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Lst>
  <p:notesMasterIdLst>
    <p:notesMasterId r:id="rId28"/>
  </p:notesMasterIdLst>
  <p:sldIdLst>
    <p:sldId id="256" r:id="rId4"/>
    <p:sldId id="257" r:id="rId5"/>
    <p:sldId id="266" r:id="rId6"/>
    <p:sldId id="258" r:id="rId7"/>
    <p:sldId id="259" r:id="rId8"/>
    <p:sldId id="264" r:id="rId9"/>
    <p:sldId id="265" r:id="rId10"/>
    <p:sldId id="270" r:id="rId11"/>
    <p:sldId id="271" r:id="rId12"/>
    <p:sldId id="272" r:id="rId13"/>
    <p:sldId id="273" r:id="rId14"/>
    <p:sldId id="274" r:id="rId15"/>
    <p:sldId id="275" r:id="rId16"/>
    <p:sldId id="286" r:id="rId17"/>
    <p:sldId id="287" r:id="rId18"/>
    <p:sldId id="276" r:id="rId19"/>
    <p:sldId id="277" r:id="rId20"/>
    <p:sldId id="278" r:id="rId21"/>
    <p:sldId id="279" r:id="rId22"/>
    <p:sldId id="280" r:id="rId23"/>
    <p:sldId id="267" r:id="rId24"/>
    <p:sldId id="281" r:id="rId25"/>
    <p:sldId id="288" r:id="rId26"/>
    <p:sldId id="289" r:id="rId27"/>
  </p:sldIdLst>
  <p:sldSz cx="9906000" cy="6858000" type="A4"/>
  <p:notesSz cx="9872663" cy="67389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68" autoAdjust="0"/>
  </p:normalViewPr>
  <p:slideViewPr>
    <p:cSldViewPr>
      <p:cViewPr varScale="1">
        <p:scale>
          <a:sx n="63" d="100"/>
          <a:sy n="63" d="100"/>
        </p:scale>
        <p:origin x="144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8733" cy="338364"/>
          </a:xfrm>
          <a:prstGeom prst="rect">
            <a:avLst/>
          </a:prstGeom>
        </p:spPr>
        <p:txBody>
          <a:bodyPr vert="horz" lIns="90818" tIns="45409" rIns="90818" bIns="4540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351" y="0"/>
            <a:ext cx="4278733" cy="338364"/>
          </a:xfrm>
          <a:prstGeom prst="rect">
            <a:avLst/>
          </a:prstGeom>
        </p:spPr>
        <p:txBody>
          <a:bodyPr vert="horz" lIns="90818" tIns="45409" rIns="90818" bIns="45409" rtlCol="0"/>
          <a:lstStyle>
            <a:lvl1pPr algn="r">
              <a:defRPr sz="1200"/>
            </a:lvl1pPr>
          </a:lstStyle>
          <a:p>
            <a:fld id="{2D7DDCD0-DE69-47E3-A29C-27D94FC66200}" type="datetimeFigureOut">
              <a:rPr kumimoji="1" lang="ja-JP" altLang="en-US" smtClean="0"/>
              <a:t>2025/11/13</a:t>
            </a:fld>
            <a:endParaRPr kumimoji="1" lang="ja-JP" altLang="en-US"/>
          </a:p>
        </p:txBody>
      </p:sp>
      <p:sp>
        <p:nvSpPr>
          <p:cNvPr id="4" name="スライド イメージ プレースホルダー 3"/>
          <p:cNvSpPr>
            <a:spLocks noGrp="1" noRot="1" noChangeAspect="1"/>
          </p:cNvSpPr>
          <p:nvPr>
            <p:ph type="sldImg" idx="2"/>
          </p:nvPr>
        </p:nvSpPr>
        <p:spPr>
          <a:xfrm>
            <a:off x="3294063" y="841375"/>
            <a:ext cx="3284537" cy="2274888"/>
          </a:xfrm>
          <a:prstGeom prst="rect">
            <a:avLst/>
          </a:prstGeom>
          <a:noFill/>
          <a:ln w="12700">
            <a:solidFill>
              <a:prstClr val="black"/>
            </a:solidFill>
          </a:ln>
        </p:spPr>
        <p:txBody>
          <a:bodyPr vert="horz" lIns="90818" tIns="45409" rIns="90818" bIns="45409" rtlCol="0" anchor="ctr"/>
          <a:lstStyle/>
          <a:p>
            <a:endParaRPr lang="ja-JP" altLang="en-US"/>
          </a:p>
        </p:txBody>
      </p:sp>
      <p:sp>
        <p:nvSpPr>
          <p:cNvPr id="5" name="ノート プレースホルダー 4"/>
          <p:cNvSpPr>
            <a:spLocks noGrp="1"/>
          </p:cNvSpPr>
          <p:nvPr>
            <p:ph type="body" sz="quarter" idx="3"/>
          </p:nvPr>
        </p:nvSpPr>
        <p:spPr>
          <a:xfrm>
            <a:off x="986793" y="3243567"/>
            <a:ext cx="7899077" cy="2653398"/>
          </a:xfrm>
          <a:prstGeom prst="rect">
            <a:avLst/>
          </a:prstGeom>
        </p:spPr>
        <p:txBody>
          <a:bodyPr vert="horz" lIns="90818" tIns="45409" rIns="90818" bIns="454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00575"/>
            <a:ext cx="4278733" cy="338363"/>
          </a:xfrm>
          <a:prstGeom prst="rect">
            <a:avLst/>
          </a:prstGeom>
        </p:spPr>
        <p:txBody>
          <a:bodyPr vert="horz" lIns="90818" tIns="45409" rIns="90818" bIns="454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351" y="6400575"/>
            <a:ext cx="4278733" cy="338363"/>
          </a:xfrm>
          <a:prstGeom prst="rect">
            <a:avLst/>
          </a:prstGeom>
        </p:spPr>
        <p:txBody>
          <a:bodyPr vert="horz" lIns="90818" tIns="45409" rIns="90818" bIns="45409" rtlCol="0" anchor="b"/>
          <a:lstStyle>
            <a:lvl1pPr algn="r">
              <a:defRPr sz="1200"/>
            </a:lvl1pPr>
          </a:lstStyle>
          <a:p>
            <a:fld id="{AF40D432-B34A-41C0-8B98-4A1DC5B43D5D}" type="slidenum">
              <a:rPr kumimoji="1" lang="ja-JP" altLang="en-US" smtClean="0"/>
              <a:t>‹#›</a:t>
            </a:fld>
            <a:endParaRPr kumimoji="1" lang="ja-JP" altLang="en-US"/>
          </a:p>
        </p:txBody>
      </p:sp>
    </p:spTree>
    <p:extLst>
      <p:ext uri="{BB962C8B-B14F-4D97-AF65-F5344CB8AC3E}">
        <p14:creationId xmlns:p14="http://schemas.microsoft.com/office/powerpoint/2010/main" val="1445274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sz="3200" b="0" i="0">
                <a:solidFill>
                  <a:schemeClr val="tx1"/>
                </a:solidFill>
                <a:latin typeface="BIZ UDGothic"/>
                <a:cs typeface="BIZ UDGothic"/>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extLst>
      <p:ext uri="{BB962C8B-B14F-4D97-AF65-F5344CB8AC3E}">
        <p14:creationId xmlns:p14="http://schemas.microsoft.com/office/powerpoint/2010/main" val="164269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25450" y="295656"/>
            <a:ext cx="5715000" cy="513080"/>
          </a:xfrm>
          <a:prstGeom prst="rect">
            <a:avLst/>
          </a:prstGeom>
        </p:spPr>
        <p:txBody>
          <a:bodyPr wrap="square" lIns="0" tIns="0" rIns="0" bIns="0">
            <a:spAutoFit/>
          </a:bodyPr>
          <a:lstStyle>
            <a:lvl1pPr>
              <a:defRPr sz="3200" b="0" i="0">
                <a:solidFill>
                  <a:schemeClr val="tx1"/>
                </a:solidFill>
                <a:latin typeface="BIZ UDGothic"/>
                <a:cs typeface="BIZ UDGothic"/>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12700">
              <a:lnSpc>
                <a:spcPts val="1395"/>
              </a:lnSpc>
            </a:pPr>
            <a:fld id="{81D60167-4931-47E6-BA6A-407CBD079E47}" type="slidenum">
              <a:rPr spc="-25" dirty="0"/>
              <a:t>‹#›</a:t>
            </a:fld>
            <a:endParaRPr spc="-25" dirty="0"/>
          </a:p>
        </p:txBody>
      </p:sp>
    </p:spTree>
    <p:extLst>
      <p:ext uri="{BB962C8B-B14F-4D97-AF65-F5344CB8AC3E}">
        <p14:creationId xmlns:p14="http://schemas.microsoft.com/office/powerpoint/2010/main" val="169320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12700">
              <a:lnSpc>
                <a:spcPts val="1395"/>
              </a:lnSpc>
            </a:pPr>
            <a:fld id="{81D60167-4931-47E6-BA6A-407CBD079E47}" type="slidenum">
              <a:rPr spc="-25" dirty="0"/>
              <a:t>‹#›</a:t>
            </a:fld>
            <a:endParaRPr spc="-25" dirty="0"/>
          </a:p>
        </p:txBody>
      </p:sp>
    </p:spTree>
    <p:extLst>
      <p:ext uri="{BB962C8B-B14F-4D97-AF65-F5344CB8AC3E}">
        <p14:creationId xmlns:p14="http://schemas.microsoft.com/office/powerpoint/2010/main" val="91295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12700">
              <a:lnSpc>
                <a:spcPts val="1395"/>
              </a:lnSpc>
            </a:pPr>
            <a:fld id="{81D60167-4931-47E6-BA6A-407CBD079E47}" type="slidenum">
              <a:rPr spc="-25" dirty="0"/>
              <a:t>‹#›</a:t>
            </a:fld>
            <a:endParaRPr spc="-25" dirty="0"/>
          </a:p>
        </p:txBody>
      </p:sp>
    </p:spTree>
    <p:extLst>
      <p:ext uri="{BB962C8B-B14F-4D97-AF65-F5344CB8AC3E}">
        <p14:creationId xmlns:p14="http://schemas.microsoft.com/office/powerpoint/2010/main" val="773660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12700">
              <a:lnSpc>
                <a:spcPts val="1395"/>
              </a:lnSpc>
            </a:pPr>
            <a:fld id="{81D60167-4931-47E6-BA6A-407CBD079E47}" type="slidenum">
              <a:rPr spc="-25" dirty="0"/>
              <a:t>‹#›</a:t>
            </a:fld>
            <a:endParaRPr spc="-25" dirty="0"/>
          </a:p>
        </p:txBody>
      </p:sp>
    </p:spTree>
    <p:extLst>
      <p:ext uri="{BB962C8B-B14F-4D97-AF65-F5344CB8AC3E}">
        <p14:creationId xmlns:p14="http://schemas.microsoft.com/office/powerpoint/2010/main" val="221562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12700">
              <a:lnSpc>
                <a:spcPts val="1395"/>
              </a:lnSpc>
            </a:pPr>
            <a:fld id="{81D60167-4931-47E6-BA6A-407CBD079E47}" type="slidenum">
              <a:rPr spc="-25" dirty="0"/>
              <a:t>‹#›</a:t>
            </a:fld>
            <a:endParaRPr spc="-25" dirty="0"/>
          </a:p>
        </p:txBody>
      </p:sp>
    </p:spTree>
    <p:extLst>
      <p:ext uri="{BB962C8B-B14F-4D97-AF65-F5344CB8AC3E}">
        <p14:creationId xmlns:p14="http://schemas.microsoft.com/office/powerpoint/2010/main" val="242069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sz="3200" b="0" i="0">
                <a:solidFill>
                  <a:schemeClr val="tx1"/>
                </a:solidFill>
                <a:latin typeface="MS Gothic"/>
                <a:cs typeface="MS Gothic"/>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extLst>
      <p:ext uri="{BB962C8B-B14F-4D97-AF65-F5344CB8AC3E}">
        <p14:creationId xmlns:p14="http://schemas.microsoft.com/office/powerpoint/2010/main" val="255228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MS Gothic"/>
                <a:cs typeface="MS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extLst>
      <p:ext uri="{BB962C8B-B14F-4D97-AF65-F5344CB8AC3E}">
        <p14:creationId xmlns:p14="http://schemas.microsoft.com/office/powerpoint/2010/main" val="21377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MS Gothic"/>
                <a:cs typeface="MS Gothic"/>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extLst>
      <p:ext uri="{BB962C8B-B14F-4D97-AF65-F5344CB8AC3E}">
        <p14:creationId xmlns:p14="http://schemas.microsoft.com/office/powerpoint/2010/main" val="122011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MS Gothic"/>
                <a:cs typeface="MS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extLst>
      <p:ext uri="{BB962C8B-B14F-4D97-AF65-F5344CB8AC3E}">
        <p14:creationId xmlns:p14="http://schemas.microsoft.com/office/powerpoint/2010/main" val="2330888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7090" y="909447"/>
            <a:ext cx="9174480" cy="0"/>
          </a:xfrm>
          <a:custGeom>
            <a:avLst/>
            <a:gdLst/>
            <a:ahLst/>
            <a:cxnLst/>
            <a:rect l="l" t="t" r="r" b="b"/>
            <a:pathLst>
              <a:path w="9174480">
                <a:moveTo>
                  <a:pt x="0" y="0"/>
                </a:moveTo>
                <a:lnTo>
                  <a:pt x="9174353" y="0"/>
                </a:lnTo>
              </a:path>
            </a:pathLst>
          </a:custGeom>
          <a:ln w="92075">
            <a:solidFill>
              <a:srgbClr val="B4C6E7"/>
            </a:solidFill>
          </a:ln>
        </p:spPr>
        <p:txBody>
          <a:bodyPr wrap="square" lIns="0" tIns="0" rIns="0" bIns="0" rtlCol="0"/>
          <a:lstStyle/>
          <a:p>
            <a:endParaRPr/>
          </a:p>
        </p:txBody>
      </p:sp>
      <p:sp>
        <p:nvSpPr>
          <p:cNvPr id="2" name="Holder 2"/>
          <p:cNvSpPr>
            <a:spLocks noGrp="1"/>
          </p:cNvSpPr>
          <p:nvPr>
            <p:ph type="title"/>
          </p:nvPr>
        </p:nvSpPr>
        <p:spPr>
          <a:xfrm>
            <a:off x="831596" y="295656"/>
            <a:ext cx="4493260" cy="513080"/>
          </a:xfrm>
          <a:prstGeom prst="rect">
            <a:avLst/>
          </a:prstGeom>
        </p:spPr>
        <p:txBody>
          <a:bodyPr wrap="square" lIns="0" tIns="0" rIns="0" bIns="0">
            <a:spAutoFit/>
          </a:bodyPr>
          <a:lstStyle>
            <a:lvl1pPr>
              <a:defRPr sz="3200" b="0" i="0">
                <a:solidFill>
                  <a:schemeClr val="tx1"/>
                </a:solidFill>
                <a:latin typeface="BIZ UDGothic"/>
                <a:cs typeface="BIZ UDGothic"/>
              </a:defRPr>
            </a:lvl1pPr>
          </a:lstStyle>
          <a:p>
            <a:endParaRPr/>
          </a:p>
        </p:txBody>
      </p:sp>
      <p:sp>
        <p:nvSpPr>
          <p:cNvPr id="3" name="Holder 3"/>
          <p:cNvSpPr>
            <a:spLocks noGrp="1"/>
          </p:cNvSpPr>
          <p:nvPr>
            <p:ph type="body" idx="1"/>
          </p:nvPr>
        </p:nvSpPr>
        <p:spPr>
          <a:xfrm>
            <a:off x="450469" y="2774051"/>
            <a:ext cx="8875395" cy="31699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a:xfrm>
            <a:off x="9247123" y="6505212"/>
            <a:ext cx="233172" cy="193675"/>
          </a:xfrm>
          <a:prstGeom prst="rect">
            <a:avLst/>
          </a:prstGeom>
        </p:spPr>
        <p:txBody>
          <a:bodyPr wrap="square" lIns="0" tIns="0" rIns="0" bIns="0">
            <a:spAutoFit/>
          </a:bodyPr>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7090" y="909447"/>
            <a:ext cx="9174480" cy="0"/>
          </a:xfrm>
          <a:custGeom>
            <a:avLst/>
            <a:gdLst/>
            <a:ahLst/>
            <a:cxnLst/>
            <a:rect l="l" t="t" r="r" b="b"/>
            <a:pathLst>
              <a:path w="9174480">
                <a:moveTo>
                  <a:pt x="0" y="0"/>
                </a:moveTo>
                <a:lnTo>
                  <a:pt x="9174353" y="0"/>
                </a:lnTo>
              </a:path>
            </a:pathLst>
          </a:custGeom>
          <a:ln w="92075">
            <a:solidFill>
              <a:srgbClr val="B4C6E7"/>
            </a:solidFill>
          </a:ln>
        </p:spPr>
        <p:txBody>
          <a:bodyPr wrap="square" lIns="0" tIns="0" rIns="0" bIns="0" rtlCol="0"/>
          <a:lstStyle/>
          <a:p>
            <a:endParaRPr/>
          </a:p>
        </p:txBody>
      </p:sp>
      <p:sp>
        <p:nvSpPr>
          <p:cNvPr id="2" name="Holder 2"/>
          <p:cNvSpPr>
            <a:spLocks noGrp="1"/>
          </p:cNvSpPr>
          <p:nvPr>
            <p:ph type="title"/>
          </p:nvPr>
        </p:nvSpPr>
        <p:spPr>
          <a:xfrm>
            <a:off x="425450" y="295656"/>
            <a:ext cx="6121400" cy="513080"/>
          </a:xfrm>
          <a:prstGeom prst="rect">
            <a:avLst/>
          </a:prstGeom>
        </p:spPr>
        <p:txBody>
          <a:bodyPr wrap="square" lIns="0" tIns="0" rIns="0" bIns="0">
            <a:spAutoFit/>
          </a:bodyPr>
          <a:lstStyle>
            <a:lvl1pPr>
              <a:defRPr sz="3200" b="0" i="0">
                <a:solidFill>
                  <a:schemeClr val="tx1"/>
                </a:solidFill>
                <a:latin typeface="MS Gothic"/>
                <a:cs typeface="MS Gothic"/>
              </a:defRPr>
            </a:lvl1pPr>
          </a:lstStyle>
          <a:p>
            <a:endParaRPr/>
          </a:p>
        </p:txBody>
      </p:sp>
      <p:sp>
        <p:nvSpPr>
          <p:cNvPr id="3" name="Holder 3"/>
          <p:cNvSpPr>
            <a:spLocks noGrp="1"/>
          </p:cNvSpPr>
          <p:nvPr>
            <p:ph type="body" idx="1"/>
          </p:nvPr>
        </p:nvSpPr>
        <p:spPr>
          <a:xfrm>
            <a:off x="385140" y="2577719"/>
            <a:ext cx="6306820" cy="26263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a:xfrm>
            <a:off x="9306306" y="6505212"/>
            <a:ext cx="173990" cy="193675"/>
          </a:xfrm>
          <a:prstGeom prst="rect">
            <a:avLst/>
          </a:prstGeom>
        </p:spPr>
        <p:txBody>
          <a:bodyPr wrap="square" lIns="0" tIns="0" rIns="0" bIns="0">
            <a:spAutoFit/>
          </a:bodyPr>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extLst>
      <p:ext uri="{BB962C8B-B14F-4D97-AF65-F5344CB8AC3E}">
        <p14:creationId xmlns:p14="http://schemas.microsoft.com/office/powerpoint/2010/main" val="26348489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7090" y="909447"/>
            <a:ext cx="9174480" cy="0"/>
          </a:xfrm>
          <a:custGeom>
            <a:avLst/>
            <a:gdLst/>
            <a:ahLst/>
            <a:cxnLst/>
            <a:rect l="l" t="t" r="r" b="b"/>
            <a:pathLst>
              <a:path w="9174480">
                <a:moveTo>
                  <a:pt x="0" y="0"/>
                </a:moveTo>
                <a:lnTo>
                  <a:pt x="9174353" y="0"/>
                </a:lnTo>
              </a:path>
            </a:pathLst>
          </a:custGeom>
          <a:ln w="92075">
            <a:solidFill>
              <a:srgbClr val="B4C6E7"/>
            </a:solidFill>
          </a:ln>
        </p:spPr>
        <p:txBody>
          <a:bodyPr wrap="square" lIns="0" tIns="0" rIns="0" bIns="0" rtlCol="0"/>
          <a:lstStyle/>
          <a:p>
            <a:endParaRPr/>
          </a:p>
        </p:txBody>
      </p:sp>
      <p:sp>
        <p:nvSpPr>
          <p:cNvPr id="2" name="Holder 2"/>
          <p:cNvSpPr>
            <a:spLocks noGrp="1"/>
          </p:cNvSpPr>
          <p:nvPr>
            <p:ph type="title"/>
          </p:nvPr>
        </p:nvSpPr>
        <p:spPr>
          <a:xfrm>
            <a:off x="425450" y="295656"/>
            <a:ext cx="4089400" cy="513080"/>
          </a:xfrm>
          <a:prstGeom prst="rect">
            <a:avLst/>
          </a:prstGeom>
        </p:spPr>
        <p:txBody>
          <a:bodyPr wrap="square" lIns="0" tIns="0" rIns="0" bIns="0">
            <a:spAutoFit/>
          </a:bodyPr>
          <a:lstStyle>
            <a:lvl1pPr>
              <a:defRPr sz="3200" b="0" i="0">
                <a:solidFill>
                  <a:schemeClr val="tx1"/>
                </a:solidFill>
                <a:latin typeface="BIZ UDGothic"/>
                <a:cs typeface="BIZ UDGothic"/>
              </a:defRPr>
            </a:lvl1pPr>
          </a:lstStyle>
          <a:p>
            <a:endParaRPr/>
          </a:p>
        </p:txBody>
      </p:sp>
      <p:sp>
        <p:nvSpPr>
          <p:cNvPr id="3" name="Holder 3"/>
          <p:cNvSpPr>
            <a:spLocks noGrp="1"/>
          </p:cNvSpPr>
          <p:nvPr>
            <p:ph type="body" idx="1"/>
          </p:nvPr>
        </p:nvSpPr>
        <p:spPr>
          <a:xfrm>
            <a:off x="308597" y="1374316"/>
            <a:ext cx="4119879" cy="46812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11/13/2025</a:t>
            </a:fld>
            <a:endParaRPr lang="en-US"/>
          </a:p>
        </p:txBody>
      </p:sp>
      <p:sp>
        <p:nvSpPr>
          <p:cNvPr id="6" name="Holder 6"/>
          <p:cNvSpPr>
            <a:spLocks noGrp="1"/>
          </p:cNvSpPr>
          <p:nvPr>
            <p:ph type="sldNum" sz="quarter" idx="7"/>
          </p:nvPr>
        </p:nvSpPr>
        <p:spPr>
          <a:xfrm>
            <a:off x="9247123" y="6505212"/>
            <a:ext cx="233045" cy="193675"/>
          </a:xfrm>
          <a:prstGeom prst="rect">
            <a:avLst/>
          </a:prstGeom>
        </p:spPr>
        <p:txBody>
          <a:bodyPr wrap="square" lIns="0" tIns="0" rIns="0" bIns="0">
            <a:spAutoFit/>
          </a:bodyPr>
          <a:lstStyle>
            <a:lvl1pPr>
              <a:defRPr sz="1200" b="0" i="0">
                <a:solidFill>
                  <a:srgbClr val="888888"/>
                </a:solidFill>
                <a:latin typeface="Yu Gothic"/>
                <a:cs typeface="Yu Gothic"/>
              </a:defRPr>
            </a:lvl1pPr>
          </a:lstStyle>
          <a:p>
            <a:pPr marL="12700">
              <a:lnSpc>
                <a:spcPts val="1395"/>
              </a:lnSpc>
            </a:pPr>
            <a:fld id="{81D60167-4931-47E6-BA6A-407CBD079E47}" type="slidenum">
              <a:rPr spc="-25" dirty="0"/>
              <a:t>‹#›</a:t>
            </a:fld>
            <a:endParaRPr spc="-25" dirty="0"/>
          </a:p>
        </p:txBody>
      </p:sp>
    </p:spTree>
    <p:extLst>
      <p:ext uri="{BB962C8B-B14F-4D97-AF65-F5344CB8AC3E}">
        <p14:creationId xmlns:p14="http://schemas.microsoft.com/office/powerpoint/2010/main" val="32623264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6140" y="3580257"/>
            <a:ext cx="9174480" cy="0"/>
          </a:xfrm>
          <a:custGeom>
            <a:avLst/>
            <a:gdLst/>
            <a:ahLst/>
            <a:cxnLst/>
            <a:rect l="l" t="t" r="r" b="b"/>
            <a:pathLst>
              <a:path w="9174480">
                <a:moveTo>
                  <a:pt x="0" y="0"/>
                </a:moveTo>
                <a:lnTo>
                  <a:pt x="9174353" y="0"/>
                </a:lnTo>
              </a:path>
            </a:pathLst>
          </a:custGeom>
          <a:ln w="92075">
            <a:solidFill>
              <a:srgbClr val="B4C6E7"/>
            </a:solidFill>
          </a:ln>
        </p:spPr>
        <p:txBody>
          <a:bodyPr wrap="square" lIns="0" tIns="0" rIns="0" bIns="0" rtlCol="0"/>
          <a:lstStyle/>
          <a:p>
            <a:endParaRPr/>
          </a:p>
        </p:txBody>
      </p:sp>
      <p:sp>
        <p:nvSpPr>
          <p:cNvPr id="3" name="object 3"/>
          <p:cNvSpPr txBox="1"/>
          <p:nvPr/>
        </p:nvSpPr>
        <p:spPr>
          <a:xfrm>
            <a:off x="1752600" y="1066799"/>
            <a:ext cx="6400800" cy="1366400"/>
          </a:xfrm>
          <a:prstGeom prst="rect">
            <a:avLst/>
          </a:prstGeom>
        </p:spPr>
        <p:txBody>
          <a:bodyPr vert="horz" wrap="square" lIns="0" tIns="12065" rIns="0" bIns="0" rtlCol="0">
            <a:spAutoFit/>
          </a:bodyPr>
          <a:lstStyle/>
          <a:p>
            <a:pPr marL="12700" algn="ctr">
              <a:lnSpc>
                <a:spcPct val="100000"/>
              </a:lnSpc>
              <a:spcBef>
                <a:spcPts val="95"/>
              </a:spcBef>
            </a:pPr>
            <a:r>
              <a:rPr lang="ja-JP" altLang="en-US" sz="4400" spc="-45" dirty="0">
                <a:latin typeface="BIZ UDGothic"/>
                <a:cs typeface="BIZ UDGothic"/>
              </a:rPr>
              <a:t>検討を進めている</a:t>
            </a:r>
          </a:p>
          <a:p>
            <a:pPr marL="12700" algn="ctr">
              <a:lnSpc>
                <a:spcPct val="100000"/>
              </a:lnSpc>
              <a:spcBef>
                <a:spcPts val="95"/>
              </a:spcBef>
            </a:pPr>
            <a:r>
              <a:rPr sz="4400" spc="-45" dirty="0" err="1">
                <a:latin typeface="BIZ UDGothic"/>
                <a:cs typeface="BIZ UDGothic"/>
              </a:rPr>
              <a:t>宿泊</a:t>
            </a:r>
            <a:r>
              <a:rPr lang="ja-JP" altLang="en-US" sz="4400" spc="-45" dirty="0">
                <a:latin typeface="BIZ UDGothic"/>
                <a:cs typeface="BIZ UDGothic"/>
              </a:rPr>
              <a:t>税制度に</a:t>
            </a:r>
            <a:r>
              <a:rPr lang="ja-JP" altLang="en-US" sz="4400" spc="-45" dirty="0" err="1">
                <a:latin typeface="BIZ UDGothic"/>
                <a:cs typeface="BIZ UDGothic"/>
              </a:rPr>
              <a:t>つ</a:t>
            </a:r>
            <a:r>
              <a:rPr sz="4400" spc="-45" dirty="0" err="1">
                <a:latin typeface="BIZ UDGothic"/>
                <a:cs typeface="BIZ UDGothic"/>
              </a:rPr>
              <a:t>いて</a:t>
            </a:r>
            <a:endParaRPr sz="4400" dirty="0">
              <a:latin typeface="BIZ UDGothic"/>
              <a:cs typeface="BIZ UDGothic"/>
            </a:endParaRPr>
          </a:p>
        </p:txBody>
      </p:sp>
      <p:sp>
        <p:nvSpPr>
          <p:cNvPr id="6" name="object 6"/>
          <p:cNvSpPr txBox="1"/>
          <p:nvPr/>
        </p:nvSpPr>
        <p:spPr>
          <a:xfrm>
            <a:off x="9296780" y="6351957"/>
            <a:ext cx="228600" cy="179511"/>
          </a:xfrm>
          <a:prstGeom prst="rect">
            <a:avLst/>
          </a:prstGeom>
        </p:spPr>
        <p:txBody>
          <a:bodyPr vert="horz" wrap="square" lIns="0" tIns="0" rIns="0" bIns="0" rtlCol="0">
            <a:spAutoFit/>
          </a:bodyPr>
          <a:lstStyle/>
          <a:p>
            <a:pPr marL="12700">
              <a:lnSpc>
                <a:spcPts val="1395"/>
              </a:lnSpc>
            </a:pPr>
            <a:r>
              <a:rPr sz="1200" spc="-50" dirty="0">
                <a:solidFill>
                  <a:srgbClr val="888888"/>
                </a:solidFill>
                <a:latin typeface="Yu Gothic"/>
                <a:cs typeface="Yu Gothic"/>
              </a:rPr>
              <a:t>1</a:t>
            </a:r>
            <a:endParaRPr sz="1200" dirty="0">
              <a:latin typeface="Yu Gothic"/>
              <a:cs typeface="Yu Gothic"/>
            </a:endParaRPr>
          </a:p>
        </p:txBody>
      </p:sp>
      <p:sp>
        <p:nvSpPr>
          <p:cNvPr id="4" name="object 4"/>
          <p:cNvSpPr txBox="1"/>
          <p:nvPr/>
        </p:nvSpPr>
        <p:spPr>
          <a:xfrm>
            <a:off x="1485900" y="4357795"/>
            <a:ext cx="6934200" cy="1433406"/>
          </a:xfrm>
          <a:prstGeom prst="rect">
            <a:avLst/>
          </a:prstGeom>
        </p:spPr>
        <p:txBody>
          <a:bodyPr vert="horz" wrap="square" lIns="0" tIns="12700" rIns="0" bIns="0" rtlCol="0">
            <a:spAutoFit/>
          </a:bodyPr>
          <a:lstStyle/>
          <a:p>
            <a:pPr marL="621665" marR="5080" indent="-609600">
              <a:lnSpc>
                <a:spcPct val="116100"/>
              </a:lnSpc>
              <a:spcBef>
                <a:spcPts val="100"/>
              </a:spcBef>
            </a:pPr>
            <a:r>
              <a:rPr lang="ja-JP" altLang="en-US" sz="2000" spc="-45" dirty="0">
                <a:latin typeface="ＭＳ ゴシック" panose="020B0609070205080204" pitchFamily="49" charset="-128"/>
                <a:ea typeface="ＭＳ ゴシック" panose="020B0609070205080204" pitchFamily="49" charset="-128"/>
                <a:cs typeface="BIZ UDGothic"/>
              </a:rPr>
              <a:t>　　</a:t>
            </a:r>
            <a:r>
              <a:rPr sz="2000" spc="-45" dirty="0" err="1">
                <a:latin typeface="ＭＳ ゴシック" panose="020B0609070205080204" pitchFamily="49" charset="-128"/>
                <a:ea typeface="ＭＳ ゴシック" panose="020B0609070205080204" pitchFamily="49" charset="-128"/>
                <a:cs typeface="BIZ UDGothic"/>
              </a:rPr>
              <a:t>宿泊</a:t>
            </a:r>
            <a:r>
              <a:rPr lang="ja-JP" altLang="en-US" sz="2000" spc="-45" dirty="0">
                <a:latin typeface="ＭＳ ゴシック" panose="020B0609070205080204" pitchFamily="49" charset="-128"/>
                <a:ea typeface="ＭＳ ゴシック" panose="020B0609070205080204" pitchFamily="49" charset="-128"/>
                <a:cs typeface="BIZ UDGothic"/>
              </a:rPr>
              <a:t>事業者説明会</a:t>
            </a:r>
            <a:endParaRPr lang="en-US" altLang="ja-JP" sz="2000" spc="-45" dirty="0">
              <a:latin typeface="ＭＳ ゴシック" panose="020B0609070205080204" pitchFamily="49" charset="-128"/>
              <a:ea typeface="ＭＳ ゴシック" panose="020B0609070205080204" pitchFamily="49" charset="-128"/>
              <a:cs typeface="BIZ UDGothic"/>
            </a:endParaRPr>
          </a:p>
          <a:p>
            <a:pPr marL="621665" marR="5080" indent="-609600">
              <a:lnSpc>
                <a:spcPct val="116100"/>
              </a:lnSpc>
              <a:spcBef>
                <a:spcPts val="100"/>
              </a:spcBef>
            </a:pPr>
            <a:r>
              <a:rPr lang="ja-JP" altLang="en-US" sz="2000" spc="-45" dirty="0">
                <a:latin typeface="ＭＳ ゴシック" panose="020B0609070205080204" pitchFamily="49" charset="-128"/>
                <a:ea typeface="ＭＳ ゴシック" panose="020B0609070205080204" pitchFamily="49" charset="-128"/>
                <a:cs typeface="BIZ UDGothic"/>
              </a:rPr>
              <a:t>　　</a:t>
            </a:r>
            <a:r>
              <a:rPr sz="2000" spc="-40" dirty="0" err="1">
                <a:latin typeface="ＭＳ ゴシック" panose="020B0609070205080204" pitchFamily="49" charset="-128"/>
                <a:ea typeface="ＭＳ ゴシック" panose="020B0609070205080204" pitchFamily="49" charset="-128"/>
                <a:cs typeface="BIZ UDGothic"/>
              </a:rPr>
              <a:t>令和</a:t>
            </a:r>
            <a:r>
              <a:rPr lang="ja-JP" altLang="en-US" sz="2000" spc="-40" dirty="0">
                <a:latin typeface="ＭＳ ゴシック" panose="020B0609070205080204" pitchFamily="49" charset="-128"/>
                <a:ea typeface="ＭＳ ゴシック" panose="020B0609070205080204" pitchFamily="49" charset="-128"/>
                <a:cs typeface="BIZ UDGothic"/>
              </a:rPr>
              <a:t>７</a:t>
            </a:r>
            <a:r>
              <a:rPr sz="2000" spc="-40" dirty="0">
                <a:latin typeface="ＭＳ ゴシック" panose="020B0609070205080204" pitchFamily="49" charset="-128"/>
                <a:ea typeface="ＭＳ ゴシック" panose="020B0609070205080204" pitchFamily="49" charset="-128"/>
                <a:cs typeface="BIZ UDGothic"/>
              </a:rPr>
              <a:t>年</a:t>
            </a:r>
            <a:r>
              <a:rPr lang="ja-JP" altLang="en-US" sz="2000" spc="-40" dirty="0">
                <a:latin typeface="ＭＳ ゴシック" panose="020B0609070205080204" pitchFamily="49" charset="-128"/>
                <a:ea typeface="ＭＳ ゴシック" panose="020B0609070205080204" pitchFamily="49" charset="-128"/>
                <a:cs typeface="BIZ UDGothic"/>
              </a:rPr>
              <a:t>１１</a:t>
            </a:r>
            <a:r>
              <a:rPr sz="2000" spc="-40" dirty="0">
                <a:latin typeface="ＭＳ ゴシック" panose="020B0609070205080204" pitchFamily="49" charset="-128"/>
                <a:ea typeface="ＭＳ ゴシック" panose="020B0609070205080204" pitchFamily="49" charset="-128"/>
                <a:cs typeface="BIZ UDGothic"/>
              </a:rPr>
              <a:t>月</a:t>
            </a:r>
            <a:r>
              <a:rPr lang="ja-JP" altLang="en-US" sz="2000" spc="-40" dirty="0">
                <a:latin typeface="ＭＳ ゴシック" panose="020B0609070205080204" pitchFamily="49" charset="-128"/>
                <a:ea typeface="ＭＳ ゴシック" panose="020B0609070205080204" pitchFamily="49" charset="-128"/>
                <a:cs typeface="BIZ UDGothic"/>
              </a:rPr>
              <a:t>１８日（火）　白浜会館</a:t>
            </a:r>
          </a:p>
          <a:p>
            <a:pPr marL="621665" marR="5080" indent="-609600">
              <a:lnSpc>
                <a:spcPct val="116100"/>
              </a:lnSpc>
              <a:spcBef>
                <a:spcPts val="100"/>
              </a:spcBef>
            </a:pPr>
            <a:r>
              <a:rPr lang="ja-JP" altLang="en-US" sz="2000" spc="-40" dirty="0">
                <a:latin typeface="ＭＳ ゴシック" panose="020B0609070205080204" pitchFamily="49" charset="-128"/>
                <a:ea typeface="ＭＳ ゴシック" panose="020B0609070205080204" pitchFamily="49" charset="-128"/>
                <a:cs typeface="BIZ UDGothic"/>
              </a:rPr>
              <a:t>　　　　　　　　　１９日（水）　白浜会館</a:t>
            </a:r>
          </a:p>
          <a:p>
            <a:pPr marL="621665" marR="5080" indent="-609600">
              <a:lnSpc>
                <a:spcPct val="116100"/>
              </a:lnSpc>
              <a:spcBef>
                <a:spcPts val="100"/>
              </a:spcBef>
            </a:pPr>
            <a:r>
              <a:rPr lang="ja-JP" altLang="en-US" sz="2000" spc="-40" dirty="0">
                <a:latin typeface="ＭＳ ゴシック" panose="020B0609070205080204" pitchFamily="49" charset="-128"/>
                <a:ea typeface="ＭＳ ゴシック" panose="020B0609070205080204" pitchFamily="49" charset="-128"/>
                <a:cs typeface="BIZ UDGothic"/>
              </a:rPr>
              <a:t>　　　　　　　　　２０</a:t>
            </a:r>
            <a:r>
              <a:rPr sz="2000" spc="-50" dirty="0">
                <a:latin typeface="ＭＳ ゴシック" panose="020B0609070205080204" pitchFamily="49" charset="-128"/>
                <a:ea typeface="ＭＳ ゴシック" panose="020B0609070205080204" pitchFamily="49" charset="-128"/>
                <a:cs typeface="BIZ UDGothic"/>
              </a:rPr>
              <a:t>日</a:t>
            </a:r>
            <a:r>
              <a:rPr lang="ja-JP" altLang="en-US" sz="2000" spc="-50" dirty="0">
                <a:latin typeface="ＭＳ ゴシック" panose="020B0609070205080204" pitchFamily="49" charset="-128"/>
                <a:ea typeface="ＭＳ ゴシック" panose="020B0609070205080204" pitchFamily="49" charset="-128"/>
                <a:cs typeface="BIZ UDGothic"/>
              </a:rPr>
              <a:t>（木）　日置川拠点公民館</a:t>
            </a:r>
            <a:endParaRPr sz="2000" dirty="0">
              <a:latin typeface="ＭＳ ゴシック" panose="020B0609070205080204" pitchFamily="49" charset="-128"/>
              <a:ea typeface="ＭＳ ゴシック" panose="020B0609070205080204" pitchFamily="49" charset="-128"/>
              <a:cs typeface="BIZ UD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269778C-A5B0-4466-BF17-ADBADB0D3246}"/>
              </a:ext>
            </a:extLst>
          </p:cNvPr>
          <p:cNvPicPr>
            <a:picLocks noChangeAspect="1"/>
          </p:cNvPicPr>
          <p:nvPr/>
        </p:nvPicPr>
        <p:blipFill rotWithShape="1">
          <a:blip r:embed="rId2"/>
          <a:srcRect l="2282" t="1476" r="3236"/>
          <a:stretch/>
        </p:blipFill>
        <p:spPr>
          <a:xfrm>
            <a:off x="1752600" y="1113683"/>
            <a:ext cx="7536500" cy="5561615"/>
          </a:xfrm>
          <a:prstGeom prst="rect">
            <a:avLst/>
          </a:prstGeom>
        </p:spPr>
      </p:pic>
      <p:sp>
        <p:nvSpPr>
          <p:cNvPr id="3" name="object 3"/>
          <p:cNvSpPr txBox="1">
            <a:spLocks noGrp="1"/>
          </p:cNvSpPr>
          <p:nvPr>
            <p:ph type="title"/>
          </p:nvPr>
        </p:nvSpPr>
        <p:spPr>
          <a:xfrm>
            <a:off x="425450" y="295656"/>
            <a:ext cx="4902200" cy="504625"/>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２　</a:t>
            </a:r>
            <a:r>
              <a:rPr spc="-45" dirty="0" err="1">
                <a:latin typeface="ＭＳ Ｐゴシック" panose="020B0600070205080204" pitchFamily="50" charset="-128"/>
                <a:ea typeface="ＭＳ Ｐゴシック" panose="020B0600070205080204" pitchFamily="50" charset="-128"/>
              </a:rPr>
              <a:t>先行導入自治体の状況</a:t>
            </a:r>
            <a:endParaRPr spc="-45" dirty="0">
              <a:latin typeface="ＭＳ Ｐゴシック" panose="020B0600070205080204" pitchFamily="50" charset="-128"/>
              <a:ea typeface="ＭＳ Ｐゴシック" panose="020B0600070205080204" pitchFamily="50" charset="-128"/>
            </a:endParaRPr>
          </a:p>
        </p:txBody>
      </p:sp>
      <p:sp>
        <p:nvSpPr>
          <p:cNvPr id="4" name="object 4"/>
          <p:cNvSpPr txBox="1"/>
          <p:nvPr/>
        </p:nvSpPr>
        <p:spPr>
          <a:xfrm>
            <a:off x="425450" y="983488"/>
            <a:ext cx="3841750"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rPr>
              <a:t>（３）</a:t>
            </a:r>
            <a:r>
              <a:rPr kumimoji="0" lang="ja-JP" altLang="en-US" sz="1800" b="0" i="0" u="none" strike="noStrike" kern="0" cap="none" spc="-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PGothic"/>
              </a:rPr>
              <a:t>先行導入自治体の事例（金沢市）</a:t>
            </a: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endParaRPr>
          </a:p>
        </p:txBody>
      </p:sp>
      <p:sp>
        <p:nvSpPr>
          <p:cNvPr id="21" name="object 21"/>
          <p:cNvSpPr txBox="1">
            <a:spLocks noGrp="1"/>
          </p:cNvSpPr>
          <p:nvPr>
            <p:ph type="sldNum" sz="quarter" idx="7"/>
          </p:nvPr>
        </p:nvSpPr>
        <p:spPr>
          <a:xfrm>
            <a:off x="9067800" y="295656"/>
            <a:ext cx="412496" cy="179536"/>
          </a:xfrm>
          <a:prstGeom prst="rect">
            <a:avLst/>
          </a:prstGeom>
        </p:spPr>
        <p:txBody>
          <a:bodyPr vert="horz" wrap="square" lIns="0" tIns="0" rIns="0" bIns="0" rtlCol="0">
            <a:spAutoFit/>
          </a:bodyPr>
          <a:lstStyle/>
          <a:p>
            <a:pPr marL="381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50" normalizeH="0" baseline="0" noProof="0" dirty="0">
                <a:ln>
                  <a:noFill/>
                </a:ln>
                <a:solidFill>
                  <a:srgbClr val="888888"/>
                </a:solidFill>
                <a:effectLst/>
                <a:uLnTx/>
                <a:uFillTx/>
                <a:latin typeface="Yu Gothic"/>
              </a:rPr>
              <a:pPr marL="38100" marR="0" lvl="0" indent="0" defTabSz="914400" eaLnBrk="1" fontAlgn="auto" latinLnBrk="0" hangingPunct="1">
                <a:lnSpc>
                  <a:spcPts val="1395"/>
                </a:lnSpc>
                <a:spcBef>
                  <a:spcPts val="0"/>
                </a:spcBef>
                <a:spcAft>
                  <a:spcPts val="0"/>
                </a:spcAft>
                <a:buClrTx/>
                <a:buSzTx/>
                <a:buFontTx/>
                <a:buNone/>
                <a:tabLst/>
                <a:defRPr/>
              </a:pPr>
              <a:t>10</a:t>
            </a:fld>
            <a:endParaRPr kumimoji="0" sz="1200" b="0" i="0" u="none" strike="noStrike" kern="0" cap="none" spc="-50" normalizeH="0" baseline="0" noProof="0" dirty="0">
              <a:ln>
                <a:noFill/>
              </a:ln>
              <a:solidFill>
                <a:srgbClr val="888888"/>
              </a:solidFill>
              <a:effectLst/>
              <a:uLnTx/>
              <a:uFillTx/>
              <a:latin typeface="Yu Gothic"/>
            </a:endParaRPr>
          </a:p>
        </p:txBody>
      </p:sp>
      <p:sp>
        <p:nvSpPr>
          <p:cNvPr id="8" name="object 2">
            <a:extLst>
              <a:ext uri="{FF2B5EF4-FFF2-40B4-BE49-F238E27FC236}">
                <a16:creationId xmlns:a16="http://schemas.microsoft.com/office/drawing/2014/main" id="{58FADE89-FD50-45FF-AE6F-CF45B78BCA1E}"/>
              </a:ext>
            </a:extLst>
          </p:cNvPr>
          <p:cNvSpPr txBox="1"/>
          <p:nvPr/>
        </p:nvSpPr>
        <p:spPr>
          <a:xfrm>
            <a:off x="6571107" y="553604"/>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extLst>
      <p:ext uri="{BB962C8B-B14F-4D97-AF65-F5344CB8AC3E}">
        <p14:creationId xmlns:p14="http://schemas.microsoft.com/office/powerpoint/2010/main" val="76318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25450" y="295656"/>
            <a:ext cx="5975350" cy="511525"/>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３　</a:t>
            </a:r>
            <a:r>
              <a:rPr lang="ja-JP" altLang="en-US" spc="-45" dirty="0">
                <a:latin typeface="ＭＳ Ｐゴシック" panose="020B0600070205080204" pitchFamily="50" charset="-128"/>
                <a:ea typeface="ＭＳ Ｐゴシック" panose="020B0600070205080204" pitchFamily="50" charset="-128"/>
              </a:rPr>
              <a:t>白浜</a:t>
            </a:r>
            <a:r>
              <a:rPr spc="-45" dirty="0" err="1">
                <a:latin typeface="ＭＳ Ｐゴシック" panose="020B0600070205080204" pitchFamily="50" charset="-128"/>
                <a:ea typeface="ＭＳ Ｐゴシック" panose="020B0600070205080204" pitchFamily="50" charset="-128"/>
              </a:rPr>
              <a:t>町における宿泊税の使途</a:t>
            </a:r>
            <a:endParaRPr spc="-45" dirty="0">
              <a:latin typeface="ＭＳ Ｐゴシック" panose="020B0600070205080204" pitchFamily="50" charset="-128"/>
              <a:ea typeface="ＭＳ Ｐゴシック" panose="020B0600070205080204" pitchFamily="50" charset="-128"/>
            </a:endParaRPr>
          </a:p>
        </p:txBody>
      </p:sp>
      <p:sp>
        <p:nvSpPr>
          <p:cNvPr id="5" name="object 5"/>
          <p:cNvSpPr txBox="1"/>
          <p:nvPr/>
        </p:nvSpPr>
        <p:spPr>
          <a:xfrm>
            <a:off x="425450" y="983488"/>
            <a:ext cx="4222750"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rPr>
              <a:t>（１）</a:t>
            </a:r>
            <a:r>
              <a:rPr kumimoji="0" sz="1800" b="0" i="0" u="none" strike="noStrike" kern="0" cap="none" spc="-5" normalizeH="0" baseline="0" noProof="0" dirty="0" err="1">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rPr>
              <a:t>宿泊税の使途の方針について</a:t>
            </a: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endParaRPr>
          </a:p>
        </p:txBody>
      </p:sp>
      <p:sp>
        <p:nvSpPr>
          <p:cNvPr id="6" name="object 6"/>
          <p:cNvSpPr txBox="1"/>
          <p:nvPr/>
        </p:nvSpPr>
        <p:spPr>
          <a:xfrm>
            <a:off x="407288" y="1335404"/>
            <a:ext cx="4393312" cy="1847942"/>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269240" marR="0" lvl="0" indent="0" defTabSz="914400" eaLnBrk="1" fontAlgn="auto" latinLnBrk="0" hangingPunct="1">
              <a:lnSpc>
                <a:spcPct val="100000"/>
              </a:lnSpc>
              <a:spcBef>
                <a:spcPts val="470"/>
              </a:spcBef>
              <a:spcAft>
                <a:spcPts val="0"/>
              </a:spcAft>
              <a:buClrTx/>
              <a:buSzTx/>
              <a:buFontTx/>
              <a:buNone/>
              <a:tabLst/>
              <a:defRPr/>
            </a:pPr>
            <a:r>
              <a:rPr kumimoji="0" lang="ja-JP" altLang="en-US" sz="1400" b="0" i="0" u="none" strike="noStrike" kern="0" cap="none" spc="-15" normalizeH="0" baseline="0" noProof="0" dirty="0">
                <a:ln>
                  <a:noFill/>
                </a:ln>
                <a:solidFill>
                  <a:sysClr val="windowText" lastClr="000000"/>
                </a:solidFill>
                <a:effectLst/>
                <a:uLnTx/>
                <a:uFillTx/>
                <a:latin typeface="MS Gothic"/>
                <a:cs typeface="MS Gothic"/>
              </a:rPr>
              <a:t>　</a:t>
            </a:r>
            <a:r>
              <a:rPr kumimoji="0" sz="1400" b="0" i="0" u="none" strike="noStrike" kern="0" cap="none" spc="-15" normalizeH="0" baseline="0" noProof="0" dirty="0" err="1">
                <a:ln>
                  <a:noFill/>
                </a:ln>
                <a:solidFill>
                  <a:sysClr val="windowText" lastClr="000000"/>
                </a:solidFill>
                <a:effectLst/>
                <a:uLnTx/>
                <a:uFillTx/>
                <a:latin typeface="MS Gothic"/>
                <a:cs typeface="MS Gothic"/>
              </a:rPr>
              <a:t>先行導入自治体では</a:t>
            </a:r>
            <a:r>
              <a:rPr kumimoji="0" sz="1400" b="0" i="0" u="none" strike="noStrike" kern="0" cap="none" spc="-15" normalizeH="0" baseline="0" noProof="0" dirty="0">
                <a:ln>
                  <a:noFill/>
                </a:ln>
                <a:solidFill>
                  <a:sysClr val="windowText" lastClr="000000"/>
                </a:solidFill>
                <a:effectLst/>
                <a:uLnTx/>
                <a:uFillTx/>
                <a:latin typeface="MS Gothic"/>
                <a:cs typeface="MS Gothic"/>
              </a:rPr>
              <a:t>、「</a:t>
            </a:r>
            <a:r>
              <a:rPr kumimoji="0" sz="1400" b="0" i="0" u="none" strike="noStrike" kern="0" cap="none" spc="-15" normalizeH="0" baseline="0" noProof="0" dirty="0" err="1">
                <a:ln>
                  <a:noFill/>
                </a:ln>
                <a:solidFill>
                  <a:sysClr val="windowText" lastClr="000000"/>
                </a:solidFill>
                <a:effectLst/>
                <a:uLnTx/>
                <a:uFillTx/>
                <a:latin typeface="MS Gothic"/>
                <a:cs typeface="MS Gothic"/>
              </a:rPr>
              <a:t>町の魅力向上・発展」や「観光振興を図る施策」に係る費用に充てることを目的に宿泊税を導入している</a:t>
            </a:r>
            <a:r>
              <a:rPr kumimoji="0" sz="1400" b="0" i="0" u="none" strike="noStrike" kern="0" cap="none" spc="-15" normalizeH="0" baseline="0" noProof="0" dirty="0">
                <a:ln>
                  <a:noFill/>
                </a:ln>
                <a:solidFill>
                  <a:sysClr val="windowText" lastClr="000000"/>
                </a:solidFill>
                <a:effectLst/>
                <a:uLnTx/>
                <a:uFillTx/>
                <a:latin typeface="MS Gothic"/>
                <a:cs typeface="MS Gothic"/>
              </a:rPr>
              <a:t>。</a:t>
            </a:r>
            <a:endParaRPr kumimoji="0" lang="en-US" altLang="ja-JP" sz="1400" b="0" i="0" u="none" strike="noStrike" kern="0" cap="none" spc="0" normalizeH="0" baseline="0" noProof="0" dirty="0">
              <a:ln>
                <a:noFill/>
              </a:ln>
              <a:solidFill>
                <a:sysClr val="windowText" lastClr="000000"/>
              </a:solidFill>
              <a:effectLst/>
              <a:uLnTx/>
              <a:uFillTx/>
              <a:latin typeface="MS Gothic"/>
              <a:cs typeface="MS Gothic"/>
            </a:endParaRPr>
          </a:p>
          <a:p>
            <a:pPr marL="269240" marR="0" lvl="0" indent="0" defTabSz="914400" eaLnBrk="1" fontAlgn="auto" latinLnBrk="0" hangingPunct="1">
              <a:lnSpc>
                <a:spcPct val="100000"/>
              </a:lnSpc>
              <a:spcBef>
                <a:spcPts val="470"/>
              </a:spcBef>
              <a:spcAft>
                <a:spcPts val="0"/>
              </a:spcAft>
              <a:buClrTx/>
              <a:buSzTx/>
              <a:buFontTx/>
              <a:buNone/>
              <a:tabLst/>
              <a:defRPr/>
            </a:pPr>
            <a:r>
              <a:rPr kumimoji="0" lang="ja-JP" altLang="en-US" sz="1400" b="0" i="0" u="none" strike="noStrike" kern="0" cap="none" spc="-15" normalizeH="0" baseline="0" noProof="0" dirty="0">
                <a:ln>
                  <a:noFill/>
                </a:ln>
                <a:solidFill>
                  <a:sysClr val="windowText" lastClr="000000"/>
                </a:solidFill>
                <a:effectLst/>
                <a:uLnTx/>
                <a:uFillTx/>
                <a:latin typeface="MS Gothic"/>
                <a:cs typeface="MS Gothic"/>
              </a:rPr>
              <a:t>　白浜町</a:t>
            </a:r>
            <a:r>
              <a:rPr kumimoji="0" sz="1400" b="0" i="0" u="none" strike="noStrike" kern="0" cap="none" spc="-15" normalizeH="0" baseline="0" noProof="0" dirty="0" err="1">
                <a:ln>
                  <a:noFill/>
                </a:ln>
                <a:solidFill>
                  <a:sysClr val="windowText" lastClr="000000"/>
                </a:solidFill>
                <a:effectLst/>
                <a:uLnTx/>
                <a:uFillTx/>
                <a:latin typeface="MS Gothic"/>
                <a:cs typeface="MS Gothic"/>
              </a:rPr>
              <a:t>における宿泊税の使途については</a:t>
            </a:r>
            <a:r>
              <a:rPr kumimoji="0" sz="1400" b="0" i="0" u="none" strike="noStrike" kern="0" cap="none" spc="-15" normalizeH="0" baseline="0" noProof="0" dirty="0">
                <a:ln>
                  <a:noFill/>
                </a:ln>
                <a:solidFill>
                  <a:sysClr val="windowText" lastClr="000000"/>
                </a:solidFill>
                <a:effectLst/>
                <a:uLnTx/>
                <a:uFillTx/>
                <a:latin typeface="MS Gothic"/>
                <a:cs typeface="MS Gothic"/>
              </a:rPr>
              <a:t>、</a:t>
            </a:r>
            <a:r>
              <a:rPr kumimoji="0" lang="ja-JP" altLang="en-US" sz="1400" b="0" i="0" u="none" strike="noStrike" kern="0" cap="none" spc="-15" normalizeH="0" baseline="0" noProof="0" dirty="0">
                <a:ln>
                  <a:noFill/>
                </a:ln>
                <a:solidFill>
                  <a:sysClr val="windowText" lastClr="000000"/>
                </a:solidFill>
                <a:effectLst/>
                <a:uLnTx/>
                <a:uFillTx/>
                <a:latin typeface="MS Gothic"/>
                <a:cs typeface="MS Gothic"/>
              </a:rPr>
              <a:t>「白浜温泉街活性化構想推進計画」の基本方針や基本目標を踏まえ、旅行者の満足度や利便性、快適性を高めるなど、住民生活と調和した持続可能な観光の振興を図る施策を実施していく。</a:t>
            </a:r>
            <a:endParaRPr kumimoji="0" sz="1400" b="0" i="0" u="none" strike="noStrike" kern="0" cap="none" spc="0" normalizeH="0" baseline="0" noProof="0" dirty="0">
              <a:ln>
                <a:noFill/>
              </a:ln>
              <a:solidFill>
                <a:sysClr val="windowText" lastClr="000000"/>
              </a:solidFill>
              <a:effectLst/>
              <a:uLnTx/>
              <a:uFillTx/>
              <a:latin typeface="MS Gothic"/>
              <a:cs typeface="MS Gothic"/>
            </a:endParaRPr>
          </a:p>
        </p:txBody>
      </p:sp>
      <p:sp>
        <p:nvSpPr>
          <p:cNvPr id="10" name="object 10"/>
          <p:cNvSpPr txBox="1">
            <a:spLocks noGrp="1"/>
          </p:cNvSpPr>
          <p:nvPr>
            <p:ph type="sldNum" sz="quarter" idx="7"/>
          </p:nvPr>
        </p:nvSpPr>
        <p:spPr>
          <a:xfrm>
            <a:off x="9270372" y="6415444"/>
            <a:ext cx="302888" cy="179536"/>
          </a:xfrm>
          <a:prstGeom prst="rect">
            <a:avLst/>
          </a:prstGeom>
        </p:spPr>
        <p:txBody>
          <a:bodyPr vert="horz" wrap="square" lIns="0" tIns="0" rIns="0" bIns="0" rtlCol="0">
            <a:spAutoFit/>
          </a:bodyPr>
          <a:lstStyle/>
          <a:p>
            <a:pPr marL="381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50" normalizeH="0" baseline="0" noProof="0" dirty="0">
                <a:ln>
                  <a:noFill/>
                </a:ln>
                <a:solidFill>
                  <a:srgbClr val="888888"/>
                </a:solidFill>
                <a:effectLst/>
                <a:uLnTx/>
                <a:uFillTx/>
                <a:latin typeface="Yu Gothic"/>
              </a:rPr>
              <a:pPr marL="38100" marR="0" lvl="0" indent="0" defTabSz="914400" eaLnBrk="1" fontAlgn="auto" latinLnBrk="0" hangingPunct="1">
                <a:lnSpc>
                  <a:spcPts val="1395"/>
                </a:lnSpc>
                <a:spcBef>
                  <a:spcPts val="0"/>
                </a:spcBef>
                <a:spcAft>
                  <a:spcPts val="0"/>
                </a:spcAft>
                <a:buClrTx/>
                <a:buSzTx/>
                <a:buFontTx/>
                <a:buNone/>
                <a:tabLst/>
                <a:defRPr/>
              </a:pPr>
              <a:t>11</a:t>
            </a:fld>
            <a:endParaRPr kumimoji="0" sz="1200" b="0" i="0" u="none" strike="noStrike" kern="0" cap="none" spc="-50" normalizeH="0" baseline="0" noProof="0" dirty="0">
              <a:ln>
                <a:noFill/>
              </a:ln>
              <a:solidFill>
                <a:srgbClr val="888888"/>
              </a:solidFill>
              <a:effectLst/>
              <a:uLnTx/>
              <a:uFillTx/>
              <a:latin typeface="Yu Gothic"/>
            </a:endParaRPr>
          </a:p>
        </p:txBody>
      </p:sp>
      <p:pic>
        <p:nvPicPr>
          <p:cNvPr id="50" name="図 49">
            <a:extLst>
              <a:ext uri="{FF2B5EF4-FFF2-40B4-BE49-F238E27FC236}">
                <a16:creationId xmlns:a16="http://schemas.microsoft.com/office/drawing/2014/main" id="{CBC053E1-3C0E-4527-883D-6D593784A730}"/>
              </a:ext>
            </a:extLst>
          </p:cNvPr>
          <p:cNvPicPr>
            <a:picLocks noChangeAspect="1"/>
          </p:cNvPicPr>
          <p:nvPr/>
        </p:nvPicPr>
        <p:blipFill rotWithShape="1">
          <a:blip r:embed="rId2"/>
          <a:srcRect t="13444"/>
          <a:stretch/>
        </p:blipFill>
        <p:spPr>
          <a:xfrm>
            <a:off x="5654301" y="1665599"/>
            <a:ext cx="3581400" cy="4725573"/>
          </a:xfrm>
          <a:prstGeom prst="rect">
            <a:avLst/>
          </a:prstGeom>
        </p:spPr>
      </p:pic>
      <p:sp>
        <p:nvSpPr>
          <p:cNvPr id="51" name="テキスト ボックス 50">
            <a:extLst>
              <a:ext uri="{FF2B5EF4-FFF2-40B4-BE49-F238E27FC236}">
                <a16:creationId xmlns:a16="http://schemas.microsoft.com/office/drawing/2014/main" id="{2FBB6DF3-5C6E-4036-8B21-5B16F6DC3C4A}"/>
              </a:ext>
            </a:extLst>
          </p:cNvPr>
          <p:cNvSpPr txBox="1"/>
          <p:nvPr/>
        </p:nvSpPr>
        <p:spPr>
          <a:xfrm>
            <a:off x="5578101" y="1181515"/>
            <a:ext cx="36576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rPr>
              <a:t>白浜温泉街活性化構想推進計画　基本方針</a:t>
            </a:r>
          </a:p>
        </p:txBody>
      </p:sp>
      <p:pic>
        <p:nvPicPr>
          <p:cNvPr id="52" name="図 51">
            <a:extLst>
              <a:ext uri="{FF2B5EF4-FFF2-40B4-BE49-F238E27FC236}">
                <a16:creationId xmlns:a16="http://schemas.microsoft.com/office/drawing/2014/main" id="{AE42F6A8-435D-4A56-A7B5-6767E13D4621}"/>
              </a:ext>
            </a:extLst>
          </p:cNvPr>
          <p:cNvPicPr>
            <a:picLocks noChangeAspect="1"/>
          </p:cNvPicPr>
          <p:nvPr/>
        </p:nvPicPr>
        <p:blipFill>
          <a:blip r:embed="rId3"/>
          <a:stretch>
            <a:fillRect/>
          </a:stretch>
        </p:blipFill>
        <p:spPr>
          <a:xfrm>
            <a:off x="425450" y="4028386"/>
            <a:ext cx="4727611" cy="2476826"/>
          </a:xfrm>
          <a:prstGeom prst="rect">
            <a:avLst/>
          </a:prstGeom>
        </p:spPr>
      </p:pic>
      <p:sp>
        <p:nvSpPr>
          <p:cNvPr id="53" name="テキスト ボックス 52">
            <a:extLst>
              <a:ext uri="{FF2B5EF4-FFF2-40B4-BE49-F238E27FC236}">
                <a16:creationId xmlns:a16="http://schemas.microsoft.com/office/drawing/2014/main" id="{74F8B2B0-8AB8-4FFD-9419-55E539C6745A}"/>
              </a:ext>
            </a:extLst>
          </p:cNvPr>
          <p:cNvSpPr txBox="1"/>
          <p:nvPr/>
        </p:nvSpPr>
        <p:spPr>
          <a:xfrm>
            <a:off x="990600" y="3720609"/>
            <a:ext cx="36576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rPr>
              <a:t>白浜温泉街活性化構想推進計画　基本目標</a:t>
            </a:r>
          </a:p>
        </p:txBody>
      </p:sp>
      <p:sp>
        <p:nvSpPr>
          <p:cNvPr id="11" name="object 2">
            <a:extLst>
              <a:ext uri="{FF2B5EF4-FFF2-40B4-BE49-F238E27FC236}">
                <a16:creationId xmlns:a16="http://schemas.microsoft.com/office/drawing/2014/main" id="{DFC74652-5C5B-442E-BCDD-C33C2162A519}"/>
              </a:ext>
            </a:extLst>
          </p:cNvPr>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３　</a:t>
            </a:r>
            <a:r>
              <a:rPr lang="ja-JP" altLang="en-US" spc="-45" dirty="0">
                <a:latin typeface="ＭＳ Ｐゴシック" panose="020B0600070205080204" pitchFamily="50" charset="-128"/>
                <a:ea typeface="ＭＳ Ｐゴシック" panose="020B0600070205080204" pitchFamily="50" charset="-128"/>
              </a:rPr>
              <a:t>白浜</a:t>
            </a:r>
            <a:r>
              <a:rPr spc="-45" dirty="0" err="1">
                <a:latin typeface="ＭＳ Ｐゴシック" panose="020B0600070205080204" pitchFamily="50" charset="-128"/>
                <a:ea typeface="ＭＳ Ｐゴシック" panose="020B0600070205080204" pitchFamily="50" charset="-128"/>
              </a:rPr>
              <a:t>町における宿泊税</a:t>
            </a:r>
            <a:r>
              <a:rPr lang="ja-JP" altLang="en-US" spc="-45" dirty="0">
                <a:latin typeface="ＭＳ Ｐゴシック" panose="020B0600070205080204" pitchFamily="50" charset="-128"/>
                <a:ea typeface="ＭＳ Ｐゴシック" panose="020B0600070205080204" pitchFamily="50" charset="-128"/>
              </a:rPr>
              <a:t>の</a:t>
            </a:r>
            <a:r>
              <a:rPr spc="-45" dirty="0" err="1">
                <a:latin typeface="ＭＳ Ｐゴシック" panose="020B0600070205080204" pitchFamily="50" charset="-128"/>
                <a:ea typeface="ＭＳ Ｐゴシック" panose="020B0600070205080204" pitchFamily="50" charset="-128"/>
              </a:rPr>
              <a:t>使途</a:t>
            </a:r>
            <a:endParaRPr spc="-45" dirty="0">
              <a:latin typeface="ＭＳ Ｐゴシック" panose="020B0600070205080204" pitchFamily="50" charset="-128"/>
              <a:ea typeface="ＭＳ Ｐゴシック" panose="020B0600070205080204" pitchFamily="50" charset="-128"/>
            </a:endParaRPr>
          </a:p>
        </p:txBody>
      </p:sp>
      <p:sp>
        <p:nvSpPr>
          <p:cNvPr id="5" name="object 5"/>
          <p:cNvSpPr txBox="1"/>
          <p:nvPr/>
        </p:nvSpPr>
        <p:spPr>
          <a:xfrm>
            <a:off x="425450" y="891591"/>
            <a:ext cx="2470150" cy="382155"/>
          </a:xfrm>
          <a:prstGeom prst="rect">
            <a:avLst/>
          </a:prstGeom>
        </p:spPr>
        <p:txBody>
          <a:bodyPr vert="horz" wrap="square" lIns="0" tIns="104139" rIns="0" bIns="0" rtlCol="0">
            <a:spAutoFit/>
          </a:bodyPr>
          <a:lstStyle/>
          <a:p>
            <a:pPr marL="12700" marR="0" lvl="0" indent="0" defTabSz="914400" eaLnBrk="1" fontAlgn="auto" latinLnBrk="0" hangingPunct="1">
              <a:lnSpc>
                <a:spcPct val="100000"/>
              </a:lnSpc>
              <a:spcBef>
                <a:spcPts val="819"/>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cs typeface="MS Gothic"/>
              </a:rPr>
              <a:t>（２）</a:t>
            </a:r>
            <a:r>
              <a:rPr kumimoji="0" lang="ja-JP" altLang="en-US" b="0" i="0" u="none" strike="noStrike" kern="0" cap="none" spc="-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rPr>
              <a:t>観光振興施策例</a:t>
            </a:r>
            <a:endParaRPr kumimoji="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endParaRPr>
          </a:p>
        </p:txBody>
      </p:sp>
      <p:sp>
        <p:nvSpPr>
          <p:cNvPr id="15" name="object 15"/>
          <p:cNvSpPr txBox="1">
            <a:spLocks noGrp="1"/>
          </p:cNvSpPr>
          <p:nvPr>
            <p:ph type="sldNum" sz="quarter" idx="7"/>
          </p:nvPr>
        </p:nvSpPr>
        <p:spPr>
          <a:xfrm>
            <a:off x="9312148" y="295656"/>
            <a:ext cx="336296" cy="179536"/>
          </a:xfrm>
          <a:prstGeom prst="rect">
            <a:avLst/>
          </a:prstGeom>
        </p:spPr>
        <p:txBody>
          <a:bodyPr vert="horz" wrap="square" lIns="0" tIns="0" rIns="0" bIns="0" rtlCol="0">
            <a:spAutoFit/>
          </a:bodyPr>
          <a:lstStyle/>
          <a:p>
            <a:pPr marL="381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50" normalizeH="0" baseline="0" noProof="0" dirty="0">
                <a:ln>
                  <a:noFill/>
                </a:ln>
                <a:solidFill>
                  <a:srgbClr val="888888"/>
                </a:solidFill>
                <a:effectLst/>
                <a:uLnTx/>
                <a:uFillTx/>
                <a:latin typeface="Yu Gothic"/>
              </a:rPr>
              <a:pPr marL="38100" marR="0" lvl="0" indent="0" defTabSz="914400" eaLnBrk="1" fontAlgn="auto" latinLnBrk="0" hangingPunct="1">
                <a:lnSpc>
                  <a:spcPts val="1395"/>
                </a:lnSpc>
                <a:spcBef>
                  <a:spcPts val="0"/>
                </a:spcBef>
                <a:spcAft>
                  <a:spcPts val="0"/>
                </a:spcAft>
                <a:buClrTx/>
                <a:buSzTx/>
                <a:buFontTx/>
                <a:buNone/>
                <a:tabLst/>
                <a:defRPr/>
              </a:pPr>
              <a:t>12</a:t>
            </a:fld>
            <a:endParaRPr kumimoji="0" sz="1200" b="0" i="0" u="none" strike="noStrike" kern="0" cap="none" spc="-50" normalizeH="0" baseline="0" noProof="0" dirty="0">
              <a:ln>
                <a:noFill/>
              </a:ln>
              <a:solidFill>
                <a:srgbClr val="888888"/>
              </a:solidFill>
              <a:effectLst/>
              <a:uLnTx/>
              <a:uFillTx/>
              <a:latin typeface="Yu Gothic"/>
            </a:endParaRPr>
          </a:p>
        </p:txBody>
      </p:sp>
      <p:pic>
        <p:nvPicPr>
          <p:cNvPr id="6" name="図 5">
            <a:extLst>
              <a:ext uri="{FF2B5EF4-FFF2-40B4-BE49-F238E27FC236}">
                <a16:creationId xmlns:a16="http://schemas.microsoft.com/office/drawing/2014/main" id="{68ECBCBB-A479-4E87-8EF7-062A6532F0AA}"/>
              </a:ext>
            </a:extLst>
          </p:cNvPr>
          <p:cNvPicPr>
            <a:picLocks noChangeAspect="1"/>
          </p:cNvPicPr>
          <p:nvPr/>
        </p:nvPicPr>
        <p:blipFill>
          <a:blip r:embed="rId2"/>
          <a:stretch>
            <a:fillRect/>
          </a:stretch>
        </p:blipFill>
        <p:spPr>
          <a:xfrm>
            <a:off x="1905000" y="1082668"/>
            <a:ext cx="5257800" cy="5478422"/>
          </a:xfrm>
          <a:prstGeom prst="rect">
            <a:avLst/>
          </a:prstGeom>
        </p:spPr>
      </p:pic>
      <p:sp>
        <p:nvSpPr>
          <p:cNvPr id="7" name="object 2">
            <a:extLst>
              <a:ext uri="{FF2B5EF4-FFF2-40B4-BE49-F238E27FC236}">
                <a16:creationId xmlns:a16="http://schemas.microsoft.com/office/drawing/2014/main" id="{8BAE663A-D5FF-4032-9B65-26DF147F693F}"/>
              </a:ext>
            </a:extLst>
          </p:cNvPr>
          <p:cNvSpPr txBox="1"/>
          <p:nvPr/>
        </p:nvSpPr>
        <p:spPr>
          <a:xfrm>
            <a:off x="6571107" y="552196"/>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sldNum" sz="quarter" idx="7"/>
          </p:nvPr>
        </p:nvSpPr>
        <p:spPr>
          <a:xfrm>
            <a:off x="9198229" y="6372303"/>
            <a:ext cx="325120" cy="179536"/>
          </a:xfrm>
          <a:prstGeom prst="rect">
            <a:avLst/>
          </a:prstGeom>
        </p:spPr>
        <p:txBody>
          <a:bodyPr vert="horz" wrap="square" lIns="0" tIns="0" rIns="0" bIns="0" rtlCol="0">
            <a:spAutoFit/>
          </a:bodyPr>
          <a:lstStyle/>
          <a:p>
            <a:pPr marL="381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50" normalizeH="0" baseline="0" noProof="0" dirty="0">
                <a:ln>
                  <a:noFill/>
                </a:ln>
                <a:solidFill>
                  <a:srgbClr val="888888"/>
                </a:solidFill>
                <a:effectLst/>
                <a:uLnTx/>
                <a:uFillTx/>
                <a:latin typeface="Yu Gothic"/>
              </a:rPr>
              <a:pPr marL="38100" marR="0" lvl="0" indent="0" defTabSz="914400" eaLnBrk="1" fontAlgn="auto" latinLnBrk="0" hangingPunct="1">
                <a:lnSpc>
                  <a:spcPts val="1395"/>
                </a:lnSpc>
                <a:spcBef>
                  <a:spcPts val="0"/>
                </a:spcBef>
                <a:spcAft>
                  <a:spcPts val="0"/>
                </a:spcAft>
                <a:buClrTx/>
                <a:buSzTx/>
                <a:buFontTx/>
                <a:buNone/>
                <a:tabLst/>
                <a:defRPr/>
              </a:pPr>
              <a:t>13</a:t>
            </a:fld>
            <a:endParaRPr kumimoji="0" sz="1200" b="0" i="0" u="none" strike="noStrike" kern="0" cap="none" spc="-50" normalizeH="0" baseline="0" noProof="0" dirty="0">
              <a:ln>
                <a:noFill/>
              </a:ln>
              <a:solidFill>
                <a:srgbClr val="888888"/>
              </a:solidFill>
              <a:effectLst/>
              <a:uLnTx/>
              <a:uFillTx/>
              <a:latin typeface="Yu Gothic"/>
            </a:endParaRPr>
          </a:p>
        </p:txBody>
      </p:sp>
      <p:sp>
        <p:nvSpPr>
          <p:cNvPr id="4" name="object 4"/>
          <p:cNvSpPr txBox="1">
            <a:spLocks noGrp="1"/>
          </p:cNvSpPr>
          <p:nvPr>
            <p:ph type="title"/>
          </p:nvPr>
        </p:nvSpPr>
        <p:spPr>
          <a:xfrm>
            <a:off x="425450" y="295656"/>
            <a:ext cx="6051550" cy="513080"/>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３　</a:t>
            </a:r>
            <a:r>
              <a:rPr lang="ja-JP" altLang="en-US" spc="-45" dirty="0">
                <a:latin typeface="ＭＳ Ｐゴシック" panose="020B0600070205080204" pitchFamily="50" charset="-128"/>
                <a:ea typeface="ＭＳ Ｐゴシック" panose="020B0600070205080204" pitchFamily="50" charset="-128"/>
              </a:rPr>
              <a:t>白浜</a:t>
            </a:r>
            <a:r>
              <a:rPr spc="-45" dirty="0" err="1">
                <a:latin typeface="ＭＳ Ｐゴシック" panose="020B0600070205080204" pitchFamily="50" charset="-128"/>
                <a:ea typeface="ＭＳ Ｐゴシック" panose="020B0600070205080204" pitchFamily="50" charset="-128"/>
              </a:rPr>
              <a:t>町における宿泊税の使途</a:t>
            </a:r>
            <a:endParaRPr spc="-45" dirty="0">
              <a:latin typeface="ＭＳ Ｐゴシック" panose="020B0600070205080204" pitchFamily="50" charset="-128"/>
              <a:ea typeface="ＭＳ Ｐゴシック" panose="020B0600070205080204" pitchFamily="50" charset="-128"/>
            </a:endParaRPr>
          </a:p>
        </p:txBody>
      </p:sp>
      <p:sp>
        <p:nvSpPr>
          <p:cNvPr id="5" name="object 5"/>
          <p:cNvSpPr txBox="1"/>
          <p:nvPr/>
        </p:nvSpPr>
        <p:spPr>
          <a:xfrm>
            <a:off x="425450" y="983488"/>
            <a:ext cx="3384550"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rPr>
              <a:t>（３）</a:t>
            </a:r>
            <a:r>
              <a:rPr kumimoji="0" sz="1800" b="0" i="0" u="none" strike="noStrike" kern="0" cap="none" spc="-10" normalizeH="0" baseline="0" noProof="0" dirty="0" err="1">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rPr>
              <a:t>観光施策に係る財源</a:t>
            </a: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endParaRPr>
          </a:p>
        </p:txBody>
      </p:sp>
      <p:sp>
        <p:nvSpPr>
          <p:cNvPr id="6" name="object 6"/>
          <p:cNvSpPr txBox="1"/>
          <p:nvPr/>
        </p:nvSpPr>
        <p:spPr>
          <a:xfrm>
            <a:off x="407288" y="1335405"/>
            <a:ext cx="9114790" cy="783548"/>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269240" marR="0" lvl="0" indent="0" defTabSz="914400" eaLnBrk="1" fontAlgn="auto" latinLnBrk="0" hangingPunct="1">
              <a:lnSpc>
                <a:spcPct val="100000"/>
              </a:lnSpc>
              <a:spcBef>
                <a:spcPts val="470"/>
              </a:spcBef>
              <a:spcAft>
                <a:spcPts val="0"/>
              </a:spcAft>
              <a:buClrTx/>
              <a:buSzTx/>
              <a:buFontTx/>
              <a:buNone/>
              <a:tabLst/>
              <a:defRPr/>
            </a:pPr>
            <a:r>
              <a:rPr kumimoji="0" sz="1400" b="0" i="0" u="none" strike="noStrike" kern="0" cap="none" spc="-10" normalizeH="0" baseline="0" noProof="0" dirty="0" err="1">
                <a:ln>
                  <a:noFill/>
                </a:ln>
                <a:solidFill>
                  <a:sysClr val="windowText" lastClr="000000"/>
                </a:solidFill>
                <a:effectLst/>
                <a:uLnTx/>
                <a:uFillTx/>
                <a:latin typeface="MS Gothic"/>
                <a:cs typeface="MS Gothic"/>
              </a:rPr>
              <a:t>既存の観光施策に係る経費は、職員</a:t>
            </a:r>
            <a:r>
              <a:rPr kumimoji="0" lang="ja-JP" altLang="en-US" sz="1400" b="0" i="0" u="none" strike="noStrike" kern="0" cap="none" spc="-10" normalizeH="0" baseline="0" noProof="0" dirty="0">
                <a:ln>
                  <a:noFill/>
                </a:ln>
                <a:solidFill>
                  <a:sysClr val="windowText" lastClr="000000"/>
                </a:solidFill>
                <a:effectLst/>
                <a:uLnTx/>
                <a:uFillTx/>
                <a:latin typeface="MS Gothic"/>
                <a:cs typeface="MS Gothic"/>
              </a:rPr>
              <a:t>人件費</a:t>
            </a:r>
            <a:r>
              <a:rPr kumimoji="0" sz="1400" b="0" i="0" u="none" strike="noStrike" kern="0" cap="none" spc="0" normalizeH="0" baseline="0" noProof="0" dirty="0">
                <a:ln>
                  <a:noFill/>
                </a:ln>
                <a:solidFill>
                  <a:sysClr val="windowText" lastClr="000000"/>
                </a:solidFill>
                <a:effectLst/>
                <a:uLnTx/>
                <a:uFillTx/>
                <a:latin typeface="MS Gothic"/>
                <a:cs typeface="MS Gothic"/>
              </a:rPr>
              <a:t>（</a:t>
            </a:r>
            <a:r>
              <a:rPr kumimoji="0" lang="ja-JP" altLang="en-US" sz="1400" b="0" i="0" u="none" strike="noStrike" kern="0" cap="none" spc="-10" normalizeH="0" baseline="0" noProof="0" dirty="0">
                <a:ln>
                  <a:noFill/>
                </a:ln>
                <a:solidFill>
                  <a:sysClr val="windowText" lastClr="000000"/>
                </a:solidFill>
                <a:effectLst/>
                <a:uLnTx/>
                <a:uFillTx/>
                <a:latin typeface="MS Gothic"/>
                <a:cs typeface="MS Gothic"/>
              </a:rPr>
              <a:t>０．７億</a:t>
            </a:r>
            <a:r>
              <a:rPr kumimoji="0" sz="1400" b="0" i="0" u="none" strike="noStrike" kern="0" cap="none" spc="-10" normalizeH="0" baseline="0" noProof="0" dirty="0" err="1">
                <a:ln>
                  <a:noFill/>
                </a:ln>
                <a:solidFill>
                  <a:sysClr val="windowText" lastClr="000000"/>
                </a:solidFill>
                <a:effectLst/>
                <a:uLnTx/>
                <a:uFillTx/>
                <a:latin typeface="MS Gothic"/>
                <a:cs typeface="MS Gothic"/>
              </a:rPr>
              <a:t>円）</a:t>
            </a:r>
            <a:r>
              <a:rPr kumimoji="0" sz="1400" b="0" i="0" u="none" strike="noStrike" kern="0" cap="none" spc="-15" normalizeH="0" baseline="0" noProof="0" dirty="0" err="1">
                <a:ln>
                  <a:noFill/>
                </a:ln>
                <a:solidFill>
                  <a:sysClr val="windowText" lastClr="000000"/>
                </a:solidFill>
                <a:effectLst/>
                <a:uLnTx/>
                <a:uFillTx/>
                <a:latin typeface="MS Gothic"/>
                <a:cs typeface="MS Gothic"/>
              </a:rPr>
              <a:t>を除き、</a:t>
            </a:r>
            <a:r>
              <a:rPr kumimoji="0" sz="1400" b="0" i="0" u="sng" strike="noStrike" kern="0" cap="none" spc="-10" normalizeH="0" baseline="0" noProof="0" dirty="0" err="1">
                <a:ln>
                  <a:noFill/>
                </a:ln>
                <a:solidFill>
                  <a:srgbClr val="FF0000"/>
                </a:solidFill>
                <a:effectLst/>
                <a:uLnTx/>
                <a:uFill>
                  <a:solidFill>
                    <a:srgbClr val="FF0000"/>
                  </a:solidFill>
                </a:uFill>
                <a:latin typeface="MS Gothic"/>
                <a:cs typeface="MS Gothic"/>
              </a:rPr>
              <a:t>約</a:t>
            </a:r>
            <a:r>
              <a:rPr kumimoji="0" lang="ja-JP" altLang="en-US" sz="1400" b="0" i="0" u="sng" strike="noStrike" kern="0" cap="none" spc="-10" normalizeH="0" baseline="0" noProof="0">
                <a:ln>
                  <a:noFill/>
                </a:ln>
                <a:solidFill>
                  <a:srgbClr val="FF0000"/>
                </a:solidFill>
                <a:effectLst/>
                <a:uLnTx/>
                <a:uFill>
                  <a:solidFill>
                    <a:srgbClr val="FF0000"/>
                  </a:solidFill>
                </a:uFill>
                <a:latin typeface="MS Gothic"/>
                <a:cs typeface="MS Gothic"/>
              </a:rPr>
              <a:t>４．１</a:t>
            </a:r>
            <a:r>
              <a:rPr kumimoji="0" sz="1400" b="0" i="0" u="sng" strike="noStrike" kern="0" cap="none" spc="-10" normalizeH="0" baseline="0" noProof="0">
                <a:ln>
                  <a:noFill/>
                </a:ln>
                <a:solidFill>
                  <a:srgbClr val="FF0000"/>
                </a:solidFill>
                <a:effectLst/>
                <a:uLnTx/>
                <a:uFill>
                  <a:solidFill>
                    <a:srgbClr val="FF0000"/>
                  </a:solidFill>
                </a:uFill>
                <a:latin typeface="MS Gothic"/>
                <a:cs typeface="MS Gothic"/>
              </a:rPr>
              <a:t>億円</a:t>
            </a:r>
            <a:r>
              <a:rPr kumimoji="0" sz="1400" b="0" i="0" u="none" strike="noStrike" kern="0" cap="none" spc="-20" normalizeH="0" baseline="0" noProof="0">
                <a:ln>
                  <a:noFill/>
                </a:ln>
                <a:solidFill>
                  <a:sysClr val="windowText" lastClr="000000"/>
                </a:solidFill>
                <a:effectLst/>
                <a:uLnTx/>
                <a:uFillTx/>
                <a:latin typeface="MS Gothic"/>
                <a:cs typeface="MS Gothic"/>
              </a:rPr>
              <a:t>となっている</a:t>
            </a:r>
            <a:r>
              <a:rPr kumimoji="0" sz="1400" b="0" i="0" u="none" strike="noStrike" kern="0" cap="none" spc="-20" normalizeH="0" baseline="0" noProof="0" dirty="0">
                <a:ln>
                  <a:noFill/>
                </a:ln>
                <a:solidFill>
                  <a:sysClr val="windowText" lastClr="000000"/>
                </a:solidFill>
                <a:effectLst/>
                <a:uLnTx/>
                <a:uFillTx/>
                <a:latin typeface="MS Gothic"/>
                <a:cs typeface="MS Gothic"/>
              </a:rPr>
              <a:t>。</a:t>
            </a:r>
            <a:endParaRPr kumimoji="0" sz="1400" b="0" i="0" u="none" strike="noStrike" kern="0" cap="none" spc="0" normalizeH="0" baseline="0" noProof="0" dirty="0">
              <a:ln>
                <a:noFill/>
              </a:ln>
              <a:solidFill>
                <a:sysClr val="windowText" lastClr="000000"/>
              </a:solidFill>
              <a:effectLst/>
              <a:uLnTx/>
              <a:uFillTx/>
              <a:latin typeface="MS Gothic"/>
              <a:cs typeface="MS Gothic"/>
            </a:endParaRPr>
          </a:p>
          <a:p>
            <a:pPr marL="269240" marR="0" lvl="0" indent="0" defTabSz="914400" eaLnBrk="1" fontAlgn="auto" latinLnBrk="0" hangingPunct="1">
              <a:lnSpc>
                <a:spcPct val="100000"/>
              </a:lnSpc>
              <a:spcBef>
                <a:spcPts val="335"/>
              </a:spcBef>
              <a:spcAft>
                <a:spcPts val="0"/>
              </a:spcAft>
              <a:buClrTx/>
              <a:buSzTx/>
              <a:buFontTx/>
              <a:buNone/>
              <a:tabLst/>
              <a:defRPr/>
            </a:pPr>
            <a:r>
              <a:rPr kumimoji="0" lang="ja-JP" altLang="en-US" sz="1400" b="0" i="0" u="none" strike="noStrike" kern="0" cap="none" spc="-10" normalizeH="0" baseline="0" noProof="0" dirty="0">
                <a:ln>
                  <a:noFill/>
                </a:ln>
                <a:solidFill>
                  <a:sysClr val="windowText" lastClr="000000"/>
                </a:solidFill>
                <a:effectLst/>
                <a:uLnTx/>
                <a:uFillTx/>
                <a:latin typeface="MS Gothic"/>
                <a:cs typeface="MS Gothic"/>
              </a:rPr>
              <a:t>国</a:t>
            </a:r>
            <a:r>
              <a:rPr kumimoji="0" sz="1400" b="0" i="0" u="none" strike="noStrike" kern="0" cap="none" spc="-10" normalizeH="0" baseline="0" noProof="0" dirty="0">
                <a:ln>
                  <a:noFill/>
                </a:ln>
                <a:solidFill>
                  <a:sysClr val="windowText" lastClr="000000"/>
                </a:solidFill>
                <a:effectLst/>
                <a:uLnTx/>
                <a:uFillTx/>
                <a:latin typeface="MS Gothic"/>
                <a:cs typeface="MS Gothic"/>
              </a:rPr>
              <a:t>県</a:t>
            </a:r>
            <a:r>
              <a:rPr kumimoji="0" lang="ja-JP" altLang="en-US" sz="1400" b="0" i="0" u="none" strike="noStrike" kern="0" cap="none" spc="-10" normalizeH="0" baseline="0" noProof="0" dirty="0">
                <a:ln>
                  <a:noFill/>
                </a:ln>
                <a:solidFill>
                  <a:sysClr val="windowText" lastClr="000000"/>
                </a:solidFill>
                <a:effectLst/>
                <a:uLnTx/>
                <a:uFillTx/>
                <a:latin typeface="MS Gothic"/>
                <a:cs typeface="MS Gothic"/>
              </a:rPr>
              <a:t>支出金</a:t>
            </a:r>
            <a:r>
              <a:rPr kumimoji="0" sz="1400" b="0" i="0" u="none" strike="noStrike" kern="0" cap="none" spc="-10" normalizeH="0" baseline="0" noProof="0" dirty="0" err="1">
                <a:ln>
                  <a:noFill/>
                </a:ln>
                <a:solidFill>
                  <a:sysClr val="windowText" lastClr="000000"/>
                </a:solidFill>
                <a:effectLst/>
                <a:uLnTx/>
                <a:uFillTx/>
                <a:latin typeface="MS Gothic"/>
                <a:cs typeface="MS Gothic"/>
              </a:rPr>
              <a:t>やふるさと納税</a:t>
            </a:r>
            <a:r>
              <a:rPr kumimoji="0" lang="ja-JP" altLang="en-US" sz="1400" b="0" i="0" u="none" strike="noStrike" kern="0" cap="none" spc="-10" normalizeH="0" baseline="0" noProof="0" dirty="0">
                <a:ln>
                  <a:noFill/>
                </a:ln>
                <a:solidFill>
                  <a:sysClr val="windowText" lastClr="000000"/>
                </a:solidFill>
                <a:effectLst/>
                <a:uLnTx/>
                <a:uFillTx/>
                <a:latin typeface="MS Gothic"/>
                <a:cs typeface="MS Gothic"/>
              </a:rPr>
              <a:t>等</a:t>
            </a:r>
            <a:r>
              <a:rPr kumimoji="0" sz="1400" b="0" i="0" u="none" strike="noStrike" kern="0" cap="none" spc="-10" normalizeH="0" baseline="0" noProof="0" dirty="0" err="1">
                <a:ln>
                  <a:noFill/>
                </a:ln>
                <a:solidFill>
                  <a:sysClr val="windowText" lastClr="000000"/>
                </a:solidFill>
                <a:effectLst/>
                <a:uLnTx/>
                <a:uFillTx/>
                <a:latin typeface="MS Gothic"/>
                <a:cs typeface="MS Gothic"/>
              </a:rPr>
              <a:t>を除いた既存事業の一般財源は約</a:t>
            </a:r>
            <a:r>
              <a:rPr kumimoji="0" lang="ja-JP" altLang="en-US" sz="1400" b="0" i="0" u="none" strike="noStrike" kern="0" cap="none" spc="-10" normalizeH="0" baseline="0" noProof="0" dirty="0">
                <a:ln>
                  <a:noFill/>
                </a:ln>
                <a:solidFill>
                  <a:srgbClr val="FF0000"/>
                </a:solidFill>
                <a:effectLst/>
                <a:uLnTx/>
                <a:uFillTx/>
                <a:latin typeface="MS Gothic"/>
                <a:cs typeface="MS Gothic"/>
              </a:rPr>
              <a:t>２</a:t>
            </a:r>
            <a:r>
              <a:rPr kumimoji="0" sz="1400" b="0" i="0" u="none" strike="noStrike" kern="0" cap="none" spc="-10" normalizeH="0" baseline="0" noProof="0" dirty="0">
                <a:ln>
                  <a:noFill/>
                </a:ln>
                <a:solidFill>
                  <a:srgbClr val="FF0000"/>
                </a:solidFill>
                <a:effectLst/>
                <a:uLnTx/>
                <a:uFillTx/>
                <a:latin typeface="MS Gothic"/>
                <a:cs typeface="MS Gothic"/>
              </a:rPr>
              <a:t>．</a:t>
            </a:r>
            <a:r>
              <a:rPr kumimoji="0" lang="ja-JP" altLang="en-US" sz="1400" b="0" i="0" u="none" strike="noStrike" kern="0" cap="none" spc="-10" normalizeH="0" baseline="0" noProof="0" dirty="0">
                <a:ln>
                  <a:noFill/>
                </a:ln>
                <a:solidFill>
                  <a:srgbClr val="FF0000"/>
                </a:solidFill>
                <a:effectLst/>
                <a:uLnTx/>
                <a:uFillTx/>
                <a:latin typeface="MS Gothic"/>
                <a:cs typeface="MS Gothic"/>
              </a:rPr>
              <a:t>７</a:t>
            </a:r>
            <a:r>
              <a:rPr kumimoji="0" sz="1400" b="0" i="0" u="none" strike="noStrike" kern="0" cap="none" spc="-10" normalizeH="0" baseline="0" noProof="0" dirty="0" err="1">
                <a:ln>
                  <a:noFill/>
                </a:ln>
                <a:solidFill>
                  <a:srgbClr val="FF0000"/>
                </a:solidFill>
                <a:effectLst/>
                <a:uLnTx/>
                <a:uFillTx/>
                <a:latin typeface="MS Gothic"/>
                <a:cs typeface="MS Gothic"/>
              </a:rPr>
              <a:t>億円</a:t>
            </a:r>
            <a:r>
              <a:rPr kumimoji="0" sz="1400" b="0" i="0" u="none" strike="noStrike" kern="0" cap="none" spc="-15" normalizeH="0" baseline="0" noProof="0" dirty="0" err="1">
                <a:ln>
                  <a:noFill/>
                </a:ln>
                <a:solidFill>
                  <a:sysClr val="windowText" lastClr="000000"/>
                </a:solidFill>
                <a:effectLst/>
                <a:uLnTx/>
                <a:uFillTx/>
                <a:latin typeface="MS Gothic"/>
                <a:cs typeface="MS Gothic"/>
              </a:rPr>
              <a:t>であるため、宿泊税を基にした既</a:t>
            </a:r>
            <a:endParaRPr kumimoji="0" sz="1400" b="0" i="0" u="none" strike="noStrike" kern="0" cap="none" spc="0" normalizeH="0" baseline="0" noProof="0" dirty="0">
              <a:ln>
                <a:noFill/>
              </a:ln>
              <a:solidFill>
                <a:sysClr val="windowText" lastClr="000000"/>
              </a:solidFill>
              <a:effectLst/>
              <a:uLnTx/>
              <a:uFillTx/>
              <a:latin typeface="MS Gothic"/>
              <a:cs typeface="MS Gothic"/>
            </a:endParaRPr>
          </a:p>
          <a:p>
            <a:pPr marL="90805" marR="0" lvl="0" indent="0" defTabSz="914400" eaLnBrk="1" fontAlgn="auto" latinLnBrk="0" hangingPunct="1">
              <a:lnSpc>
                <a:spcPct val="100000"/>
              </a:lnSpc>
              <a:spcBef>
                <a:spcPts val="345"/>
              </a:spcBef>
              <a:spcAft>
                <a:spcPts val="0"/>
              </a:spcAft>
              <a:buClrTx/>
              <a:buSzTx/>
              <a:buFontTx/>
              <a:buNone/>
              <a:tabLst/>
              <a:defRPr/>
            </a:pPr>
            <a:r>
              <a:rPr kumimoji="0" sz="1400" b="0" i="0" u="none" strike="noStrike" kern="0" cap="none" spc="-10" normalizeH="0" baseline="0" noProof="0" dirty="0" err="1">
                <a:ln>
                  <a:noFill/>
                </a:ln>
                <a:solidFill>
                  <a:sysClr val="windowText" lastClr="000000"/>
                </a:solidFill>
                <a:effectLst/>
                <a:uLnTx/>
                <a:uFillTx/>
                <a:latin typeface="MS Gothic"/>
                <a:cs typeface="MS Gothic"/>
              </a:rPr>
              <a:t>存事業の拡充及び新規事業を合わせると、町の観光施策として</a:t>
            </a:r>
            <a:r>
              <a:rPr kumimoji="0" lang="ja-JP" altLang="en-US" sz="1400" b="0" i="0" u="none" strike="noStrike" kern="0" cap="none" spc="-10" normalizeH="0" baseline="0" noProof="0" dirty="0">
                <a:ln>
                  <a:noFill/>
                </a:ln>
                <a:solidFill>
                  <a:srgbClr val="FF0000"/>
                </a:solidFill>
                <a:effectLst/>
                <a:uLnTx/>
                <a:uFillTx/>
                <a:latin typeface="MS Gothic"/>
                <a:cs typeface="MS Gothic"/>
              </a:rPr>
              <a:t>２</a:t>
            </a:r>
            <a:r>
              <a:rPr kumimoji="0" sz="1400" b="0" i="0" u="none" strike="noStrike" kern="0" cap="none" spc="-10" normalizeH="0" baseline="0" noProof="0" dirty="0">
                <a:ln>
                  <a:noFill/>
                </a:ln>
                <a:solidFill>
                  <a:srgbClr val="FF0000"/>
                </a:solidFill>
                <a:effectLst/>
                <a:uLnTx/>
                <a:uFillTx/>
                <a:latin typeface="MS Gothic"/>
                <a:cs typeface="MS Gothic"/>
              </a:rPr>
              <a:t>．</a:t>
            </a:r>
            <a:r>
              <a:rPr kumimoji="0" lang="ja-JP" altLang="en-US" sz="1400" b="0" i="0" u="none" strike="noStrike" kern="0" cap="none" spc="-10" normalizeH="0" baseline="0" noProof="0" dirty="0">
                <a:ln>
                  <a:noFill/>
                </a:ln>
                <a:solidFill>
                  <a:srgbClr val="FF0000"/>
                </a:solidFill>
                <a:effectLst/>
                <a:uLnTx/>
                <a:uFillTx/>
                <a:latin typeface="MS Gothic"/>
                <a:cs typeface="MS Gothic"/>
              </a:rPr>
              <a:t>７</a:t>
            </a:r>
            <a:r>
              <a:rPr kumimoji="0" sz="1400" b="0" i="0" u="none" strike="noStrike" kern="0" cap="none" spc="-10" normalizeH="0" baseline="0" noProof="0" dirty="0" err="1">
                <a:ln>
                  <a:noFill/>
                </a:ln>
                <a:solidFill>
                  <a:srgbClr val="FF0000"/>
                </a:solidFill>
                <a:effectLst/>
                <a:uLnTx/>
                <a:uFillTx/>
                <a:latin typeface="MS Gothic"/>
                <a:cs typeface="MS Gothic"/>
              </a:rPr>
              <a:t>億円</a:t>
            </a:r>
            <a:r>
              <a:rPr kumimoji="0" sz="1400" b="0" i="0" u="none" strike="noStrike" kern="0" cap="none" spc="-10" normalizeH="0" baseline="0" noProof="0" dirty="0">
                <a:ln>
                  <a:noFill/>
                </a:ln>
                <a:solidFill>
                  <a:srgbClr val="FF0000"/>
                </a:solidFill>
                <a:effectLst/>
                <a:uLnTx/>
                <a:uFillTx/>
                <a:latin typeface="MS Gothic"/>
                <a:cs typeface="MS Gothic"/>
              </a:rPr>
              <a:t>＋αの財源を確保する必要</a:t>
            </a:r>
            <a:r>
              <a:rPr kumimoji="0" sz="1400" b="0" i="0" u="none" strike="noStrike" kern="0" cap="none" spc="-20" normalizeH="0" baseline="0" noProof="0" dirty="0">
                <a:ln>
                  <a:noFill/>
                </a:ln>
                <a:solidFill>
                  <a:sysClr val="windowText" lastClr="000000"/>
                </a:solidFill>
                <a:effectLst/>
                <a:uLnTx/>
                <a:uFillTx/>
                <a:latin typeface="MS Gothic"/>
                <a:cs typeface="MS Gothic"/>
              </a:rPr>
              <a:t>がある。</a:t>
            </a:r>
            <a:endParaRPr kumimoji="0" sz="1400" b="0" i="0" u="none" strike="noStrike" kern="0" cap="none" spc="0" normalizeH="0" baseline="0" noProof="0" dirty="0">
              <a:ln>
                <a:noFill/>
              </a:ln>
              <a:solidFill>
                <a:sysClr val="windowText" lastClr="000000"/>
              </a:solidFill>
              <a:effectLst/>
              <a:uLnTx/>
              <a:uFillTx/>
              <a:latin typeface="MS Gothic"/>
              <a:cs typeface="MS Gothic"/>
            </a:endParaRPr>
          </a:p>
        </p:txBody>
      </p:sp>
      <p:graphicFrame>
        <p:nvGraphicFramePr>
          <p:cNvPr id="7" name="object 7"/>
          <p:cNvGraphicFramePr>
            <a:graphicFrameLocks noGrp="1"/>
          </p:cNvGraphicFramePr>
          <p:nvPr>
            <p:extLst/>
          </p:nvPr>
        </p:nvGraphicFramePr>
        <p:xfrm>
          <a:off x="423240" y="2577719"/>
          <a:ext cx="6218553" cy="2626359"/>
        </p:xfrm>
        <a:graphic>
          <a:graphicData uri="http://schemas.openxmlformats.org/drawingml/2006/table">
            <a:tbl>
              <a:tblPr firstRow="1" bandRow="1">
                <a:tableStyleId>{2D5ABB26-0587-4C30-8999-92F81FD0307C}</a:tableStyleId>
              </a:tblPr>
              <a:tblGrid>
                <a:gridCol w="104521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287019">
                  <a:extLst>
                    <a:ext uri="{9D8B030D-6E8A-4147-A177-3AD203B41FA5}">
                      <a16:colId xmlns:a16="http://schemas.microsoft.com/office/drawing/2014/main" val="20002"/>
                    </a:ext>
                  </a:extLst>
                </a:gridCol>
                <a:gridCol w="3101974">
                  <a:extLst>
                    <a:ext uri="{9D8B030D-6E8A-4147-A177-3AD203B41FA5}">
                      <a16:colId xmlns:a16="http://schemas.microsoft.com/office/drawing/2014/main" val="20003"/>
                    </a:ext>
                  </a:extLst>
                </a:gridCol>
              </a:tblGrid>
              <a:tr h="701040">
                <a:tc rowSpan="4">
                  <a:txBody>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905"/>
                        </a:spcBef>
                      </a:pPr>
                      <a:endParaRPr sz="1500" dirty="0">
                        <a:latin typeface="Times New Roman"/>
                        <a:cs typeface="Times New Roman"/>
                      </a:endParaRPr>
                    </a:p>
                    <a:p>
                      <a:pPr marL="236220">
                        <a:lnSpc>
                          <a:spcPct val="100000"/>
                        </a:lnSpc>
                        <a:spcBef>
                          <a:spcPts val="5"/>
                        </a:spcBef>
                      </a:pPr>
                      <a:r>
                        <a:rPr sz="1500" spc="-20" dirty="0" err="1">
                          <a:latin typeface="MS Gothic"/>
                          <a:cs typeface="MS Gothic"/>
                        </a:rPr>
                        <a:t>観光</a:t>
                      </a:r>
                      <a:r>
                        <a:rPr lang="ja-JP" altLang="en-US" sz="1500" spc="-20" dirty="0">
                          <a:latin typeface="MS Gothic"/>
                          <a:cs typeface="MS Gothic"/>
                        </a:rPr>
                        <a:t>施策事業</a:t>
                      </a:r>
                      <a:r>
                        <a:rPr sz="1500" spc="-20" dirty="0">
                          <a:latin typeface="MS Gothic"/>
                          <a:cs typeface="MS Gothic"/>
                        </a:rPr>
                        <a:t>費</a:t>
                      </a:r>
                      <a:endParaRPr sz="1500" dirty="0">
                        <a:latin typeface="MS Gothic"/>
                        <a:cs typeface="MS 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3540">
                        <a:lnSpc>
                          <a:spcPct val="100000"/>
                        </a:lnSpc>
                        <a:spcBef>
                          <a:spcPts val="935"/>
                        </a:spcBef>
                      </a:pPr>
                      <a:r>
                        <a:rPr lang="ja-JP" altLang="en-US" sz="1400" spc="-15" dirty="0">
                          <a:latin typeface="MS Gothic"/>
                          <a:cs typeface="MS Gothic"/>
                        </a:rPr>
                        <a:t>観光職員人件費</a:t>
                      </a:r>
                      <a:endParaRPr sz="1400" dirty="0">
                        <a:latin typeface="MS Gothic"/>
                        <a:cs typeface="MS Gothic"/>
                      </a:endParaRPr>
                    </a:p>
                    <a:p>
                      <a:pPr marL="484505">
                        <a:lnSpc>
                          <a:spcPct val="100000"/>
                        </a:lnSpc>
                      </a:pPr>
                      <a:r>
                        <a:rPr lang="ja-JP" altLang="en-US" sz="1600" spc="-20" dirty="0">
                          <a:latin typeface="MS Gothic"/>
                          <a:cs typeface="MS Gothic"/>
                        </a:rPr>
                        <a:t>０．７億</a:t>
                      </a:r>
                      <a:r>
                        <a:rPr sz="1600" spc="-20" dirty="0">
                          <a:latin typeface="MS Gothic"/>
                          <a:cs typeface="MS Gothic"/>
                        </a:rPr>
                        <a:t>円</a:t>
                      </a:r>
                      <a:endParaRPr sz="1600" dirty="0">
                        <a:latin typeface="MS Gothic"/>
                        <a:cs typeface="MS Gothic"/>
                      </a:endParaRPr>
                    </a:p>
                  </a:txBody>
                  <a:tcPr marL="0" marR="0" marT="1187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585858"/>
                      </a:solidFill>
                      <a:prstDash val="sysDash"/>
                    </a:lnT>
                    <a:lnB w="19050">
                      <a:solidFill>
                        <a:srgbClr val="585858"/>
                      </a:solidFill>
                      <a:prstDash val="sysDash"/>
                    </a:lnB>
                  </a:tcPr>
                </a:tc>
                <a:tc>
                  <a:txBody>
                    <a:bodyPr/>
                    <a:lstStyle/>
                    <a:p>
                      <a:pPr>
                        <a:lnSpc>
                          <a:spcPct val="100000"/>
                        </a:lnSpc>
                        <a:spcBef>
                          <a:spcPts val="55"/>
                        </a:spcBef>
                      </a:pPr>
                      <a:endParaRPr sz="1600" dirty="0">
                        <a:latin typeface="Times New Roman"/>
                        <a:cs typeface="Times New Roman"/>
                      </a:endParaRPr>
                    </a:p>
                    <a:p>
                      <a:pPr marL="635" algn="ctr">
                        <a:lnSpc>
                          <a:spcPct val="100000"/>
                        </a:lnSpc>
                      </a:pPr>
                      <a:r>
                        <a:rPr sz="1600" spc="-20" dirty="0">
                          <a:latin typeface="MS Gothic"/>
                          <a:cs typeface="MS Gothic"/>
                        </a:rPr>
                        <a:t>一般財源</a:t>
                      </a:r>
                      <a:endParaRPr sz="1600" dirty="0">
                        <a:latin typeface="MS Gothic"/>
                        <a:cs typeface="MS Gothic"/>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8516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pPr>
                        <a:lnSpc>
                          <a:spcPct val="100000"/>
                        </a:lnSpc>
                      </a:pPr>
                      <a:endParaRPr sz="1600" dirty="0">
                        <a:latin typeface="Times New Roman"/>
                        <a:cs typeface="Times New Roman"/>
                      </a:endParaRPr>
                    </a:p>
                    <a:p>
                      <a:pPr>
                        <a:lnSpc>
                          <a:spcPct val="100000"/>
                        </a:lnSpc>
                        <a:spcBef>
                          <a:spcPts val="1115"/>
                        </a:spcBef>
                      </a:pPr>
                      <a:endParaRPr sz="1600" dirty="0">
                        <a:latin typeface="Times New Roman"/>
                        <a:cs typeface="Times New Roman"/>
                      </a:endParaRPr>
                    </a:p>
                    <a:p>
                      <a:pPr algn="ctr">
                        <a:lnSpc>
                          <a:spcPct val="100000"/>
                        </a:lnSpc>
                        <a:spcBef>
                          <a:spcPts val="5"/>
                        </a:spcBef>
                      </a:pPr>
                      <a:r>
                        <a:rPr sz="1600" spc="-20" dirty="0" err="1">
                          <a:latin typeface="MS Gothic"/>
                          <a:cs typeface="MS Gothic"/>
                        </a:rPr>
                        <a:t>既存事業</a:t>
                      </a:r>
                      <a:r>
                        <a:rPr lang="ja-JP" altLang="en-US" sz="1600" spc="-20">
                          <a:latin typeface="MS Gothic"/>
                          <a:cs typeface="MS Gothic"/>
                        </a:rPr>
                        <a:t>４．１</a:t>
                      </a:r>
                      <a:r>
                        <a:rPr sz="1600" spc="-20">
                          <a:latin typeface="MS Gothic"/>
                          <a:cs typeface="MS Gothic"/>
                        </a:rPr>
                        <a:t>億円</a:t>
                      </a:r>
                      <a:endParaRPr sz="1600" dirty="0">
                        <a:latin typeface="MS Gothic"/>
                        <a:cs typeface="MS Gothic"/>
                      </a:endParaRPr>
                    </a:p>
                    <a:p>
                      <a:pPr algn="ctr">
                        <a:lnSpc>
                          <a:spcPct val="100000"/>
                        </a:lnSpc>
                      </a:pPr>
                      <a:r>
                        <a:rPr sz="1600" spc="-50" dirty="0">
                          <a:latin typeface="MS Gothic"/>
                          <a:cs typeface="MS Gothic"/>
                        </a:rPr>
                        <a:t>＋</a:t>
                      </a:r>
                      <a:endParaRPr sz="1600" dirty="0">
                        <a:latin typeface="MS Gothic"/>
                        <a:cs typeface="MS Gothic"/>
                      </a:endParaRPr>
                    </a:p>
                    <a:p>
                      <a:pPr algn="ctr">
                        <a:lnSpc>
                          <a:spcPct val="100000"/>
                        </a:lnSpc>
                      </a:pPr>
                      <a:r>
                        <a:rPr sz="1600" spc="-5" dirty="0">
                          <a:latin typeface="MS Gothic"/>
                          <a:cs typeface="MS Gothic"/>
                        </a:rPr>
                        <a:t>新規事業</a:t>
                      </a:r>
                      <a:r>
                        <a:rPr sz="1600" spc="-50" dirty="0">
                          <a:latin typeface="MS Gothic"/>
                          <a:cs typeface="MS Gothic"/>
                        </a:rPr>
                        <a:t>α</a:t>
                      </a:r>
                      <a:endParaRPr sz="1600" dirty="0">
                        <a:latin typeface="MS Gothic"/>
                        <a:cs typeface="MS 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9050">
                      <a:solidFill>
                        <a:srgbClr val="585858"/>
                      </a:solidFill>
                      <a:prstDash val="sysDash"/>
                    </a:lnT>
                    <a:lnB w="19050">
                      <a:solidFill>
                        <a:srgbClr val="585858"/>
                      </a:solidFill>
                      <a:prstDash val="sysDash"/>
                    </a:lnB>
                  </a:tcPr>
                </a:tc>
                <a:tc>
                  <a:txBody>
                    <a:bodyPr/>
                    <a:lstStyle/>
                    <a:p>
                      <a:pPr algn="ctr">
                        <a:lnSpc>
                          <a:spcPct val="100000"/>
                        </a:lnSpc>
                        <a:spcBef>
                          <a:spcPts val="1830"/>
                        </a:spcBef>
                      </a:pPr>
                      <a:r>
                        <a:rPr lang="ja-JP" altLang="en-US" sz="1600" spc="-15" dirty="0">
                          <a:latin typeface="MS Gothic"/>
                          <a:cs typeface="MS Gothic"/>
                        </a:rPr>
                        <a:t>国県支出金</a:t>
                      </a:r>
                      <a:r>
                        <a:rPr sz="1600" spc="-15" dirty="0">
                          <a:latin typeface="MS Gothic"/>
                          <a:cs typeface="MS Gothic"/>
                        </a:rPr>
                        <a:t>・ふるさと納税など</a:t>
                      </a:r>
                      <a:endParaRPr sz="1600" dirty="0">
                        <a:latin typeface="MS Gothic"/>
                        <a:cs typeface="MS Gothic"/>
                      </a:endParaRPr>
                    </a:p>
                  </a:txBody>
                  <a:tcPr marL="0" marR="0" marT="2324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61009">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9050">
                      <a:solidFill>
                        <a:srgbClr val="585858"/>
                      </a:solidFill>
                      <a:prstDash val="sysDash"/>
                    </a:lnT>
                    <a:lnB w="19050">
                      <a:solidFill>
                        <a:srgbClr val="585858"/>
                      </a:solidFill>
                      <a:prstDash val="sysDash"/>
                    </a:lnB>
                  </a:tcPr>
                </a:tc>
                <a:tc>
                  <a:txBody>
                    <a:bodyPr/>
                    <a:lstStyle/>
                    <a:p>
                      <a:pPr algn="ctr">
                        <a:lnSpc>
                          <a:spcPct val="100000"/>
                        </a:lnSpc>
                        <a:spcBef>
                          <a:spcPts val="1165"/>
                        </a:spcBef>
                      </a:pPr>
                      <a:r>
                        <a:rPr sz="1200" spc="-15" dirty="0">
                          <a:latin typeface="MS Gothic"/>
                          <a:cs typeface="MS Gothic"/>
                        </a:rPr>
                        <a:t>一般財源</a:t>
                      </a:r>
                      <a:endParaRPr sz="1200" dirty="0">
                        <a:latin typeface="MS Gothic"/>
                        <a:cs typeface="MS Gothic"/>
                      </a:endParaRPr>
                    </a:p>
                  </a:txBody>
                  <a:tcPr marL="0" marR="0" marT="147955" marB="0">
                    <a:lnL w="1270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ysDash"/>
                    </a:lnB>
                  </a:tcPr>
                </a:tc>
                <a:extLst>
                  <a:ext uri="{0D108BD9-81ED-4DB2-BD59-A6C34878D82A}">
                    <a16:rowId xmlns:a16="http://schemas.microsoft.com/office/drawing/2014/main" val="10002"/>
                  </a:ext>
                </a:extLst>
              </a:tr>
              <a:tr h="77914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9050">
                      <a:solidFill>
                        <a:srgbClr val="585858"/>
                      </a:solidFill>
                      <a:prstDash val="sysDash"/>
                    </a:lnT>
                    <a:lnB w="19050">
                      <a:solidFill>
                        <a:srgbClr val="585858"/>
                      </a:solidFill>
                      <a:prstDash val="sysDash"/>
                    </a:lnB>
                  </a:tcPr>
                </a:tc>
                <a:tc>
                  <a:txBody>
                    <a:bodyPr/>
                    <a:lstStyle/>
                    <a:p>
                      <a:pPr>
                        <a:lnSpc>
                          <a:spcPct val="100000"/>
                        </a:lnSpc>
                        <a:spcBef>
                          <a:spcPts val="365"/>
                        </a:spcBef>
                      </a:pPr>
                      <a:endParaRPr sz="1600" dirty="0">
                        <a:latin typeface="Times New Roman"/>
                        <a:cs typeface="Times New Roman"/>
                      </a:endParaRPr>
                    </a:p>
                    <a:p>
                      <a:pPr marL="635" algn="ctr">
                        <a:lnSpc>
                          <a:spcPct val="100000"/>
                        </a:lnSpc>
                      </a:pPr>
                      <a:r>
                        <a:rPr sz="1600" spc="-20" dirty="0">
                          <a:latin typeface="MS Gothic"/>
                          <a:cs typeface="MS Gothic"/>
                        </a:rPr>
                        <a:t>宿泊税</a:t>
                      </a:r>
                      <a:endParaRPr sz="1600" dirty="0">
                        <a:latin typeface="MS Gothic"/>
                        <a:cs typeface="MS Gothic"/>
                      </a:endParaRPr>
                    </a:p>
                  </a:txBody>
                  <a:tcPr marL="0" marR="0" marT="46355" marB="0">
                    <a:lnL w="12700">
                      <a:solidFill>
                        <a:srgbClr val="000000"/>
                      </a:solidFill>
                      <a:prstDash val="solid"/>
                    </a:lnL>
                    <a:lnR w="12700">
                      <a:solidFill>
                        <a:srgbClr val="000000"/>
                      </a:solidFill>
                      <a:prstDash val="solid"/>
                    </a:lnR>
                    <a:lnT w="9525">
                      <a:solidFill>
                        <a:srgbClr val="000000"/>
                      </a:solidFill>
                      <a:prstDash val="sysDash"/>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8" name="object 8"/>
          <p:cNvSpPr txBox="1"/>
          <p:nvPr/>
        </p:nvSpPr>
        <p:spPr>
          <a:xfrm>
            <a:off x="6843776" y="2602484"/>
            <a:ext cx="2311400" cy="848360"/>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800" b="1" i="0" u="sng" strike="noStrike" kern="0" cap="none" spc="-5" normalizeH="0" baseline="0" noProof="0" dirty="0">
                <a:ln>
                  <a:noFill/>
                </a:ln>
                <a:solidFill>
                  <a:srgbClr val="C00000"/>
                </a:solidFill>
                <a:effectLst/>
                <a:uLnTx/>
                <a:uFillTx/>
                <a:latin typeface="Yu Gothic"/>
                <a:cs typeface="Yu Gothic"/>
              </a:rPr>
              <a:t>※</a:t>
            </a:r>
            <a:r>
              <a:rPr kumimoji="0" sz="1800" b="1" i="0" u="sng" strike="noStrike" kern="0" cap="none" spc="-5" normalizeH="0" baseline="0" noProof="0" dirty="0" err="1">
                <a:ln>
                  <a:noFill/>
                </a:ln>
                <a:solidFill>
                  <a:srgbClr val="C00000"/>
                </a:solidFill>
                <a:effectLst/>
                <a:uLnTx/>
                <a:uFillTx/>
                <a:latin typeface="Yu Gothic"/>
                <a:cs typeface="Yu Gothic"/>
              </a:rPr>
              <a:t>宿泊税の使途は、観光振興施策に限定し、</a:t>
            </a:r>
            <a:r>
              <a:rPr kumimoji="0" sz="1800" b="1" i="0" u="sng" strike="noStrike" kern="0" cap="none" spc="-10" normalizeH="0" baseline="0" noProof="0" dirty="0" err="1">
                <a:ln>
                  <a:noFill/>
                </a:ln>
                <a:solidFill>
                  <a:srgbClr val="C00000"/>
                </a:solidFill>
                <a:effectLst/>
                <a:uLnTx/>
                <a:uFillTx/>
                <a:latin typeface="Yu Gothic"/>
                <a:cs typeface="Yu Gothic"/>
              </a:rPr>
              <a:t>使途は公開する</a:t>
            </a:r>
            <a:endParaRPr kumimoji="0" sz="1800" b="1" i="0" u="sng" strike="noStrike" kern="0" cap="none" spc="0" normalizeH="0" baseline="0" noProof="0" dirty="0">
              <a:ln>
                <a:noFill/>
              </a:ln>
              <a:solidFill>
                <a:srgbClr val="C00000"/>
              </a:solidFill>
              <a:effectLst/>
              <a:uLnTx/>
              <a:uFillTx/>
              <a:latin typeface="Yu Gothic"/>
              <a:cs typeface="Yu Gothic"/>
            </a:endParaRPr>
          </a:p>
        </p:txBody>
      </p:sp>
      <p:sp>
        <p:nvSpPr>
          <p:cNvPr id="9" name="object 9"/>
          <p:cNvSpPr txBox="1"/>
          <p:nvPr/>
        </p:nvSpPr>
        <p:spPr>
          <a:xfrm>
            <a:off x="407288" y="5600319"/>
            <a:ext cx="9114790" cy="555279"/>
          </a:xfrm>
          <a:prstGeom prst="rect">
            <a:avLst/>
          </a:prstGeom>
          <a:solidFill>
            <a:srgbClr val="FCFBD5">
              <a:alpha val="50195"/>
            </a:srgbClr>
          </a:solidFill>
          <a:ln w="9525">
            <a:solidFill>
              <a:srgbClr val="000000"/>
            </a:solidFill>
          </a:ln>
        </p:spPr>
        <p:txBody>
          <a:bodyPr vert="horz" wrap="square" lIns="0" tIns="62229" rIns="0" bIns="0" rtlCol="0">
            <a:spAutoFit/>
          </a:bodyPr>
          <a:lstStyle/>
          <a:p>
            <a:pPr marL="294640" marR="0" lvl="0" indent="0" defTabSz="914400" eaLnBrk="1" fontAlgn="auto" latinLnBrk="0" hangingPunct="1">
              <a:lnSpc>
                <a:spcPct val="100000"/>
              </a:lnSpc>
              <a:spcBef>
                <a:spcPts val="489"/>
              </a:spcBef>
              <a:spcAft>
                <a:spcPts val="0"/>
              </a:spcAft>
              <a:buClrTx/>
              <a:buSzTx/>
              <a:buFontTx/>
              <a:buNone/>
              <a:tabLst/>
              <a:defRPr/>
            </a:pPr>
            <a:r>
              <a:rPr kumimoji="0" sz="1600" b="0" i="0" u="none" strike="noStrike" kern="0" cap="none" spc="-10" normalizeH="0" baseline="0" noProof="0" dirty="0" err="1">
                <a:ln>
                  <a:noFill/>
                </a:ln>
                <a:solidFill>
                  <a:sysClr val="windowText" lastClr="000000"/>
                </a:solidFill>
                <a:effectLst/>
                <a:uLnTx/>
                <a:uFillTx/>
                <a:latin typeface="MS Gothic"/>
                <a:cs typeface="MS Gothic"/>
              </a:rPr>
              <a:t>新規事業含む宿泊税の</a:t>
            </a:r>
            <a:r>
              <a:rPr kumimoji="0" sz="1600" b="0" i="0" u="none" strike="noStrike" kern="0" cap="none" spc="-10" normalizeH="0" baseline="0" noProof="0" dirty="0" err="1">
                <a:ln>
                  <a:noFill/>
                </a:ln>
                <a:solidFill>
                  <a:srgbClr val="FF0000"/>
                </a:solidFill>
                <a:effectLst/>
                <a:uLnTx/>
                <a:uFillTx/>
                <a:latin typeface="MS Gothic"/>
                <a:cs typeface="MS Gothic"/>
              </a:rPr>
              <a:t>具体的使途</a:t>
            </a:r>
            <a:r>
              <a:rPr kumimoji="0" sz="1600" b="0" i="0" u="none" strike="noStrike" kern="0" cap="none" spc="-15" normalizeH="0" baseline="0" noProof="0" dirty="0" err="1">
                <a:ln>
                  <a:noFill/>
                </a:ln>
                <a:solidFill>
                  <a:sysClr val="windowText" lastClr="000000"/>
                </a:solidFill>
                <a:effectLst/>
                <a:uLnTx/>
                <a:uFillTx/>
                <a:latin typeface="MS Gothic"/>
                <a:cs typeface="MS Gothic"/>
              </a:rPr>
              <a:t>については</a:t>
            </a:r>
            <a:r>
              <a:rPr kumimoji="0" sz="1600" b="0" i="0" u="none" strike="noStrike" kern="0" cap="none" spc="-15" normalizeH="0" baseline="0" noProof="0" dirty="0">
                <a:ln>
                  <a:noFill/>
                </a:ln>
                <a:solidFill>
                  <a:sysClr val="windowText" lastClr="000000"/>
                </a:solidFill>
                <a:effectLst/>
                <a:uLnTx/>
                <a:uFillTx/>
                <a:latin typeface="MS Gothic"/>
                <a:cs typeface="MS Gothic"/>
              </a:rPr>
              <a:t>、</a:t>
            </a:r>
            <a:r>
              <a:rPr kumimoji="0" lang="ja-JP" altLang="en-US" sz="1600" b="0" i="0" u="none" strike="noStrike" kern="0" cap="none" spc="-15" normalizeH="0" baseline="0" noProof="0" dirty="0">
                <a:ln>
                  <a:noFill/>
                </a:ln>
                <a:solidFill>
                  <a:sysClr val="windowText" lastClr="000000"/>
                </a:solidFill>
                <a:effectLst/>
                <a:uLnTx/>
                <a:uFillTx/>
                <a:latin typeface="MS Gothic"/>
                <a:cs typeface="MS Gothic"/>
              </a:rPr>
              <a:t>第二次白浜町長期総合計画や白浜温泉街活性化構想</a:t>
            </a:r>
            <a:r>
              <a:rPr kumimoji="0" sz="1600" b="0" i="0" u="none" strike="noStrike" kern="0" cap="none" spc="-15" normalizeH="0" baseline="0" noProof="0" dirty="0" err="1">
                <a:ln>
                  <a:noFill/>
                </a:ln>
                <a:solidFill>
                  <a:sysClr val="windowText" lastClr="000000"/>
                </a:solidFill>
                <a:effectLst/>
                <a:uLnTx/>
                <a:uFillTx/>
                <a:latin typeface="MS Gothic"/>
                <a:cs typeface="MS Gothic"/>
              </a:rPr>
              <a:t>推進計画の基本方針を基に</a:t>
            </a:r>
            <a:r>
              <a:rPr kumimoji="0" sz="1600" b="0" i="0" u="none" strike="noStrike" kern="0" cap="none" spc="-15" normalizeH="0" baseline="0" noProof="0" dirty="0">
                <a:ln>
                  <a:noFill/>
                </a:ln>
                <a:solidFill>
                  <a:sysClr val="windowText" lastClr="000000"/>
                </a:solidFill>
                <a:effectLst/>
                <a:uLnTx/>
                <a:uFillTx/>
                <a:latin typeface="MS Gothic"/>
                <a:cs typeface="MS Gothic"/>
              </a:rPr>
              <a:t>、</a:t>
            </a:r>
            <a:r>
              <a:rPr kumimoji="0" lang="ja-JP" altLang="en-US" sz="1600" b="0" i="0" u="none" strike="noStrike" kern="0" cap="none" spc="-15" normalizeH="0" baseline="0" noProof="0" dirty="0">
                <a:ln>
                  <a:noFill/>
                </a:ln>
                <a:solidFill>
                  <a:sysClr val="windowText" lastClr="000000"/>
                </a:solidFill>
                <a:effectLst/>
                <a:uLnTx/>
                <a:uFillTx/>
                <a:latin typeface="MS Gothic"/>
                <a:cs typeface="MS Gothic"/>
              </a:rPr>
              <a:t>新たなニーズも踏まえ</a:t>
            </a:r>
            <a:r>
              <a:rPr kumimoji="0" sz="1600" b="0" i="0" u="none" strike="noStrike" kern="0" cap="none" spc="-15" normalizeH="0" baseline="0" noProof="0" dirty="0" err="1">
                <a:ln>
                  <a:noFill/>
                </a:ln>
                <a:solidFill>
                  <a:sysClr val="windowText" lastClr="000000"/>
                </a:solidFill>
                <a:effectLst/>
                <a:uLnTx/>
                <a:uFillTx/>
                <a:latin typeface="MS Gothic"/>
                <a:cs typeface="MS Gothic"/>
              </a:rPr>
              <a:t>検討を進めていく</a:t>
            </a:r>
            <a:r>
              <a:rPr kumimoji="0" sz="1600" b="0" i="0" u="none" strike="noStrike" kern="0" cap="none" spc="-15" normalizeH="0" baseline="0" noProof="0" dirty="0">
                <a:ln>
                  <a:noFill/>
                </a:ln>
                <a:solidFill>
                  <a:sysClr val="windowText" lastClr="000000"/>
                </a:solidFill>
                <a:effectLst/>
                <a:uLnTx/>
                <a:uFillTx/>
                <a:latin typeface="MS Gothic"/>
                <a:cs typeface="MS Gothic"/>
              </a:rPr>
              <a:t>。</a:t>
            </a:r>
            <a:endParaRPr kumimoji="0" sz="1600" b="0" i="0" u="none" strike="noStrike" kern="0" cap="none" spc="0" normalizeH="0" baseline="0" noProof="0" dirty="0">
              <a:ln>
                <a:noFill/>
              </a:ln>
              <a:solidFill>
                <a:sysClr val="windowText" lastClr="000000"/>
              </a:solidFill>
              <a:effectLst/>
              <a:uLnTx/>
              <a:uFillTx/>
              <a:latin typeface="MS Gothic"/>
              <a:cs typeface="MS Gothic"/>
            </a:endParaRPr>
          </a:p>
        </p:txBody>
      </p:sp>
      <p:sp>
        <p:nvSpPr>
          <p:cNvPr id="10" name="object 10"/>
          <p:cNvSpPr txBox="1"/>
          <p:nvPr/>
        </p:nvSpPr>
        <p:spPr>
          <a:xfrm>
            <a:off x="485901" y="5295646"/>
            <a:ext cx="1282065" cy="1930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100" b="0" i="0" u="none" strike="noStrike" kern="0" cap="none" spc="45" normalizeH="0" baseline="0" noProof="0" dirty="0">
                <a:ln>
                  <a:noFill/>
                </a:ln>
                <a:solidFill>
                  <a:sysClr val="windowText" lastClr="000000"/>
                </a:solidFill>
                <a:effectLst/>
                <a:uLnTx/>
                <a:uFillTx/>
                <a:latin typeface="MS PGothic"/>
                <a:cs typeface="MS PGothic"/>
              </a:rPr>
              <a:t>※財源内訳イメージ</a:t>
            </a:r>
            <a:endParaRPr kumimoji="0" sz="1100" b="0" i="0" u="none" strike="noStrike" kern="0" cap="none" spc="0" normalizeH="0" baseline="0" noProof="0">
              <a:ln>
                <a:noFill/>
              </a:ln>
              <a:solidFill>
                <a:sysClr val="windowText" lastClr="000000"/>
              </a:solidFill>
              <a:effectLst/>
              <a:uLnTx/>
              <a:uFillTx/>
              <a:latin typeface="MS PGothic"/>
              <a:cs typeface="MS PGothic"/>
            </a:endParaRPr>
          </a:p>
        </p:txBody>
      </p:sp>
      <p:sp>
        <p:nvSpPr>
          <p:cNvPr id="13" name="object 2">
            <a:extLst>
              <a:ext uri="{FF2B5EF4-FFF2-40B4-BE49-F238E27FC236}">
                <a16:creationId xmlns:a16="http://schemas.microsoft.com/office/drawing/2014/main" id="{07DFC47A-2290-45B0-B03B-9EE58EECE16E}"/>
              </a:ext>
            </a:extLst>
          </p:cNvPr>
          <p:cNvSpPr txBox="1"/>
          <p:nvPr/>
        </p:nvSpPr>
        <p:spPr>
          <a:xfrm>
            <a:off x="6612889" y="556715"/>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４　</a:t>
            </a:r>
            <a:r>
              <a:rPr spc="-45" dirty="0" err="1">
                <a:latin typeface="ＭＳ Ｐゴシック" panose="020B0600070205080204" pitchFamily="50" charset="-128"/>
                <a:ea typeface="ＭＳ Ｐゴシック" panose="020B0600070205080204" pitchFamily="50" charset="-128"/>
              </a:rPr>
              <a:t>課税要件について</a:t>
            </a:r>
            <a:endParaRPr spc="-45" dirty="0">
              <a:latin typeface="ＭＳ Ｐゴシック" panose="020B0600070205080204" pitchFamily="50" charset="-128"/>
              <a:ea typeface="ＭＳ Ｐゴシック" panose="020B0600070205080204" pitchFamily="50" charset="-128"/>
            </a:endParaRPr>
          </a:p>
        </p:txBody>
      </p:sp>
      <p:sp>
        <p:nvSpPr>
          <p:cNvPr id="4" name="object 4"/>
          <p:cNvSpPr/>
          <p:nvPr/>
        </p:nvSpPr>
        <p:spPr>
          <a:xfrm>
            <a:off x="6033135" y="1299857"/>
            <a:ext cx="3488054" cy="4592320"/>
          </a:xfrm>
          <a:custGeom>
            <a:avLst/>
            <a:gdLst/>
            <a:ahLst/>
            <a:cxnLst/>
            <a:rect l="l" t="t" r="r" b="b"/>
            <a:pathLst>
              <a:path w="3488054" h="4592320">
                <a:moveTo>
                  <a:pt x="3487928" y="3798341"/>
                </a:moveTo>
                <a:lnTo>
                  <a:pt x="0" y="3798341"/>
                </a:lnTo>
                <a:lnTo>
                  <a:pt x="0" y="4287482"/>
                </a:lnTo>
                <a:lnTo>
                  <a:pt x="0" y="4592282"/>
                </a:lnTo>
                <a:lnTo>
                  <a:pt x="3487928" y="4592282"/>
                </a:lnTo>
                <a:lnTo>
                  <a:pt x="3487928" y="4287507"/>
                </a:lnTo>
                <a:lnTo>
                  <a:pt x="3487928" y="3798341"/>
                </a:lnTo>
                <a:close/>
              </a:path>
              <a:path w="3488054" h="4592320">
                <a:moveTo>
                  <a:pt x="3487928" y="3309124"/>
                </a:moveTo>
                <a:lnTo>
                  <a:pt x="0" y="3309124"/>
                </a:lnTo>
                <a:lnTo>
                  <a:pt x="0" y="3798303"/>
                </a:lnTo>
                <a:lnTo>
                  <a:pt x="3487928" y="3798303"/>
                </a:lnTo>
                <a:lnTo>
                  <a:pt x="3487928" y="3309124"/>
                </a:lnTo>
                <a:close/>
              </a:path>
              <a:path w="3488054" h="4592320">
                <a:moveTo>
                  <a:pt x="3487928" y="2026043"/>
                </a:moveTo>
                <a:lnTo>
                  <a:pt x="0" y="2026043"/>
                </a:lnTo>
                <a:lnTo>
                  <a:pt x="0" y="2515222"/>
                </a:lnTo>
                <a:lnTo>
                  <a:pt x="0" y="2819920"/>
                </a:lnTo>
                <a:lnTo>
                  <a:pt x="0" y="3309099"/>
                </a:lnTo>
                <a:lnTo>
                  <a:pt x="3487928" y="3309099"/>
                </a:lnTo>
                <a:lnTo>
                  <a:pt x="3487928" y="2820022"/>
                </a:lnTo>
                <a:lnTo>
                  <a:pt x="3487928" y="2515222"/>
                </a:lnTo>
                <a:lnTo>
                  <a:pt x="3487928" y="2026043"/>
                </a:lnTo>
                <a:close/>
              </a:path>
              <a:path w="3488054" h="4592320">
                <a:moveTo>
                  <a:pt x="3487928" y="1259471"/>
                </a:moveTo>
                <a:lnTo>
                  <a:pt x="0" y="1259471"/>
                </a:lnTo>
                <a:lnTo>
                  <a:pt x="0" y="2026018"/>
                </a:lnTo>
                <a:lnTo>
                  <a:pt x="3487928" y="2026018"/>
                </a:lnTo>
                <a:lnTo>
                  <a:pt x="3487928" y="1259471"/>
                </a:lnTo>
                <a:close/>
              </a:path>
              <a:path w="3488054" h="4592320">
                <a:moveTo>
                  <a:pt x="3487928" y="0"/>
                </a:moveTo>
                <a:lnTo>
                  <a:pt x="0" y="0"/>
                </a:lnTo>
                <a:lnTo>
                  <a:pt x="0" y="345046"/>
                </a:lnTo>
                <a:lnTo>
                  <a:pt x="0" y="649846"/>
                </a:lnTo>
                <a:lnTo>
                  <a:pt x="0" y="954646"/>
                </a:lnTo>
                <a:lnTo>
                  <a:pt x="0" y="1259446"/>
                </a:lnTo>
                <a:lnTo>
                  <a:pt x="3487928" y="1259446"/>
                </a:lnTo>
                <a:lnTo>
                  <a:pt x="3487928" y="954646"/>
                </a:lnTo>
                <a:lnTo>
                  <a:pt x="3487928" y="649846"/>
                </a:lnTo>
                <a:lnTo>
                  <a:pt x="3487928" y="345046"/>
                </a:lnTo>
                <a:lnTo>
                  <a:pt x="3487928" y="0"/>
                </a:lnTo>
                <a:close/>
              </a:path>
            </a:pathLst>
          </a:custGeom>
          <a:solidFill>
            <a:srgbClr val="DEEBF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1844801" y="1299844"/>
            <a:ext cx="0" cy="345440"/>
          </a:xfrm>
          <a:custGeom>
            <a:avLst/>
            <a:gdLst/>
            <a:ahLst/>
            <a:cxnLst/>
            <a:rect l="l" t="t" r="r" b="b"/>
            <a:pathLst>
              <a:path h="345439">
                <a:moveTo>
                  <a:pt x="0" y="0"/>
                </a:moveTo>
                <a:lnTo>
                  <a:pt x="0" y="345058"/>
                </a:lnTo>
              </a:path>
            </a:pathLst>
          </a:custGeom>
          <a:ln w="19050">
            <a:solidFill>
              <a:srgbClr val="52525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425450" y="841084"/>
            <a:ext cx="1632903" cy="426399"/>
          </a:xfrm>
          <a:prstGeom prst="rect">
            <a:avLst/>
          </a:prstGeom>
        </p:spPr>
        <p:txBody>
          <a:bodyPr vert="horz" wrap="square" lIns="0" tIns="147955" rIns="0" bIns="0" rtlCol="0">
            <a:spAutoFit/>
          </a:bodyPr>
          <a:lstStyle/>
          <a:p>
            <a:pPr marL="12700" marR="0" lvl="0" indent="0" defTabSz="914400" eaLnBrk="1" fontAlgn="auto" latinLnBrk="0" hangingPunct="1">
              <a:lnSpc>
                <a:spcPct val="100000"/>
              </a:lnSpc>
              <a:spcBef>
                <a:spcPts val="1165"/>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cs typeface="BIZ UDGothic"/>
              </a:rPr>
              <a:t>（</a:t>
            </a:r>
            <a:r>
              <a:rPr lang="en-US" altLang="ja-JP" dirty="0">
                <a:latin typeface="ＭＳ Ｐゴシック" panose="020B0600070205080204" pitchFamily="50" charset="-128"/>
                <a:ea typeface="ＭＳ Ｐゴシック" panose="020B0600070205080204" pitchFamily="50" charset="-128"/>
                <a:cs typeface="BIZ UDGothic"/>
              </a:rPr>
              <a:t>1</a:t>
            </a:r>
            <a:r>
              <a:rPr lang="ja-JP" altLang="en-US" dirty="0">
                <a:latin typeface="ＭＳ Ｐゴシック" panose="020B0600070205080204" pitchFamily="50" charset="-128"/>
                <a:ea typeface="ＭＳ Ｐゴシック" panose="020B0600070205080204" pitchFamily="50" charset="-128"/>
                <a:cs typeface="BIZ UDGothic"/>
              </a:rPr>
              <a:t>）</a:t>
            </a:r>
            <a:r>
              <a:rPr kumimoji="0" sz="1800" b="0" i="0" u="none" strike="noStrike" kern="0" cap="none" spc="-15" normalizeH="0" baseline="0" noProof="0" dirty="0" err="1">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課税要件</a:t>
            </a:r>
            <a:endParaRPr kumimoji="0" lang="ja-JP" altLang="en-US" sz="1800" b="0" i="0" u="none" strike="noStrike" kern="0" cap="none" spc="-1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endParaRPr>
          </a:p>
        </p:txBody>
      </p:sp>
      <p:sp>
        <p:nvSpPr>
          <p:cNvPr id="10" name="object 10"/>
          <p:cNvSpPr txBox="1">
            <a:spLocks noGrp="1"/>
          </p:cNvSpPr>
          <p:nvPr>
            <p:ph type="sldNum" sz="quarter" idx="7"/>
          </p:nvPr>
        </p:nvSpPr>
        <p:spPr>
          <a:xfrm>
            <a:off x="9312274" y="295152"/>
            <a:ext cx="336551" cy="179536"/>
          </a:xfrm>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14</a:t>
            </a:fld>
            <a:endParaRPr kumimoji="0" sz="1200" b="0" i="0" u="none" strike="noStrike" kern="0" cap="none" spc="-25" normalizeH="0" baseline="0" noProof="0" dirty="0">
              <a:ln>
                <a:noFill/>
              </a:ln>
              <a:solidFill>
                <a:srgbClr val="888888"/>
              </a:solidFill>
              <a:effectLst/>
              <a:uLnTx/>
              <a:uFillTx/>
              <a:latin typeface="Yu Gothic"/>
            </a:endParaRPr>
          </a:p>
        </p:txBody>
      </p:sp>
      <p:sp>
        <p:nvSpPr>
          <p:cNvPr id="7" name="object 7"/>
          <p:cNvSpPr txBox="1"/>
          <p:nvPr/>
        </p:nvSpPr>
        <p:spPr>
          <a:xfrm>
            <a:off x="6787133" y="1363218"/>
            <a:ext cx="1979930" cy="227626"/>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20" normalizeH="0" baseline="0" noProof="0" dirty="0">
                <a:ln>
                  <a:noFill/>
                </a:ln>
                <a:solidFill>
                  <a:srgbClr val="7B7B7B"/>
                </a:solidFill>
                <a:effectLst/>
                <a:uLnTx/>
                <a:uFillTx/>
                <a:latin typeface="BIZ UDGothic"/>
                <a:cs typeface="BIZ UDGothic"/>
              </a:rPr>
              <a:t>白浜</a:t>
            </a:r>
            <a:r>
              <a:rPr kumimoji="0" sz="1400" b="0" i="0" u="none" strike="noStrike" kern="0" cap="none" spc="-20" normalizeH="0" baseline="0" noProof="0" dirty="0" err="1">
                <a:ln>
                  <a:noFill/>
                </a:ln>
                <a:solidFill>
                  <a:srgbClr val="7B7B7B"/>
                </a:solidFill>
                <a:effectLst/>
                <a:uLnTx/>
                <a:uFillTx/>
                <a:latin typeface="BIZ UDGothic"/>
                <a:cs typeface="BIZ UDGothic"/>
              </a:rPr>
              <a:t>町の宿泊税（案</a:t>
            </a:r>
            <a:r>
              <a:rPr kumimoji="0" sz="1400" b="0" i="0" u="none" strike="noStrike" kern="0" cap="none" spc="-50" normalizeH="0" baseline="0" noProof="0" dirty="0">
                <a:ln>
                  <a:noFill/>
                </a:ln>
                <a:solidFill>
                  <a:srgbClr val="7B7B7B"/>
                </a:solidFill>
                <a:effectLst/>
                <a:uLnTx/>
                <a:uFillTx/>
                <a:latin typeface="BIZ UDGothic"/>
                <a:cs typeface="BIZ UDGothic"/>
              </a:rPr>
              <a:t>）</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p:txBody>
      </p:sp>
      <p:graphicFrame>
        <p:nvGraphicFramePr>
          <p:cNvPr id="8" name="object 8"/>
          <p:cNvGraphicFramePr>
            <a:graphicFrameLocks noGrp="1"/>
          </p:cNvGraphicFramePr>
          <p:nvPr>
            <p:extLst/>
          </p:nvPr>
        </p:nvGraphicFramePr>
        <p:xfrm>
          <a:off x="499427" y="1635379"/>
          <a:ext cx="9022715" cy="4245610"/>
        </p:xfrm>
        <a:graphic>
          <a:graphicData uri="http://schemas.openxmlformats.org/drawingml/2006/table">
            <a:tbl>
              <a:tblPr firstRow="1" bandRow="1">
                <a:tableStyleId>{2D5ABB26-0587-4C30-8999-92F81FD0307C}</a:tableStyleId>
              </a:tblPr>
              <a:tblGrid>
                <a:gridCol w="1345565">
                  <a:extLst>
                    <a:ext uri="{9D8B030D-6E8A-4147-A177-3AD203B41FA5}">
                      <a16:colId xmlns:a16="http://schemas.microsoft.com/office/drawing/2014/main" val="20000"/>
                    </a:ext>
                  </a:extLst>
                </a:gridCol>
                <a:gridCol w="4166870">
                  <a:extLst>
                    <a:ext uri="{9D8B030D-6E8A-4147-A177-3AD203B41FA5}">
                      <a16:colId xmlns:a16="http://schemas.microsoft.com/office/drawing/2014/main" val="20001"/>
                    </a:ext>
                  </a:extLst>
                </a:gridCol>
                <a:gridCol w="3510280">
                  <a:extLst>
                    <a:ext uri="{9D8B030D-6E8A-4147-A177-3AD203B41FA5}">
                      <a16:colId xmlns:a16="http://schemas.microsoft.com/office/drawing/2014/main" val="20002"/>
                    </a:ext>
                  </a:extLst>
                </a:gridCol>
              </a:tblGrid>
              <a:tr h="304800">
                <a:tc>
                  <a:txBody>
                    <a:bodyPr/>
                    <a:lstStyle/>
                    <a:p>
                      <a:pPr algn="ctr">
                        <a:lnSpc>
                          <a:spcPct val="100000"/>
                        </a:lnSpc>
                        <a:spcBef>
                          <a:spcPts val="434"/>
                        </a:spcBef>
                      </a:pPr>
                      <a:r>
                        <a:rPr sz="1400" spc="-30" dirty="0">
                          <a:solidFill>
                            <a:srgbClr val="7B7B7B"/>
                          </a:solidFill>
                          <a:latin typeface="BIZ UDGothic"/>
                          <a:cs typeface="BIZ UDGothic"/>
                        </a:rPr>
                        <a:t>課税客体</a:t>
                      </a:r>
                      <a:endParaRPr sz="1400">
                        <a:latin typeface="BIZ UDGothic"/>
                        <a:cs typeface="BIZ UDGothic"/>
                      </a:endParaRPr>
                    </a:p>
                  </a:txBody>
                  <a:tcPr marL="0" marR="0" marT="55244" marB="0">
                    <a:lnR w="19050">
                      <a:solidFill>
                        <a:srgbClr val="585858"/>
                      </a:solidFill>
                      <a:prstDash val="solid"/>
                    </a:lnR>
                    <a:lnT w="19050">
                      <a:solidFill>
                        <a:srgbClr val="525252"/>
                      </a:solidFill>
                      <a:prstDash val="solid"/>
                    </a:lnT>
                    <a:lnB w="9525">
                      <a:solidFill>
                        <a:srgbClr val="AEABAB"/>
                      </a:solidFill>
                      <a:prstDash val="sysDash"/>
                    </a:lnB>
                  </a:tcPr>
                </a:tc>
                <a:tc>
                  <a:txBody>
                    <a:bodyPr/>
                    <a:lstStyle/>
                    <a:p>
                      <a:pPr marL="116839">
                        <a:lnSpc>
                          <a:spcPct val="100000"/>
                        </a:lnSpc>
                        <a:spcBef>
                          <a:spcPts val="550"/>
                        </a:spcBef>
                      </a:pPr>
                      <a:r>
                        <a:rPr sz="1100" spc="-25" dirty="0">
                          <a:solidFill>
                            <a:srgbClr val="7B7B7B"/>
                          </a:solidFill>
                          <a:latin typeface="BIZ UDGothic"/>
                          <a:cs typeface="BIZ UDGothic"/>
                        </a:rPr>
                        <a:t>税金がかかる物や行為</a:t>
                      </a:r>
                      <a:endParaRPr sz="1100">
                        <a:latin typeface="BIZ UDGothic"/>
                        <a:cs typeface="BIZ UDGothic"/>
                      </a:endParaRPr>
                    </a:p>
                  </a:txBody>
                  <a:tcPr marL="0" marR="0" marT="69850" marB="0">
                    <a:lnL w="19050">
                      <a:solidFill>
                        <a:srgbClr val="585858"/>
                      </a:solidFill>
                      <a:prstDash val="solid"/>
                    </a:lnL>
                    <a:lnT w="19050">
                      <a:solidFill>
                        <a:srgbClr val="525252"/>
                      </a:solidFill>
                      <a:prstDash val="solid"/>
                    </a:lnT>
                    <a:lnB w="9525">
                      <a:solidFill>
                        <a:srgbClr val="AEABAB"/>
                      </a:solidFill>
                      <a:prstDash val="sysDash"/>
                    </a:lnB>
                  </a:tcPr>
                </a:tc>
                <a:tc>
                  <a:txBody>
                    <a:bodyPr/>
                    <a:lstStyle/>
                    <a:p>
                      <a:pPr marL="139065">
                        <a:lnSpc>
                          <a:spcPct val="100000"/>
                        </a:lnSpc>
                        <a:spcBef>
                          <a:spcPts val="550"/>
                        </a:spcBef>
                      </a:pPr>
                      <a:r>
                        <a:rPr lang="ja-JP" altLang="en-US" sz="1100" spc="-25" dirty="0">
                          <a:solidFill>
                            <a:srgbClr val="7B7B7B"/>
                          </a:solidFill>
                          <a:latin typeface="BIZ UDGothic" panose="020B0400000000000000" pitchFamily="49" charset="-128"/>
                          <a:ea typeface="BIZ UDGothic" panose="020B0400000000000000" pitchFamily="49" charset="-128"/>
                          <a:cs typeface="BIZ UDGothic"/>
                        </a:rPr>
                        <a:t>白浜</a:t>
                      </a:r>
                      <a:r>
                        <a:rPr sz="1100" spc="-25" dirty="0" err="1">
                          <a:solidFill>
                            <a:srgbClr val="7B7B7B"/>
                          </a:solidFill>
                          <a:latin typeface="BIZ UDGothic"/>
                          <a:cs typeface="BIZ UDGothic"/>
                        </a:rPr>
                        <a:t>町に所在する宿泊施設への宿泊行為</a:t>
                      </a:r>
                      <a:endParaRPr sz="1100" dirty="0">
                        <a:latin typeface="BIZ UDGothic"/>
                        <a:cs typeface="BIZ UDGothic"/>
                      </a:endParaRPr>
                    </a:p>
                  </a:txBody>
                  <a:tcPr marL="0" marR="0" marT="69850" marB="0">
                    <a:lnT w="19050">
                      <a:solidFill>
                        <a:srgbClr val="525252"/>
                      </a:solidFill>
                      <a:prstDash val="solid"/>
                    </a:lnT>
                    <a:lnB w="9525">
                      <a:solidFill>
                        <a:srgbClr val="AEABAB"/>
                      </a:solidFill>
                      <a:prstDash val="sysDash"/>
                    </a:lnB>
                  </a:tcPr>
                </a:tc>
                <a:extLst>
                  <a:ext uri="{0D108BD9-81ED-4DB2-BD59-A6C34878D82A}">
                    <a16:rowId xmlns:a16="http://schemas.microsoft.com/office/drawing/2014/main" val="10000"/>
                  </a:ext>
                </a:extLst>
              </a:tr>
              <a:tr h="304800">
                <a:tc>
                  <a:txBody>
                    <a:bodyPr/>
                    <a:lstStyle/>
                    <a:p>
                      <a:pPr algn="ctr">
                        <a:lnSpc>
                          <a:spcPct val="100000"/>
                        </a:lnSpc>
                        <a:spcBef>
                          <a:spcPts val="434"/>
                        </a:spcBef>
                      </a:pPr>
                      <a:r>
                        <a:rPr sz="1400" spc="-30" dirty="0">
                          <a:solidFill>
                            <a:srgbClr val="7B7B7B"/>
                          </a:solidFill>
                          <a:latin typeface="BIZ UDGothic"/>
                          <a:cs typeface="BIZ UDGothic"/>
                        </a:rPr>
                        <a:t>課税標準</a:t>
                      </a:r>
                      <a:endParaRPr sz="1400">
                        <a:latin typeface="BIZ UDGothic"/>
                        <a:cs typeface="BIZ UDGothic"/>
                      </a:endParaRPr>
                    </a:p>
                  </a:txBody>
                  <a:tcPr marL="0" marR="0" marT="55244"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15" dirty="0">
                          <a:solidFill>
                            <a:srgbClr val="7B7B7B"/>
                          </a:solidFill>
                          <a:latin typeface="BIZ UDGothic"/>
                          <a:cs typeface="BIZ UDGothic"/>
                        </a:rPr>
                        <a:t>納税額を算出する際に必要な基本的な数値</a:t>
                      </a:r>
                      <a:endParaRPr sz="110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9065">
                        <a:lnSpc>
                          <a:spcPct val="100000"/>
                        </a:lnSpc>
                        <a:spcBef>
                          <a:spcPts val="550"/>
                        </a:spcBef>
                      </a:pPr>
                      <a:r>
                        <a:rPr sz="1100" spc="-15" dirty="0">
                          <a:solidFill>
                            <a:srgbClr val="7B7B7B"/>
                          </a:solidFill>
                          <a:latin typeface="BIZ UDGothic"/>
                          <a:cs typeface="BIZ UDGothic"/>
                        </a:rPr>
                        <a:t>宿泊施設への宿泊数</a:t>
                      </a:r>
                      <a:endParaRPr sz="1100" dirty="0">
                        <a:latin typeface="BIZ UDGothic"/>
                        <a:cs typeface="BIZ UDGothic"/>
                      </a:endParaRPr>
                    </a:p>
                  </a:txBody>
                  <a:tcPr marL="0" marR="0" marT="6985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1"/>
                  </a:ext>
                </a:extLst>
              </a:tr>
              <a:tr h="304800">
                <a:tc>
                  <a:txBody>
                    <a:bodyPr/>
                    <a:lstStyle/>
                    <a:p>
                      <a:pPr algn="ctr">
                        <a:lnSpc>
                          <a:spcPct val="100000"/>
                        </a:lnSpc>
                        <a:spcBef>
                          <a:spcPts val="434"/>
                        </a:spcBef>
                      </a:pPr>
                      <a:r>
                        <a:rPr sz="1400" spc="-30" dirty="0">
                          <a:solidFill>
                            <a:srgbClr val="7B7B7B"/>
                          </a:solidFill>
                          <a:latin typeface="BIZ UDGothic"/>
                          <a:cs typeface="BIZ UDGothic"/>
                        </a:rPr>
                        <a:t>納税義務者</a:t>
                      </a:r>
                      <a:endParaRPr sz="1400">
                        <a:latin typeface="BIZ UDGothic"/>
                        <a:cs typeface="BIZ UDGothic"/>
                      </a:endParaRPr>
                    </a:p>
                  </a:txBody>
                  <a:tcPr marL="0" marR="0" marT="55244"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a:solidFill>
                            <a:srgbClr val="7B7B7B"/>
                          </a:solidFill>
                          <a:latin typeface="BIZ UDGothic"/>
                          <a:cs typeface="BIZ UDGothic"/>
                        </a:rPr>
                        <a:t>租税を納める義務を課せられる者</a:t>
                      </a:r>
                      <a:endParaRPr sz="110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9065">
                        <a:lnSpc>
                          <a:spcPct val="100000"/>
                        </a:lnSpc>
                        <a:spcBef>
                          <a:spcPts val="550"/>
                        </a:spcBef>
                      </a:pPr>
                      <a:r>
                        <a:rPr sz="1100" spc="-25" dirty="0">
                          <a:solidFill>
                            <a:srgbClr val="7B7B7B"/>
                          </a:solidFill>
                          <a:latin typeface="BIZ UDGothic"/>
                          <a:cs typeface="BIZ UDGothic"/>
                        </a:rPr>
                        <a:t>宿泊施設への宿泊者</a:t>
                      </a:r>
                      <a:endParaRPr sz="1100">
                        <a:latin typeface="BIZ UDGothic"/>
                        <a:cs typeface="BIZ UDGothic"/>
                      </a:endParaRPr>
                    </a:p>
                  </a:txBody>
                  <a:tcPr marL="0" marR="0" marT="6985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2"/>
                  </a:ext>
                </a:extLst>
              </a:tr>
              <a:tr h="766445">
                <a:tc>
                  <a:txBody>
                    <a:bodyPr/>
                    <a:lstStyle/>
                    <a:p>
                      <a:pPr>
                        <a:lnSpc>
                          <a:spcPct val="100000"/>
                        </a:lnSpc>
                        <a:spcBef>
                          <a:spcPts val="645"/>
                        </a:spcBef>
                      </a:pPr>
                      <a:endParaRPr sz="1400">
                        <a:latin typeface="Times New Roman"/>
                        <a:cs typeface="Times New Roman"/>
                      </a:endParaRPr>
                    </a:p>
                    <a:p>
                      <a:pPr algn="ctr">
                        <a:lnSpc>
                          <a:spcPct val="100000"/>
                        </a:lnSpc>
                      </a:pPr>
                      <a:r>
                        <a:rPr sz="1400" spc="-30" dirty="0">
                          <a:solidFill>
                            <a:srgbClr val="7B7B7B"/>
                          </a:solidFill>
                          <a:latin typeface="BIZ UDGothic"/>
                          <a:cs typeface="BIZ UDGothic"/>
                        </a:rPr>
                        <a:t>徴収方法</a:t>
                      </a:r>
                      <a:endParaRPr sz="1400">
                        <a:latin typeface="BIZ UDGothic"/>
                        <a:cs typeface="BIZ UDGothic"/>
                      </a:endParaRPr>
                    </a:p>
                  </a:txBody>
                  <a:tcPr marL="0" marR="0" marT="8191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815340" marR="131445" indent="-699135">
                        <a:lnSpc>
                          <a:spcPts val="1880"/>
                        </a:lnSpc>
                        <a:spcBef>
                          <a:spcPts val="145"/>
                        </a:spcBef>
                      </a:pPr>
                      <a:r>
                        <a:rPr sz="1100" spc="-20" dirty="0">
                          <a:solidFill>
                            <a:srgbClr val="7B7B7B"/>
                          </a:solidFill>
                          <a:latin typeface="BIZ UDGothic"/>
                          <a:cs typeface="BIZ UDGothic"/>
                        </a:rPr>
                        <a:t>特別徴収：特別徴収義務者（宿泊施設）</a:t>
                      </a:r>
                      <a:r>
                        <a:rPr sz="1100" spc="-25" dirty="0">
                          <a:solidFill>
                            <a:srgbClr val="7B7B7B"/>
                          </a:solidFill>
                          <a:latin typeface="BIZ UDGothic"/>
                          <a:cs typeface="BIZ UDGothic"/>
                        </a:rPr>
                        <a:t>が宿泊者から宿泊税を</a:t>
                      </a:r>
                      <a:r>
                        <a:rPr sz="1100" spc="-30" dirty="0">
                          <a:solidFill>
                            <a:srgbClr val="7B7B7B"/>
                          </a:solidFill>
                          <a:latin typeface="BIZ UDGothic"/>
                          <a:cs typeface="BIZ UDGothic"/>
                        </a:rPr>
                        <a:t>徴収し納入</a:t>
                      </a:r>
                      <a:endParaRPr sz="1100">
                        <a:latin typeface="BIZ UDGothic"/>
                        <a:cs typeface="BIZ UDGothic"/>
                      </a:endParaRPr>
                    </a:p>
                    <a:p>
                      <a:pPr marL="116839">
                        <a:lnSpc>
                          <a:spcPct val="100000"/>
                        </a:lnSpc>
                        <a:spcBef>
                          <a:spcPts val="415"/>
                        </a:spcBef>
                      </a:pPr>
                      <a:r>
                        <a:rPr sz="1100" spc="-25" dirty="0">
                          <a:solidFill>
                            <a:srgbClr val="7B7B7B"/>
                          </a:solidFill>
                          <a:latin typeface="BIZ UDGothic"/>
                          <a:cs typeface="BIZ UDGothic"/>
                        </a:rPr>
                        <a:t>普通徴収：町が納税義務者から直接租税を徴収</a:t>
                      </a:r>
                      <a:endParaRPr sz="1100">
                        <a:latin typeface="BIZ UDGothic"/>
                        <a:cs typeface="BIZ UDGothic"/>
                      </a:endParaRPr>
                    </a:p>
                  </a:txBody>
                  <a:tcPr marL="0" marR="0" marT="18415"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a:lnSpc>
                          <a:spcPct val="100000"/>
                        </a:lnSpc>
                        <a:spcBef>
                          <a:spcPts val="1170"/>
                        </a:spcBef>
                      </a:pPr>
                      <a:endParaRPr sz="1100">
                        <a:latin typeface="Times New Roman"/>
                        <a:cs typeface="Times New Roman"/>
                      </a:endParaRPr>
                    </a:p>
                    <a:p>
                      <a:pPr marL="139065">
                        <a:lnSpc>
                          <a:spcPct val="100000"/>
                        </a:lnSpc>
                      </a:pPr>
                      <a:r>
                        <a:rPr sz="1100" spc="-30" dirty="0">
                          <a:solidFill>
                            <a:srgbClr val="7B7B7B"/>
                          </a:solidFill>
                          <a:latin typeface="BIZ UDGothic"/>
                          <a:cs typeface="BIZ UDGothic"/>
                        </a:rPr>
                        <a:t>特別徴収</a:t>
                      </a:r>
                      <a:endParaRPr sz="1100">
                        <a:latin typeface="BIZ UDGothic"/>
                        <a:cs typeface="BIZ UDGothic"/>
                      </a:endParaRPr>
                    </a:p>
                  </a:txBody>
                  <a:tcPr marL="0" marR="0" marT="14859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3"/>
                  </a:ext>
                </a:extLst>
              </a:tr>
              <a:tr h="488950">
                <a:tc>
                  <a:txBody>
                    <a:bodyPr/>
                    <a:lstStyle/>
                    <a:p>
                      <a:pPr algn="ctr">
                        <a:lnSpc>
                          <a:spcPct val="100000"/>
                        </a:lnSpc>
                        <a:spcBef>
                          <a:spcPts val="1165"/>
                        </a:spcBef>
                      </a:pPr>
                      <a:r>
                        <a:rPr sz="1400" spc="-30" dirty="0">
                          <a:solidFill>
                            <a:srgbClr val="7B7B7B"/>
                          </a:solidFill>
                          <a:latin typeface="BIZ UDGothic"/>
                          <a:cs typeface="BIZ UDGothic"/>
                        </a:rPr>
                        <a:t>申告期限</a:t>
                      </a:r>
                      <a:endParaRPr sz="1400">
                        <a:latin typeface="BIZ UDGothic"/>
                        <a:cs typeface="BIZ UDGothic"/>
                      </a:endParaRPr>
                    </a:p>
                  </a:txBody>
                  <a:tcPr marL="0" marR="0" marT="1479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31445">
                        <a:lnSpc>
                          <a:spcPct val="120000"/>
                        </a:lnSpc>
                        <a:spcBef>
                          <a:spcPts val="285"/>
                        </a:spcBef>
                      </a:pPr>
                      <a:r>
                        <a:rPr sz="1100" spc="-20" dirty="0">
                          <a:solidFill>
                            <a:srgbClr val="7B7B7B"/>
                          </a:solidFill>
                          <a:latin typeface="BIZ UDGothic"/>
                          <a:cs typeface="BIZ UDGothic"/>
                        </a:rPr>
                        <a:t>条例に規定される日までに、徴収（納付）</a:t>
                      </a:r>
                      <a:r>
                        <a:rPr sz="1100" spc="-25" dirty="0">
                          <a:solidFill>
                            <a:srgbClr val="7B7B7B"/>
                          </a:solidFill>
                          <a:latin typeface="BIZ UDGothic"/>
                          <a:cs typeface="BIZ UDGothic"/>
                        </a:rPr>
                        <a:t>すべき租税の情報を申告し、租税を納付するもの</a:t>
                      </a:r>
                      <a:endParaRPr sz="1100" dirty="0">
                        <a:latin typeface="BIZ UDGothic"/>
                        <a:cs typeface="BIZ UDGothic"/>
                      </a:endParaRPr>
                    </a:p>
                  </a:txBody>
                  <a:tcPr marL="0" marR="0" marT="36195"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9065" marR="150495">
                        <a:lnSpc>
                          <a:spcPct val="120000"/>
                        </a:lnSpc>
                        <a:spcBef>
                          <a:spcPts val="285"/>
                        </a:spcBef>
                      </a:pPr>
                      <a:r>
                        <a:rPr sz="1100" spc="-25" dirty="0" err="1">
                          <a:solidFill>
                            <a:srgbClr val="7B7B7B"/>
                          </a:solidFill>
                          <a:latin typeface="BIZ UDGothic"/>
                          <a:cs typeface="BIZ UDGothic"/>
                        </a:rPr>
                        <a:t>毎月末日までに前月の初日から末日までの間の分を</a:t>
                      </a:r>
                      <a:r>
                        <a:rPr sz="1100" spc="-30" dirty="0" err="1">
                          <a:solidFill>
                            <a:srgbClr val="7B7B7B"/>
                          </a:solidFill>
                          <a:latin typeface="BIZ UDGothic"/>
                          <a:cs typeface="BIZ UDGothic"/>
                        </a:rPr>
                        <a:t>申告納入</a:t>
                      </a:r>
                      <a:r>
                        <a:rPr lang="ja-JP" altLang="en-US" sz="1100" spc="-30" dirty="0">
                          <a:solidFill>
                            <a:srgbClr val="7B7B7B"/>
                          </a:solidFill>
                          <a:latin typeface="BIZ UDGothic" panose="020B0400000000000000" pitchFamily="49" charset="-128"/>
                          <a:ea typeface="BIZ UDGothic" panose="020B0400000000000000" pitchFamily="49" charset="-128"/>
                          <a:cs typeface="BIZ UDGothic"/>
                        </a:rPr>
                        <a:t>（特例規定有り）</a:t>
                      </a:r>
                      <a:endParaRPr sz="1100" dirty="0">
                        <a:latin typeface="BIZ UDGothic" panose="020B0400000000000000" pitchFamily="49" charset="-128"/>
                        <a:ea typeface="BIZ UDGothic" panose="020B0400000000000000" pitchFamily="49" charset="-128"/>
                        <a:cs typeface="BIZ UDGothic"/>
                      </a:endParaRPr>
                    </a:p>
                  </a:txBody>
                  <a:tcPr marL="0" marR="0" marT="36195"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4"/>
                  </a:ext>
                </a:extLst>
              </a:tr>
              <a:tr h="304800">
                <a:tc>
                  <a:txBody>
                    <a:bodyPr/>
                    <a:lstStyle/>
                    <a:p>
                      <a:pPr algn="ctr">
                        <a:lnSpc>
                          <a:spcPct val="100000"/>
                        </a:lnSpc>
                        <a:spcBef>
                          <a:spcPts val="440"/>
                        </a:spcBef>
                      </a:pPr>
                      <a:r>
                        <a:rPr sz="1400" spc="-35" dirty="0">
                          <a:solidFill>
                            <a:srgbClr val="7B7B7B"/>
                          </a:solidFill>
                          <a:latin typeface="BIZ UDGothic"/>
                          <a:cs typeface="BIZ UDGothic"/>
                        </a:rPr>
                        <a:t>免税点</a:t>
                      </a:r>
                      <a:endParaRPr sz="1400">
                        <a:latin typeface="BIZ UDGothic"/>
                        <a:cs typeface="BIZ UDGothic"/>
                      </a:endParaRPr>
                    </a:p>
                  </a:txBody>
                  <a:tcPr marL="0" marR="0" marT="55880"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a:solidFill>
                            <a:srgbClr val="7B7B7B"/>
                          </a:solidFill>
                          <a:latin typeface="BIZ UDGothic"/>
                          <a:cs typeface="BIZ UDGothic"/>
                        </a:rPr>
                        <a:t>一定の要件を満たさなければ課税しないとする制度</a:t>
                      </a:r>
                      <a:endParaRPr sz="110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9065">
                        <a:lnSpc>
                          <a:spcPct val="100000"/>
                        </a:lnSpc>
                        <a:spcBef>
                          <a:spcPts val="550"/>
                        </a:spcBef>
                      </a:pPr>
                      <a:r>
                        <a:rPr sz="1100" spc="-25" dirty="0">
                          <a:solidFill>
                            <a:srgbClr val="7B7B7B"/>
                          </a:solidFill>
                          <a:latin typeface="BIZ UDGothic"/>
                          <a:cs typeface="BIZ UDGothic"/>
                        </a:rPr>
                        <a:t>先行導入自治体の例を参考に、検討</a:t>
                      </a:r>
                      <a:endParaRPr sz="1100">
                        <a:latin typeface="BIZ UDGothic"/>
                        <a:cs typeface="BIZ UDGothic"/>
                      </a:endParaRPr>
                    </a:p>
                  </a:txBody>
                  <a:tcPr marL="0" marR="0" marT="6985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5"/>
                  </a:ext>
                </a:extLst>
              </a:tr>
              <a:tr h="488950">
                <a:tc>
                  <a:txBody>
                    <a:bodyPr/>
                    <a:lstStyle/>
                    <a:p>
                      <a:pPr algn="ctr">
                        <a:lnSpc>
                          <a:spcPct val="100000"/>
                        </a:lnSpc>
                        <a:spcBef>
                          <a:spcPts val="1165"/>
                        </a:spcBef>
                      </a:pPr>
                      <a:r>
                        <a:rPr sz="1400" spc="-30" dirty="0">
                          <a:solidFill>
                            <a:srgbClr val="7B7B7B"/>
                          </a:solidFill>
                          <a:latin typeface="BIZ UDGothic"/>
                          <a:cs typeface="BIZ UDGothic"/>
                        </a:rPr>
                        <a:t>税額・税率</a:t>
                      </a:r>
                      <a:endParaRPr sz="1400">
                        <a:latin typeface="BIZ UDGothic"/>
                        <a:cs typeface="BIZ UDGothic"/>
                      </a:endParaRPr>
                    </a:p>
                  </a:txBody>
                  <a:tcPr marL="0" marR="0" marT="1479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a:solidFill>
                            <a:srgbClr val="7B7B7B"/>
                          </a:solidFill>
                          <a:latin typeface="BIZ UDGothic"/>
                          <a:cs typeface="BIZ UDGothic"/>
                        </a:rPr>
                        <a:t>税金の額。一律定額制、段階的定額制、定率制が考えられる</a:t>
                      </a:r>
                      <a:endParaRPr sz="110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9065" marR="150495">
                        <a:lnSpc>
                          <a:spcPct val="120200"/>
                        </a:lnSpc>
                        <a:spcBef>
                          <a:spcPts val="285"/>
                        </a:spcBef>
                      </a:pPr>
                      <a:r>
                        <a:rPr sz="1100" spc="-25" dirty="0">
                          <a:solidFill>
                            <a:srgbClr val="7B7B7B"/>
                          </a:solidFill>
                          <a:latin typeface="BIZ UDGothic"/>
                          <a:cs typeface="BIZ UDGothic"/>
                        </a:rPr>
                        <a:t>先行導入自治体の例を参考に、事業者の事務負担を</a:t>
                      </a:r>
                      <a:r>
                        <a:rPr sz="1100" spc="-30" dirty="0">
                          <a:solidFill>
                            <a:srgbClr val="7B7B7B"/>
                          </a:solidFill>
                          <a:latin typeface="BIZ UDGothic"/>
                          <a:cs typeface="BIZ UDGothic"/>
                        </a:rPr>
                        <a:t>考慮し検討</a:t>
                      </a:r>
                      <a:endParaRPr sz="1100">
                        <a:latin typeface="BIZ UDGothic"/>
                        <a:cs typeface="BIZ UDGothic"/>
                      </a:endParaRPr>
                    </a:p>
                  </a:txBody>
                  <a:tcPr marL="0" marR="0" marT="36195"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6"/>
                  </a:ext>
                </a:extLst>
              </a:tr>
              <a:tr h="488950">
                <a:tc>
                  <a:txBody>
                    <a:bodyPr/>
                    <a:lstStyle/>
                    <a:p>
                      <a:pPr algn="ctr">
                        <a:lnSpc>
                          <a:spcPct val="100000"/>
                        </a:lnSpc>
                        <a:spcBef>
                          <a:spcPts val="1165"/>
                        </a:spcBef>
                      </a:pPr>
                      <a:r>
                        <a:rPr sz="1400" spc="-30" dirty="0">
                          <a:solidFill>
                            <a:srgbClr val="7B7B7B"/>
                          </a:solidFill>
                          <a:latin typeface="BIZ UDGothic"/>
                          <a:cs typeface="BIZ UDGothic"/>
                        </a:rPr>
                        <a:t>課税免除</a:t>
                      </a:r>
                      <a:endParaRPr sz="1400">
                        <a:latin typeface="BIZ UDGothic"/>
                        <a:cs typeface="BIZ UDGothic"/>
                      </a:endParaRPr>
                    </a:p>
                  </a:txBody>
                  <a:tcPr marL="0" marR="0" marT="1479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31445">
                        <a:lnSpc>
                          <a:spcPct val="120000"/>
                        </a:lnSpc>
                        <a:spcBef>
                          <a:spcPts val="290"/>
                        </a:spcBef>
                      </a:pPr>
                      <a:r>
                        <a:rPr sz="1100" spc="-25" dirty="0">
                          <a:solidFill>
                            <a:srgbClr val="7B7B7B"/>
                          </a:solidFill>
                          <a:latin typeface="BIZ UDGothic"/>
                          <a:cs typeface="BIZ UDGothic"/>
                        </a:rPr>
                        <a:t>地方税法第６条の規定により、公益上その他の理由があるときは、課税をしないことができる</a:t>
                      </a:r>
                      <a:endParaRPr sz="1100">
                        <a:latin typeface="BIZ UDGothic"/>
                        <a:cs typeface="BIZ UDGothic"/>
                      </a:endParaRPr>
                    </a:p>
                  </a:txBody>
                  <a:tcPr marL="0" marR="0" marT="36830"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a:lnSpc>
                          <a:spcPct val="100000"/>
                        </a:lnSpc>
                        <a:spcBef>
                          <a:spcPts val="80"/>
                        </a:spcBef>
                      </a:pPr>
                      <a:endParaRPr sz="1100">
                        <a:latin typeface="Times New Roman"/>
                        <a:cs typeface="Times New Roman"/>
                      </a:endParaRPr>
                    </a:p>
                    <a:p>
                      <a:pPr marL="139065">
                        <a:lnSpc>
                          <a:spcPct val="100000"/>
                        </a:lnSpc>
                      </a:pPr>
                      <a:r>
                        <a:rPr sz="1100" spc="-25" dirty="0">
                          <a:solidFill>
                            <a:srgbClr val="7B7B7B"/>
                          </a:solidFill>
                          <a:latin typeface="BIZ UDGothic"/>
                          <a:cs typeface="BIZ UDGothic"/>
                        </a:rPr>
                        <a:t>先行導入自治体の例を参考に、検討</a:t>
                      </a:r>
                      <a:endParaRPr sz="1100">
                        <a:latin typeface="BIZ UDGothic"/>
                        <a:cs typeface="BIZ UDGothic"/>
                      </a:endParaRPr>
                    </a:p>
                  </a:txBody>
                  <a:tcPr marL="0" marR="0" marT="1016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7"/>
                  </a:ext>
                </a:extLst>
              </a:tr>
              <a:tr h="488950">
                <a:tc>
                  <a:txBody>
                    <a:bodyPr/>
                    <a:lstStyle/>
                    <a:p>
                      <a:pPr algn="ctr">
                        <a:lnSpc>
                          <a:spcPts val="1670"/>
                        </a:lnSpc>
                        <a:spcBef>
                          <a:spcPts val="565"/>
                        </a:spcBef>
                      </a:pPr>
                      <a:r>
                        <a:rPr sz="1400" spc="-30" dirty="0">
                          <a:solidFill>
                            <a:srgbClr val="7B7B7B"/>
                          </a:solidFill>
                          <a:latin typeface="BIZ UDGothic"/>
                          <a:cs typeface="BIZ UDGothic"/>
                        </a:rPr>
                        <a:t>課税期間</a:t>
                      </a:r>
                      <a:endParaRPr sz="1400">
                        <a:latin typeface="BIZ UDGothic"/>
                        <a:cs typeface="BIZ UDGothic"/>
                      </a:endParaRPr>
                    </a:p>
                    <a:p>
                      <a:pPr algn="ctr">
                        <a:lnSpc>
                          <a:spcPts val="1190"/>
                        </a:lnSpc>
                      </a:pPr>
                      <a:r>
                        <a:rPr sz="1000" dirty="0">
                          <a:solidFill>
                            <a:srgbClr val="7B7B7B"/>
                          </a:solidFill>
                          <a:latin typeface="BIZ UDGothic"/>
                          <a:cs typeface="BIZ UDGothic"/>
                        </a:rPr>
                        <a:t>（</a:t>
                      </a:r>
                      <a:r>
                        <a:rPr sz="1000" spc="-10" dirty="0">
                          <a:solidFill>
                            <a:srgbClr val="7B7B7B"/>
                          </a:solidFill>
                          <a:latin typeface="BIZ UDGothic"/>
                          <a:cs typeface="BIZ UDGothic"/>
                        </a:rPr>
                        <a:t>見直し期間</a:t>
                      </a:r>
                      <a:r>
                        <a:rPr sz="1000" spc="-50" dirty="0">
                          <a:solidFill>
                            <a:srgbClr val="7B7B7B"/>
                          </a:solidFill>
                          <a:latin typeface="BIZ UDGothic"/>
                          <a:cs typeface="BIZ UDGothic"/>
                        </a:rPr>
                        <a:t>）</a:t>
                      </a:r>
                      <a:endParaRPr sz="1000">
                        <a:latin typeface="BIZ UDGothic"/>
                        <a:cs typeface="BIZ UDGothic"/>
                      </a:endParaRPr>
                    </a:p>
                  </a:txBody>
                  <a:tcPr marL="0" marR="0" marT="717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31445">
                        <a:lnSpc>
                          <a:spcPct val="120000"/>
                        </a:lnSpc>
                        <a:spcBef>
                          <a:spcPts val="290"/>
                        </a:spcBef>
                      </a:pPr>
                      <a:r>
                        <a:rPr sz="1100" spc="-25" dirty="0">
                          <a:solidFill>
                            <a:srgbClr val="7B7B7B"/>
                          </a:solidFill>
                          <a:latin typeface="BIZ UDGothic"/>
                          <a:cs typeface="BIZ UDGothic"/>
                        </a:rPr>
                        <a:t>制度の施行状況や社会経済情勢の推移などを勘案して、一定期間ごとに見直しを行う</a:t>
                      </a:r>
                      <a:endParaRPr sz="1100">
                        <a:latin typeface="BIZ UDGothic"/>
                        <a:cs typeface="BIZ UDGothic"/>
                      </a:endParaRPr>
                    </a:p>
                  </a:txBody>
                  <a:tcPr marL="0" marR="0" marT="36830"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9065" marR="150495">
                        <a:lnSpc>
                          <a:spcPct val="120000"/>
                        </a:lnSpc>
                        <a:spcBef>
                          <a:spcPts val="290"/>
                        </a:spcBef>
                      </a:pPr>
                      <a:r>
                        <a:rPr sz="1100" spc="-25" dirty="0">
                          <a:solidFill>
                            <a:srgbClr val="7B7B7B"/>
                          </a:solidFill>
                          <a:latin typeface="BIZ UDGothic"/>
                          <a:cs typeface="BIZ UDGothic"/>
                        </a:rPr>
                        <a:t>多くの先行導入自治体と同様に、条例施行後５年周期での見直しを検討</a:t>
                      </a:r>
                      <a:endParaRPr sz="1100" dirty="0">
                        <a:latin typeface="BIZ UDGothic"/>
                        <a:cs typeface="BIZ UDGothic"/>
                      </a:endParaRPr>
                    </a:p>
                  </a:txBody>
                  <a:tcPr marL="0" marR="0" marT="3683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8"/>
                  </a:ext>
                </a:extLst>
              </a:tr>
              <a:tr h="304165">
                <a:tc>
                  <a:txBody>
                    <a:bodyPr/>
                    <a:lstStyle/>
                    <a:p>
                      <a:pPr algn="ctr">
                        <a:lnSpc>
                          <a:spcPct val="100000"/>
                        </a:lnSpc>
                        <a:spcBef>
                          <a:spcPts val="440"/>
                        </a:spcBef>
                      </a:pPr>
                      <a:r>
                        <a:rPr sz="1400" spc="-30" dirty="0">
                          <a:solidFill>
                            <a:srgbClr val="7B7B7B"/>
                          </a:solidFill>
                          <a:latin typeface="BIZ UDGothic"/>
                          <a:cs typeface="BIZ UDGothic"/>
                        </a:rPr>
                        <a:t>罰則規定</a:t>
                      </a:r>
                      <a:endParaRPr sz="1400">
                        <a:latin typeface="BIZ UDGothic"/>
                        <a:cs typeface="BIZ UDGothic"/>
                      </a:endParaRPr>
                    </a:p>
                  </a:txBody>
                  <a:tcPr marL="0" marR="0" marT="55880" marB="0">
                    <a:lnR w="19050">
                      <a:solidFill>
                        <a:srgbClr val="525252"/>
                      </a:solidFill>
                      <a:prstDash val="solid"/>
                    </a:lnR>
                    <a:lnT w="9525">
                      <a:solidFill>
                        <a:srgbClr val="AEABAB"/>
                      </a:solidFill>
                      <a:prstDash val="sysDash"/>
                    </a:lnT>
                    <a:lnB w="19050">
                      <a:solidFill>
                        <a:srgbClr val="585858"/>
                      </a:solidFill>
                      <a:prstDash val="solid"/>
                    </a:lnB>
                  </a:tcPr>
                </a:tc>
                <a:tc>
                  <a:txBody>
                    <a:bodyPr/>
                    <a:lstStyle/>
                    <a:p>
                      <a:pPr marL="116839">
                        <a:lnSpc>
                          <a:spcPct val="100000"/>
                        </a:lnSpc>
                        <a:spcBef>
                          <a:spcPts val="555"/>
                        </a:spcBef>
                      </a:pPr>
                      <a:r>
                        <a:rPr sz="1100" spc="-25" dirty="0">
                          <a:solidFill>
                            <a:srgbClr val="7B7B7B"/>
                          </a:solidFill>
                          <a:latin typeface="BIZ UDGothic"/>
                          <a:cs typeface="BIZ UDGothic"/>
                        </a:rPr>
                        <a:t>不申告に関する過料や帳簿記載義務違反等に関する罰則</a:t>
                      </a:r>
                      <a:endParaRPr sz="1100" dirty="0">
                        <a:latin typeface="BIZ UDGothic"/>
                        <a:cs typeface="BIZ UDGothic"/>
                      </a:endParaRPr>
                    </a:p>
                  </a:txBody>
                  <a:tcPr marL="0" marR="0" marT="70485" marB="0">
                    <a:lnL w="19050">
                      <a:solidFill>
                        <a:srgbClr val="525252"/>
                      </a:solidFill>
                      <a:prstDash val="solid"/>
                    </a:lnL>
                    <a:lnT w="9525">
                      <a:solidFill>
                        <a:srgbClr val="AEABAB"/>
                      </a:solidFill>
                      <a:prstDash val="sysDash"/>
                    </a:lnT>
                    <a:lnB w="19050">
                      <a:solidFill>
                        <a:srgbClr val="585858"/>
                      </a:solidFill>
                      <a:prstDash val="solid"/>
                    </a:lnB>
                  </a:tcPr>
                </a:tc>
                <a:tc>
                  <a:txBody>
                    <a:bodyPr/>
                    <a:lstStyle/>
                    <a:p>
                      <a:pPr marL="139065">
                        <a:lnSpc>
                          <a:spcPct val="100000"/>
                        </a:lnSpc>
                        <a:spcBef>
                          <a:spcPts val="555"/>
                        </a:spcBef>
                      </a:pPr>
                      <a:r>
                        <a:rPr sz="1100" spc="-25" dirty="0">
                          <a:solidFill>
                            <a:srgbClr val="7B7B7B"/>
                          </a:solidFill>
                          <a:latin typeface="BIZ UDGothic"/>
                          <a:cs typeface="BIZ UDGothic"/>
                        </a:rPr>
                        <a:t>先行自治体の例を参考に、検討</a:t>
                      </a:r>
                      <a:endParaRPr sz="1100" dirty="0">
                        <a:latin typeface="BIZ UDGothic"/>
                        <a:cs typeface="BIZ UDGothic"/>
                      </a:endParaRPr>
                    </a:p>
                  </a:txBody>
                  <a:tcPr marL="0" marR="0" marT="70485" marB="0">
                    <a:lnT w="9525">
                      <a:solidFill>
                        <a:srgbClr val="AEABAB"/>
                      </a:solidFill>
                      <a:prstDash val="sysDash"/>
                    </a:lnT>
                    <a:lnB w="19050">
                      <a:solidFill>
                        <a:srgbClr val="585858"/>
                      </a:solidFill>
                      <a:prstDash val="solid"/>
                    </a:lnB>
                  </a:tcPr>
                </a:tc>
                <a:extLst>
                  <a:ext uri="{0D108BD9-81ED-4DB2-BD59-A6C34878D82A}">
                    <a16:rowId xmlns:a16="http://schemas.microsoft.com/office/drawing/2014/main" val="10009"/>
                  </a:ext>
                </a:extLst>
              </a:tr>
            </a:tbl>
          </a:graphicData>
        </a:graphic>
      </p:graphicFrame>
      <p:sp>
        <p:nvSpPr>
          <p:cNvPr id="9" name="object 9"/>
          <p:cNvSpPr txBox="1"/>
          <p:nvPr/>
        </p:nvSpPr>
        <p:spPr>
          <a:xfrm>
            <a:off x="425450" y="6028182"/>
            <a:ext cx="4451350" cy="29641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cs typeface="BIZ UDGothic"/>
              </a:rPr>
              <a:t>（</a:t>
            </a:r>
            <a:r>
              <a:rPr lang="en-US" altLang="ja-JP" dirty="0">
                <a:latin typeface="ＭＳ Ｐゴシック" panose="020B0600070205080204" pitchFamily="50" charset="-128"/>
                <a:ea typeface="ＭＳ Ｐゴシック" panose="020B0600070205080204" pitchFamily="50" charset="-128"/>
                <a:cs typeface="BIZ UDGothic"/>
              </a:rPr>
              <a:t>2</a:t>
            </a:r>
            <a:r>
              <a:rPr lang="ja-JP" altLang="en-US" dirty="0">
                <a:latin typeface="ＭＳ Ｐゴシック" panose="020B0600070205080204" pitchFamily="50" charset="-128"/>
                <a:ea typeface="ＭＳ Ｐゴシック" panose="020B0600070205080204" pitchFamily="50" charset="-128"/>
                <a:cs typeface="BIZ UDGothic"/>
              </a:rPr>
              <a:t>）</a:t>
            </a:r>
            <a:r>
              <a:rPr kumimoji="0" lang="ja-JP" altLang="en-US"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先行</a:t>
            </a:r>
            <a:r>
              <a:rPr kumimoji="0" sz="1800" b="0" i="0" u="none" strike="noStrike" kern="0" cap="none" spc="-5" normalizeH="0" baseline="0" noProof="0" dirty="0" err="1">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導入自治体の状況</a:t>
            </a:r>
            <a:r>
              <a:rPr kumimoji="0" sz="1800" b="0" i="0" u="none" strike="noStrike" kern="0" cap="none" spc="-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a:t>
            </a:r>
            <a:r>
              <a:rPr kumimoji="0" sz="1800" b="0" i="0" u="none" strike="noStrike" kern="0" cap="none" spc="-5" normalizeH="0" baseline="0" noProof="0" dirty="0" err="1">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参考資料</a:t>
            </a:r>
            <a:r>
              <a:rPr kumimoji="0" lang="ja-JP" altLang="en-US" sz="1800" b="0" i="0" u="none" strike="noStrike" kern="0" cap="none" spc="-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１</a:t>
            </a: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endParaRPr>
          </a:p>
        </p:txBody>
      </p:sp>
      <p:sp>
        <p:nvSpPr>
          <p:cNvPr id="12" name="object 2">
            <a:extLst>
              <a:ext uri="{FF2B5EF4-FFF2-40B4-BE49-F238E27FC236}">
                <a16:creationId xmlns:a16="http://schemas.microsoft.com/office/drawing/2014/main" id="{6A2097F8-DAB0-46E8-967C-391169548B34}"/>
              </a:ext>
            </a:extLst>
          </p:cNvPr>
          <p:cNvSpPr txBox="1"/>
          <p:nvPr/>
        </p:nvSpPr>
        <p:spPr>
          <a:xfrm>
            <a:off x="6571361" y="552196"/>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
        <p:nvSpPr>
          <p:cNvPr id="13" name="object 6">
            <a:extLst>
              <a:ext uri="{FF2B5EF4-FFF2-40B4-BE49-F238E27FC236}">
                <a16:creationId xmlns:a16="http://schemas.microsoft.com/office/drawing/2014/main" id="{931EF0D8-0C49-4216-90D8-5BA7C185620D}"/>
              </a:ext>
            </a:extLst>
          </p:cNvPr>
          <p:cNvSpPr txBox="1"/>
          <p:nvPr/>
        </p:nvSpPr>
        <p:spPr>
          <a:xfrm>
            <a:off x="362170" y="1144258"/>
            <a:ext cx="1513111" cy="426399"/>
          </a:xfrm>
          <a:prstGeom prst="rect">
            <a:avLst/>
          </a:prstGeom>
        </p:spPr>
        <p:txBody>
          <a:bodyPr vert="horz" wrap="square" lIns="0" tIns="147955" rIns="0" bIns="0" rtlCol="0">
            <a:spAutoFit/>
          </a:bodyPr>
          <a:lstStyle/>
          <a:p>
            <a:pPr marL="12700" marR="0" lvl="0" indent="0" algn="l" defTabSz="914400" eaLnBrk="1" fontAlgn="auto" latinLnBrk="0" hangingPunct="1">
              <a:lnSpc>
                <a:spcPct val="100000"/>
              </a:lnSpc>
              <a:spcBef>
                <a:spcPts val="1165"/>
              </a:spcBef>
              <a:spcAft>
                <a:spcPts val="0"/>
              </a:spcAft>
              <a:buClrTx/>
              <a:buSzTx/>
              <a:buFontTx/>
              <a:buNone/>
              <a:tabLst/>
              <a:defRPr/>
            </a:pPr>
            <a:r>
              <a:rPr lang="ja-JP" altLang="en-US" spc="-15" dirty="0">
                <a:latin typeface="ＭＳ ゴシック" panose="020B0609070205080204" pitchFamily="49" charset="-128"/>
                <a:ea typeface="ＭＳ ゴシック" panose="020B0609070205080204" pitchFamily="49" charset="-128"/>
                <a:cs typeface="BIZ UDGothic"/>
              </a:rPr>
              <a:t>　　</a:t>
            </a:r>
            <a:r>
              <a:rPr kumimoji="0" sz="1400" b="0" i="0" u="none" strike="noStrike" kern="0" cap="none" spc="-50" normalizeH="0" baseline="0" noProof="0" dirty="0" err="1">
                <a:ln>
                  <a:noFill/>
                </a:ln>
                <a:solidFill>
                  <a:srgbClr val="7B7B7B"/>
                </a:solidFill>
                <a:effectLst/>
                <a:uLnTx/>
                <a:uFillTx/>
                <a:latin typeface="ＭＳ ゴシック" panose="020B0609070205080204" pitchFamily="49" charset="-128"/>
                <a:ea typeface="ＭＳ ゴシック" panose="020B0609070205080204" pitchFamily="49" charset="-128"/>
                <a:cs typeface="BIZ UDGothic"/>
              </a:rPr>
              <a:t>項目</a:t>
            </a:r>
            <a:r>
              <a:rPr kumimoji="0" sz="1400" b="0" i="0" u="none" strike="noStrike" kern="0" cap="none" spc="-60" normalizeH="0" baseline="0" noProof="0" dirty="0" err="1">
                <a:ln>
                  <a:noFill/>
                </a:ln>
                <a:solidFill>
                  <a:srgbClr val="7B7B7B"/>
                </a:solidFill>
                <a:effectLst/>
                <a:uLnTx/>
                <a:uFillTx/>
                <a:latin typeface="ＭＳ ゴシック" panose="020B0609070205080204" pitchFamily="49" charset="-128"/>
                <a:ea typeface="ＭＳ ゴシック" panose="020B0609070205080204" pitchFamily="49" charset="-128"/>
                <a:cs typeface="BIZ UDGothic"/>
              </a:rPr>
              <a:t>内</a:t>
            </a:r>
            <a:r>
              <a:rPr kumimoji="0" sz="1400" b="0" i="0" u="none" strike="noStrike" kern="0" cap="none" spc="-50" normalizeH="0" baseline="0" noProof="0" dirty="0" err="1">
                <a:ln>
                  <a:noFill/>
                </a:ln>
                <a:solidFill>
                  <a:srgbClr val="7B7B7B"/>
                </a:solidFill>
                <a:effectLst/>
                <a:uLnTx/>
                <a:uFillTx/>
                <a:latin typeface="ＭＳ ゴシック" panose="020B0609070205080204" pitchFamily="49" charset="-128"/>
                <a:ea typeface="ＭＳ ゴシック" panose="020B0609070205080204" pitchFamily="49" charset="-128"/>
                <a:cs typeface="BIZ UDGothic"/>
              </a:rPr>
              <a:t>容</a:t>
            </a:r>
            <a:endParaRPr kumimoji="0" sz="1400" b="0" i="0" u="none" strike="noStrike" kern="0" cap="none" spc="0" normalizeH="0" baseline="0" noProof="0" dirty="0">
              <a:ln>
                <a:noFill/>
              </a:ln>
              <a:solidFill>
                <a:sysClr val="windowText" lastClr="000000"/>
              </a:solidFill>
              <a:effectLst/>
              <a:uLnTx/>
              <a:uFillTx/>
              <a:latin typeface="ＭＳ ゴシック" panose="020B0609070205080204" pitchFamily="49" charset="-128"/>
              <a:ea typeface="ＭＳ ゴシック" panose="020B0609070205080204" pitchFamily="49" charset="-128"/>
              <a:cs typeface="BIZ UD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15</a:t>
            </a:fld>
            <a:endParaRPr kumimoji="0" sz="1200" b="0" i="0" u="none" strike="noStrike" kern="0" cap="none" spc="-25" normalizeH="0" baseline="0" noProof="0" dirty="0">
              <a:ln>
                <a:noFill/>
              </a:ln>
              <a:solidFill>
                <a:srgbClr val="888888"/>
              </a:solidFill>
              <a:effectLst/>
              <a:uLnTx/>
              <a:uFillTx/>
              <a:latin typeface="Yu Gothic"/>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４　</a:t>
            </a:r>
            <a:r>
              <a:rPr spc="-45" dirty="0" err="1">
                <a:latin typeface="ＭＳ Ｐゴシック" panose="020B0600070205080204" pitchFamily="50" charset="-128"/>
                <a:ea typeface="ＭＳ Ｐゴシック" panose="020B0600070205080204" pitchFamily="50" charset="-128"/>
              </a:rPr>
              <a:t>課税要件について</a:t>
            </a:r>
            <a:endParaRPr spc="-45" dirty="0">
              <a:latin typeface="ＭＳ Ｐゴシック" panose="020B0600070205080204" pitchFamily="50" charset="-128"/>
              <a:ea typeface="ＭＳ Ｐゴシック" panose="020B0600070205080204" pitchFamily="50" charset="-128"/>
            </a:endParaRPr>
          </a:p>
        </p:txBody>
      </p:sp>
      <p:sp>
        <p:nvSpPr>
          <p:cNvPr id="5" name="object 5"/>
          <p:cNvSpPr txBox="1"/>
          <p:nvPr/>
        </p:nvSpPr>
        <p:spPr>
          <a:xfrm>
            <a:off x="347090" y="1319402"/>
            <a:ext cx="9174480" cy="980205"/>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90805" marR="0" lvl="0" indent="0" defTabSz="914400" eaLnBrk="1" fontAlgn="auto" latinLnBrk="0" hangingPunct="1">
              <a:lnSpc>
                <a:spcPct val="100000"/>
              </a:lnSpc>
              <a:spcBef>
                <a:spcPts val="470"/>
              </a:spcBef>
              <a:spcAft>
                <a:spcPts val="0"/>
              </a:spcAft>
              <a:buClrTx/>
              <a:buSzTx/>
              <a:buFontTx/>
              <a:buNone/>
              <a:tabLst/>
              <a:defRPr/>
            </a:pPr>
            <a:r>
              <a:rPr kumimoji="0" sz="1400" b="0" i="0" u="none" strike="noStrike" kern="0" cap="none" spc="-15" normalizeH="0" baseline="0" noProof="0" dirty="0" err="1">
                <a:ln>
                  <a:noFill/>
                </a:ln>
                <a:solidFill>
                  <a:sysClr val="windowText" lastClr="000000"/>
                </a:solidFill>
                <a:effectLst/>
                <a:uLnTx/>
                <a:uFillTx/>
                <a:latin typeface="BIZ UDGothic"/>
                <a:cs typeface="BIZ UDGothic"/>
              </a:rPr>
              <a:t>課税客体</a:t>
            </a:r>
            <a:r>
              <a:rPr kumimoji="0" lang="ja-JP" altLang="en-US" sz="1400" b="0" i="0" u="none" strike="noStrike" kern="0" cap="none" spc="-15" normalizeH="0" baseline="0" noProof="0" dirty="0">
                <a:ln>
                  <a:noFill/>
                </a:ln>
                <a:solidFill>
                  <a:sysClr val="windowText" lastClr="000000"/>
                </a:solidFill>
                <a:effectLst/>
                <a:uLnTx/>
                <a:uFillTx/>
                <a:latin typeface="BIZ UDGothic"/>
                <a:cs typeface="BIZ UDGothic"/>
              </a:rPr>
              <a:t>　</a:t>
            </a:r>
            <a:r>
              <a:rPr kumimoji="0" sz="1400" b="0" i="0" u="none" strike="noStrike" kern="0" cap="none" spc="-15" normalizeH="0" baseline="0" noProof="0" dirty="0">
                <a:ln>
                  <a:noFill/>
                </a:ln>
                <a:solidFill>
                  <a:sysClr val="windowText" lastClr="000000"/>
                </a:solidFill>
                <a:effectLst/>
                <a:uLnTx/>
                <a:uFillTx/>
                <a:latin typeface="BIZ UDGothic"/>
                <a:cs typeface="BIZ UDGothic"/>
              </a:rPr>
              <a:t>：</a:t>
            </a:r>
            <a:r>
              <a:rPr kumimoji="0" lang="ja-JP" altLang="en-US" sz="1400" b="0" i="0" u="none" strike="noStrike" kern="0" cap="none" spc="-15" normalizeH="0" baseline="0" noProof="0" dirty="0">
                <a:ln>
                  <a:noFill/>
                </a:ln>
                <a:solidFill>
                  <a:sysClr val="windowText" lastClr="000000"/>
                </a:solidFill>
                <a:effectLst/>
                <a:uLnTx/>
                <a:uFillTx/>
                <a:latin typeface="BIZ UDGothic"/>
                <a:cs typeface="BIZ UDGothic"/>
              </a:rPr>
              <a:t>白浜</a:t>
            </a:r>
            <a:r>
              <a:rPr kumimoji="0" sz="1400" b="0" i="0" u="none" strike="noStrike" kern="0" cap="none" spc="-15" normalizeH="0" baseline="0" noProof="0" dirty="0" err="1">
                <a:ln>
                  <a:noFill/>
                </a:ln>
                <a:solidFill>
                  <a:sysClr val="windowText" lastClr="000000"/>
                </a:solidFill>
                <a:effectLst/>
                <a:uLnTx/>
                <a:uFillTx/>
                <a:latin typeface="BIZ UDGothic"/>
                <a:cs typeface="BIZ UDGothic"/>
              </a:rPr>
              <a:t>町に所在する宿泊施設への宿泊行為</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a:p>
            <a:pPr marL="90805" marR="6407785" lvl="0" indent="0" defTabSz="914400" eaLnBrk="1" fontAlgn="auto" latinLnBrk="0" hangingPunct="1">
              <a:lnSpc>
                <a:spcPct val="179600"/>
              </a:lnSpc>
              <a:spcBef>
                <a:spcPts val="0"/>
              </a:spcBef>
              <a:spcAft>
                <a:spcPts val="0"/>
              </a:spcAft>
              <a:buClrTx/>
              <a:buSzTx/>
              <a:buFontTx/>
              <a:buNone/>
              <a:tabLst/>
              <a:defRPr/>
            </a:pPr>
            <a:r>
              <a:rPr kumimoji="0" sz="1400" b="0" i="0" u="none" strike="noStrike" kern="0" cap="none" spc="-15" normalizeH="0" baseline="0" noProof="0" dirty="0" err="1">
                <a:ln>
                  <a:noFill/>
                </a:ln>
                <a:solidFill>
                  <a:sysClr val="windowText" lastClr="000000"/>
                </a:solidFill>
                <a:effectLst/>
                <a:uLnTx/>
                <a:uFillTx/>
                <a:latin typeface="BIZ UDGothic"/>
                <a:cs typeface="BIZ UDGothic"/>
              </a:rPr>
              <a:t>課税標準</a:t>
            </a:r>
            <a:r>
              <a:rPr kumimoji="0" lang="ja-JP" altLang="en-US" sz="1400" b="0" i="0" u="none" strike="noStrike" kern="0" cap="none" spc="-15" normalizeH="0" baseline="0" noProof="0" dirty="0">
                <a:ln>
                  <a:noFill/>
                </a:ln>
                <a:solidFill>
                  <a:sysClr val="windowText" lastClr="000000"/>
                </a:solidFill>
                <a:effectLst/>
                <a:uLnTx/>
                <a:uFillTx/>
                <a:latin typeface="BIZ UDGothic"/>
                <a:cs typeface="BIZ UDGothic"/>
              </a:rPr>
              <a:t>　</a:t>
            </a:r>
            <a:r>
              <a:rPr kumimoji="0" sz="1400" b="0" i="0" u="none" strike="noStrike" kern="0" cap="none" spc="-15" normalizeH="0" baseline="0" noProof="0" dirty="0">
                <a:ln>
                  <a:noFill/>
                </a:ln>
                <a:solidFill>
                  <a:sysClr val="windowText" lastClr="000000"/>
                </a:solidFill>
                <a:effectLst/>
                <a:uLnTx/>
                <a:uFillTx/>
                <a:latin typeface="BIZ UDGothic"/>
                <a:cs typeface="BIZ UDGothic"/>
              </a:rPr>
              <a:t>：</a:t>
            </a:r>
            <a:r>
              <a:rPr kumimoji="0" sz="1400" b="0" i="0" u="none" strike="noStrike" kern="0" cap="none" spc="-15" normalizeH="0" baseline="0" noProof="0" dirty="0" err="1">
                <a:ln>
                  <a:noFill/>
                </a:ln>
                <a:solidFill>
                  <a:sysClr val="windowText" lastClr="000000"/>
                </a:solidFill>
                <a:effectLst/>
                <a:uLnTx/>
                <a:uFillTx/>
                <a:latin typeface="BIZ UDGothic"/>
                <a:cs typeface="BIZ UDGothic"/>
              </a:rPr>
              <a:t>宿泊施設への宿泊数</a:t>
            </a:r>
            <a:endParaRPr kumimoji="0" lang="en-US" altLang="ja-JP" sz="1400" b="0" i="0" u="none" strike="noStrike" kern="0" cap="none" spc="-15" normalizeH="0" baseline="0" noProof="0" dirty="0">
              <a:ln>
                <a:noFill/>
              </a:ln>
              <a:solidFill>
                <a:sysClr val="windowText" lastClr="000000"/>
              </a:solidFill>
              <a:effectLst/>
              <a:uLnTx/>
              <a:uFillTx/>
              <a:latin typeface="BIZ UDGothic"/>
              <a:cs typeface="BIZ UDGothic"/>
            </a:endParaRPr>
          </a:p>
          <a:p>
            <a:pPr marL="90805" marR="6407785" lvl="0" indent="0" defTabSz="914400" eaLnBrk="1" fontAlgn="auto" latinLnBrk="0" hangingPunct="1">
              <a:lnSpc>
                <a:spcPct val="179600"/>
              </a:lnSpc>
              <a:spcBef>
                <a:spcPts val="0"/>
              </a:spcBef>
              <a:spcAft>
                <a:spcPts val="0"/>
              </a:spcAft>
              <a:buClrTx/>
              <a:buSzTx/>
              <a:buFontTx/>
              <a:buNone/>
              <a:tabLst/>
              <a:defRPr/>
            </a:pPr>
            <a:r>
              <a:rPr kumimoji="0" sz="1400" b="0" i="0" u="none" strike="noStrike" kern="0" cap="none" spc="-15" normalizeH="0" baseline="0" noProof="0" dirty="0" err="1">
                <a:ln>
                  <a:noFill/>
                </a:ln>
                <a:solidFill>
                  <a:sysClr val="windowText" lastClr="000000"/>
                </a:solidFill>
                <a:effectLst/>
                <a:uLnTx/>
                <a:uFillTx/>
                <a:latin typeface="BIZ UDGothic"/>
                <a:cs typeface="BIZ UDGothic"/>
              </a:rPr>
              <a:t>納税義務者：宿泊施設への宿泊者</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6" name="object 6"/>
          <p:cNvSpPr txBox="1"/>
          <p:nvPr/>
        </p:nvSpPr>
        <p:spPr>
          <a:xfrm>
            <a:off x="425450" y="2607310"/>
            <a:ext cx="8943975" cy="1544320"/>
          </a:xfrm>
          <a:prstGeom prst="rect">
            <a:avLst/>
          </a:prstGeom>
        </p:spPr>
        <p:txBody>
          <a:bodyPr vert="horz" wrap="square" lIns="0" tIns="11430" rIns="0" bIns="0" rtlCol="0">
            <a:spAutoFit/>
          </a:bodyPr>
          <a:lstStyle/>
          <a:p>
            <a:pPr marL="12700" marR="5080" lvl="0" indent="165100" algn="just" defTabSz="914400" eaLnBrk="1" fontAlgn="auto" latinLnBrk="0" hangingPunct="1">
              <a:lnSpc>
                <a:spcPct val="100600"/>
              </a:lnSpc>
              <a:spcBef>
                <a:spcPts val="9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先行導入自治体において東京都を除き、「</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旅館業法の許可を受けたホテル・旅館・簡易宿所</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」、「住宅宿泊事業法に</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規定する住宅宿泊事業に係る施設（</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民泊）</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としている。施設の種類によって、宿泊者が享受する行政サービスに変わりはないことから、課税客体は</a:t>
            </a:r>
            <a:r>
              <a:rPr kumimoji="0" lang="ja-JP" altLang="en-US" sz="1300" b="0" i="0" u="none" strike="noStrike" kern="0" cap="none" spc="-15" normalizeH="0" baseline="0" noProof="0" dirty="0">
                <a:ln>
                  <a:noFill/>
                </a:ln>
                <a:solidFill>
                  <a:sysClr val="windowText" lastClr="000000"/>
                </a:solidFill>
                <a:effectLst/>
                <a:uLnTx/>
                <a:uFillTx/>
                <a:latin typeface="BIZ UDMincho Medium"/>
                <a:cs typeface="BIZ UDMincho Medium"/>
              </a:rPr>
              <a:t>白浜</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町に所在する次の施設とし、また、先行導入自治体と同様に、課税標準は「宿泊施設</a:t>
            </a:r>
            <a:r>
              <a:rPr kumimoji="0" sz="1300" b="0" i="0" u="none" strike="noStrike" kern="0" cap="none" spc="-20" normalizeH="0" baseline="0" noProof="0" dirty="0" err="1">
                <a:ln>
                  <a:noFill/>
                </a:ln>
                <a:solidFill>
                  <a:sysClr val="windowText" lastClr="000000"/>
                </a:solidFill>
                <a:effectLst/>
                <a:uLnTx/>
                <a:uFillTx/>
                <a:latin typeface="BIZ UDMincho Medium"/>
                <a:cs typeface="BIZ UDMincho Medium"/>
              </a:rPr>
              <a:t>への宿泊数</a:t>
            </a:r>
            <a:r>
              <a:rPr kumimoji="0" sz="1300" b="0" i="0" u="none" strike="noStrike" kern="0" cap="none" spc="-20" normalizeH="0" baseline="0" noProof="0" dirty="0">
                <a:ln>
                  <a:noFill/>
                </a:ln>
                <a:solidFill>
                  <a:sysClr val="windowText" lastClr="000000"/>
                </a:solidFill>
                <a:effectLst/>
                <a:uLnTx/>
                <a:uFillTx/>
                <a:latin typeface="BIZ UDMincho Medium"/>
                <a:cs typeface="BIZ UDMincho Medium"/>
              </a:rPr>
              <a:t>」、納税義務者は「宿泊施設への宿泊者」と考える。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1005"/>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【対象施設】</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ct val="100000"/>
              </a:lnSpc>
              <a:spcBef>
                <a:spcPts val="0"/>
              </a:spcBef>
              <a:spcAft>
                <a:spcPts val="0"/>
              </a:spcAft>
              <a:buClrTx/>
              <a:buSzTx/>
              <a:buFontTx/>
              <a:buAutoNum type="arabicParenBoth"/>
              <a:tabLst>
                <a:tab pos="425450" algn="l"/>
              </a:tabLst>
              <a:defRPr/>
            </a:pP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旅館業法(昭和23</a:t>
            </a:r>
            <a:r>
              <a:rPr kumimoji="0" sz="1300" b="0" i="0" u="none" strike="noStrike" kern="0" cap="none" spc="-5" normalizeH="0" baseline="0" noProof="0" dirty="0">
                <a:ln>
                  <a:noFill/>
                </a:ln>
                <a:solidFill>
                  <a:sysClr val="windowText" lastClr="000000"/>
                </a:solidFill>
                <a:effectLst/>
                <a:uLnTx/>
                <a:uFillTx/>
                <a:latin typeface="BIZ UDMincho Medium"/>
                <a:cs typeface="BIZ UDMincho Medium"/>
              </a:rPr>
              <a:t>年法律第</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138</a:t>
            </a:r>
            <a:r>
              <a:rPr kumimoji="0" sz="1300" b="0" i="0" u="none" strike="noStrike" kern="0" cap="none" spc="-5" normalizeH="0" baseline="0" noProof="0" dirty="0">
                <a:ln>
                  <a:noFill/>
                </a:ln>
                <a:solidFill>
                  <a:sysClr val="windowText" lastClr="000000"/>
                </a:solidFill>
                <a:effectLst/>
                <a:uLnTx/>
                <a:uFillTx/>
                <a:latin typeface="BIZ UDMincho Medium"/>
                <a:cs typeface="BIZ UDMincho Medium"/>
              </a:rPr>
              <a:t>号)第</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2</a:t>
            </a:r>
            <a:r>
              <a:rPr kumimoji="0" sz="1300" b="0" i="0" u="none" strike="noStrike" kern="0" cap="none" spc="-5" normalizeH="0" baseline="0" noProof="0" dirty="0">
                <a:ln>
                  <a:noFill/>
                </a:ln>
                <a:solidFill>
                  <a:sysClr val="windowText" lastClr="000000"/>
                </a:solidFill>
                <a:effectLst/>
                <a:uLnTx/>
                <a:uFillTx/>
                <a:latin typeface="BIZ UDMincho Medium"/>
                <a:cs typeface="BIZ UDMincho Medium"/>
              </a:rPr>
              <a:t>条第</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1項に規定する旅館業(同条第</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4</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項に規定する下宿営業を除く。)に係る施設</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ct val="100000"/>
              </a:lnSpc>
              <a:spcBef>
                <a:spcPts val="0"/>
              </a:spcBef>
              <a:spcAft>
                <a:spcPts val="0"/>
              </a:spcAft>
              <a:buClrTx/>
              <a:buSzTx/>
              <a:buFontTx/>
              <a:buAutoNum type="arabicParenBoth"/>
              <a:tabLst>
                <a:tab pos="425450" algn="l"/>
              </a:tabLst>
              <a:defRPr/>
            </a:pP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住宅宿泊事業法(平成29</a:t>
            </a:r>
            <a:r>
              <a:rPr kumimoji="0" sz="1300" b="0" i="0" u="none" strike="noStrike" kern="0" cap="none" spc="-5" normalizeH="0" baseline="0" noProof="0" dirty="0">
                <a:ln>
                  <a:noFill/>
                </a:ln>
                <a:solidFill>
                  <a:sysClr val="windowText" lastClr="000000"/>
                </a:solidFill>
                <a:effectLst/>
                <a:uLnTx/>
                <a:uFillTx/>
                <a:latin typeface="BIZ UDMincho Medium"/>
                <a:cs typeface="BIZ UDMincho Medium"/>
              </a:rPr>
              <a:t>年法律第</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65号)第</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2</a:t>
            </a:r>
            <a:r>
              <a:rPr kumimoji="0" sz="1300" b="0" i="0" u="none" strike="noStrike" kern="0" cap="none" spc="-5" normalizeH="0" baseline="0" noProof="0" dirty="0">
                <a:ln>
                  <a:noFill/>
                </a:ln>
                <a:solidFill>
                  <a:sysClr val="windowText" lastClr="000000"/>
                </a:solidFill>
                <a:effectLst/>
                <a:uLnTx/>
                <a:uFillTx/>
                <a:latin typeface="BIZ UDMincho Medium"/>
                <a:cs typeface="BIZ UDMincho Medium"/>
              </a:rPr>
              <a:t>条第</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3</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項に規定する住宅宿泊事業に係る住宅</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p:txBody>
      </p:sp>
      <p:sp>
        <p:nvSpPr>
          <p:cNvPr id="7" name="object 7"/>
          <p:cNvSpPr txBox="1"/>
          <p:nvPr/>
        </p:nvSpPr>
        <p:spPr>
          <a:xfrm>
            <a:off x="425450" y="983488"/>
            <a:ext cx="60833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(3-1)課税要件の詳細（課税客体・課税標準・納税義務者</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8" name="object 8"/>
          <p:cNvSpPr txBox="1"/>
          <p:nvPr/>
        </p:nvSpPr>
        <p:spPr>
          <a:xfrm>
            <a:off x="425450" y="4246117"/>
            <a:ext cx="8566150" cy="843821"/>
          </a:xfrm>
          <a:prstGeom prst="rect">
            <a:avLst/>
          </a:prstGeom>
        </p:spPr>
        <p:txBody>
          <a:bodyPr vert="horz" wrap="square" lIns="0" tIns="12700" rIns="0" bIns="0" rtlCol="0">
            <a:spAutoFit/>
          </a:bodyPr>
          <a:lstStyle/>
          <a:p>
            <a:pPr marL="73025" marR="0" lvl="0" indent="0" defTabSz="914400" eaLnBrk="1" fontAlgn="auto" latinLnBrk="0" hangingPunct="1">
              <a:lnSpc>
                <a:spcPct val="100000"/>
              </a:lnSpc>
              <a:spcBef>
                <a:spcPts val="10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【参考】</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73025" marR="0" lvl="0" indent="0" defTabSz="914400" eaLnBrk="1" fontAlgn="auto" latinLnBrk="0" hangingPunct="1">
              <a:lnSpc>
                <a:spcPct val="100000"/>
              </a:lnSpc>
              <a:spcBef>
                <a:spcPts val="0"/>
              </a:spcBef>
              <a:spcAft>
                <a:spcPts val="0"/>
              </a:spcAft>
              <a:buClrTx/>
              <a:buSzTx/>
              <a:buFontTx/>
              <a:buNone/>
              <a:tabLst>
                <a:tab pos="2550795" algn="l"/>
              </a:tabLst>
              <a:defRPr/>
            </a:pPr>
            <a:r>
              <a:rPr kumimoji="0" sz="1300" b="0" i="0" u="none" strike="noStrike" kern="0" cap="none" spc="0" normalizeH="0" baseline="0" noProof="0" dirty="0" err="1">
                <a:ln>
                  <a:noFill/>
                </a:ln>
                <a:solidFill>
                  <a:sysClr val="windowText" lastClr="000000"/>
                </a:solidFill>
                <a:effectLst/>
                <a:uLnTx/>
                <a:uFillTx/>
                <a:latin typeface="BIZ UDMincho Medium"/>
                <a:cs typeface="BIZ UDMincho Medium"/>
              </a:rPr>
              <a:t>対象施</a:t>
            </a:r>
            <a:r>
              <a:rPr kumimoji="0" sz="1300" b="0" i="0" u="none" strike="noStrike" kern="0" cap="none" spc="-10" normalizeH="0" baseline="0" noProof="0" dirty="0" err="1">
                <a:ln>
                  <a:noFill/>
                </a:ln>
                <a:solidFill>
                  <a:sysClr val="windowText" lastClr="000000"/>
                </a:solidFill>
                <a:effectLst/>
                <a:uLnTx/>
                <a:uFillTx/>
                <a:latin typeface="BIZ UDMincho Medium"/>
                <a:cs typeface="BIZ UDMincho Medium"/>
              </a:rPr>
              <a:t>設</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a:t>
            </a:r>
            <a:r>
              <a:rPr kumimoji="0" lang="ja-JP" altLang="en-US" sz="1300" b="0" i="0" u="none" strike="noStrike" kern="0" cap="none" spc="0" normalizeH="0" baseline="0" noProof="0" dirty="0">
                <a:ln>
                  <a:noFill/>
                </a:ln>
                <a:solidFill>
                  <a:sysClr val="windowText" lastClr="000000"/>
                </a:solidFill>
                <a:effectLst/>
                <a:uLnTx/>
                <a:uFillTx/>
                <a:latin typeface="BIZ UDMincho Medium"/>
                <a:cs typeface="BIZ UDMincho Medium"/>
              </a:rPr>
              <a:t>旅館業法（ホテル・旅館・</a:t>
            </a:r>
            <a:r>
              <a:rPr kumimoji="0" lang="ja-JP" altLang="en-US" sz="1300" b="0" i="0" u="none" strike="noStrike" kern="0" cap="none" spc="0" normalizeH="0" baseline="0" noProof="0">
                <a:ln>
                  <a:noFill/>
                </a:ln>
                <a:solidFill>
                  <a:sysClr val="windowText" lastClr="000000"/>
                </a:solidFill>
                <a:effectLst/>
                <a:uLnTx/>
                <a:uFillTx/>
                <a:latin typeface="BIZ UDMincho Medium"/>
                <a:cs typeface="BIZ UDMincho Medium"/>
              </a:rPr>
              <a:t>簡易宿所）</a:t>
            </a:r>
            <a:r>
              <a:rPr kumimoji="0" lang="ja-JP" altLang="en-US" sz="1300" b="0" i="0" u="none" strike="noStrike" kern="0" cap="none" spc="-10" normalizeH="0" baseline="0" noProof="0">
                <a:ln>
                  <a:noFill/>
                </a:ln>
                <a:solidFill>
                  <a:sysClr val="windowText" lastClr="000000"/>
                </a:solidFill>
                <a:effectLst/>
                <a:uLnTx/>
                <a:uFillTx/>
                <a:latin typeface="BIZ UDMincho Medium"/>
                <a:cs typeface="BIZ UDMincho Medium"/>
              </a:rPr>
              <a:t>３０１</a:t>
            </a:r>
            <a:r>
              <a:rPr kumimoji="0" sz="1300" b="0" i="0" u="none" strike="noStrike" kern="0" cap="none" spc="-50" normalizeH="0" baseline="0" noProof="0" dirty="0">
                <a:ln>
                  <a:noFill/>
                </a:ln>
                <a:solidFill>
                  <a:sysClr val="windowText" lastClr="000000"/>
                </a:solidFill>
                <a:effectLst/>
                <a:uLnTx/>
                <a:uFillTx/>
                <a:latin typeface="BIZ UDMincho Medium"/>
                <a:cs typeface="BIZ UDMincho Medium"/>
              </a:rPr>
              <a:t>件</a:t>
            </a:r>
            <a:r>
              <a:rPr kumimoji="0" lang="ja-JP" altLang="en-US" sz="1300" b="0" i="0" u="none" strike="noStrike" kern="0" cap="none" spc="-50" normalizeH="0" baseline="0" noProof="0" dirty="0" err="1">
                <a:ln>
                  <a:noFill/>
                </a:ln>
                <a:solidFill>
                  <a:sysClr val="windowText" lastClr="000000"/>
                </a:solidFill>
                <a:effectLst/>
                <a:uLnTx/>
                <a:uFillTx/>
                <a:latin typeface="BIZ UDMincho Medium"/>
                <a:cs typeface="BIZ UDMincho Medium"/>
              </a:rPr>
              <a:t>、</a:t>
            </a:r>
            <a:r>
              <a:rPr kumimoji="0" lang="ja-JP" altLang="en-US" sz="1300" b="0" i="0" u="none" strike="noStrike" kern="0" cap="none" spc="-50" normalizeH="0" baseline="0" noProof="0" dirty="0">
                <a:ln>
                  <a:noFill/>
                </a:ln>
                <a:solidFill>
                  <a:sysClr val="windowText" lastClr="000000"/>
                </a:solidFill>
                <a:effectLst/>
                <a:uLnTx/>
                <a:uFillTx/>
                <a:latin typeface="BIZ UDMincho Medium"/>
                <a:cs typeface="BIZ UDMincho Medium"/>
              </a:rPr>
              <a:t>住宅宿泊事業法（</a:t>
            </a:r>
            <a:r>
              <a:rPr kumimoji="0" lang="ja-JP" altLang="en-US" sz="1300" b="0" i="0" u="none" strike="noStrike" kern="0" cap="none" spc="-20" normalizeH="0" baseline="0" noProof="0" dirty="0">
                <a:ln>
                  <a:noFill/>
                </a:ln>
                <a:solidFill>
                  <a:sysClr val="windowText" lastClr="000000"/>
                </a:solidFill>
                <a:effectLst/>
                <a:uLnTx/>
                <a:uFillTx/>
                <a:latin typeface="BIZ UDMincho Medium"/>
                <a:cs typeface="BIZ UDMincho Medium"/>
              </a:rPr>
              <a:t>民泊）２５５件</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116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(3-2)課税要件の詳細（徴収方法</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9" name="object 9"/>
          <p:cNvSpPr txBox="1"/>
          <p:nvPr/>
        </p:nvSpPr>
        <p:spPr>
          <a:xfrm>
            <a:off x="407288" y="5125592"/>
            <a:ext cx="9174480" cy="340995"/>
          </a:xfrm>
          <a:prstGeom prst="rect">
            <a:avLst/>
          </a:prstGeom>
          <a:solidFill>
            <a:srgbClr val="FCFBD5">
              <a:alpha val="50195"/>
            </a:srgbClr>
          </a:solidFill>
          <a:ln w="9525">
            <a:solidFill>
              <a:srgbClr val="000000"/>
            </a:solidFill>
          </a:ln>
        </p:spPr>
        <p:txBody>
          <a:bodyPr vert="horz" wrap="square" lIns="0" tIns="60325" rIns="0" bIns="0" rtlCol="0">
            <a:spAutoFit/>
          </a:bodyPr>
          <a:lstStyle/>
          <a:p>
            <a:pPr marL="90805" marR="0" lvl="0" indent="0" defTabSz="914400" eaLnBrk="1" fontAlgn="auto" latinLnBrk="0" hangingPunct="1">
              <a:lnSpc>
                <a:spcPct val="100000"/>
              </a:lnSpc>
              <a:spcBef>
                <a:spcPts val="475"/>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徴収方法：特別徴収</a:t>
            </a:r>
            <a:endParaRPr kumimoji="0" sz="14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10" name="object 10"/>
          <p:cNvSpPr txBox="1"/>
          <p:nvPr/>
        </p:nvSpPr>
        <p:spPr>
          <a:xfrm>
            <a:off x="485901" y="5604764"/>
            <a:ext cx="8943975" cy="612988"/>
          </a:xfrm>
          <a:prstGeom prst="rect">
            <a:avLst/>
          </a:prstGeom>
        </p:spPr>
        <p:txBody>
          <a:bodyPr vert="horz" wrap="square" lIns="0" tIns="12700" rIns="0" bIns="0" rtlCol="0">
            <a:spAutoFit/>
          </a:bodyPr>
          <a:lstStyle/>
          <a:p>
            <a:pPr marL="12700" marR="5080" lvl="0" indent="165100" defTabSz="914400" eaLnBrk="1" fontAlgn="auto" latinLnBrk="0" hangingPunct="1">
              <a:lnSpc>
                <a:spcPct val="100000"/>
              </a:lnSpc>
              <a:spcBef>
                <a:spcPts val="100"/>
              </a:spcBef>
              <a:spcAft>
                <a:spcPts val="0"/>
              </a:spcAft>
              <a:buClrTx/>
              <a:buSzTx/>
              <a:buFontTx/>
              <a:buNone/>
              <a:tabLst/>
              <a:defRPr/>
            </a:pP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宿泊者から宿泊税を直接徴収することは、実務上困難であると考えられることから、全ての先行</a:t>
            </a:r>
            <a:r>
              <a:rPr kumimoji="0" lang="ja-JP" altLang="en-US" sz="1300" b="0" i="0" u="none" strike="noStrike" kern="0" cap="none" spc="-15" normalizeH="0" baseline="0" noProof="0" dirty="0">
                <a:ln>
                  <a:noFill/>
                </a:ln>
                <a:solidFill>
                  <a:sysClr val="windowText" lastClr="000000"/>
                </a:solidFill>
                <a:effectLst/>
                <a:uLnTx/>
                <a:uFillTx/>
                <a:latin typeface="BIZ UDMincho Medium"/>
                <a:cs typeface="BIZ UDMincho Medium"/>
              </a:rPr>
              <a:t>導入</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自治体において、宿泊事業者等を特別徴収義務者とし、宿泊事業者等が宿泊者から宿泊税を徴収し、自治体へ納入する方法をとっている</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77800" marR="0" lvl="0" indent="0" defTabSz="91440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p:txBody>
      </p:sp>
      <p:sp>
        <p:nvSpPr>
          <p:cNvPr id="11" name="object 2">
            <a:extLst>
              <a:ext uri="{FF2B5EF4-FFF2-40B4-BE49-F238E27FC236}">
                <a16:creationId xmlns:a16="http://schemas.microsoft.com/office/drawing/2014/main" id="{F404A68A-CFD4-440F-9532-CCF32E7088DF}"/>
              </a:ext>
            </a:extLst>
          </p:cNvPr>
          <p:cNvSpPr txBox="1"/>
          <p:nvPr/>
        </p:nvSpPr>
        <p:spPr>
          <a:xfrm>
            <a:off x="6612381" y="552196"/>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sldNum" sz="quarter" idx="7"/>
          </p:nvPr>
        </p:nvSpPr>
        <p:spPr>
          <a:xfrm>
            <a:off x="9185401" y="294979"/>
            <a:ext cx="336169" cy="179536"/>
          </a:xfrm>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16</a:t>
            </a:fld>
            <a:endParaRPr kumimoji="0" sz="1200" b="0" i="0" u="none" strike="noStrike" kern="0" cap="none" spc="-25" normalizeH="0" baseline="0" noProof="0" dirty="0">
              <a:ln>
                <a:noFill/>
              </a:ln>
              <a:solidFill>
                <a:srgbClr val="888888"/>
              </a:solidFill>
              <a:effectLst/>
              <a:uLnTx/>
              <a:uFillTx/>
              <a:latin typeface="Yu Gothic"/>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rPr>
              <a:t>４　</a:t>
            </a:r>
            <a:r>
              <a:rPr lang="ja-JP" altLang="en-US" spc="-45" dirty="0">
                <a:latin typeface="ＭＳ Ｐゴシック" panose="020B0600070205080204" pitchFamily="50" charset="-128"/>
              </a:rPr>
              <a:t>課税要件について</a:t>
            </a:r>
            <a:endParaRPr spc="-45" dirty="0"/>
          </a:p>
        </p:txBody>
      </p:sp>
      <p:sp>
        <p:nvSpPr>
          <p:cNvPr id="4" name="object 4"/>
          <p:cNvSpPr txBox="1"/>
          <p:nvPr/>
        </p:nvSpPr>
        <p:spPr>
          <a:xfrm>
            <a:off x="347090" y="1319402"/>
            <a:ext cx="9174480" cy="596265"/>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90805" marR="0" lvl="0" indent="0" defTabSz="914400" eaLnBrk="1" fontAlgn="auto" latinLnBrk="0" hangingPunct="1">
              <a:lnSpc>
                <a:spcPct val="100000"/>
              </a:lnSpc>
              <a:spcBef>
                <a:spcPts val="47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申告期限：毎月末日までに前月分を申告納入する</a:t>
            </a:r>
            <a:endParaRPr kumimoji="0" sz="1400" b="0" i="0" u="none" strike="noStrike" kern="0" cap="none" spc="0" normalizeH="0" baseline="0" noProof="0">
              <a:ln>
                <a:noFill/>
              </a:ln>
              <a:solidFill>
                <a:sysClr val="windowText" lastClr="000000"/>
              </a:solidFill>
              <a:effectLst/>
              <a:uLnTx/>
              <a:uFillTx/>
              <a:latin typeface="BIZ UDGothic"/>
              <a:cs typeface="BIZ UDGothic"/>
            </a:endParaRPr>
          </a:p>
          <a:p>
            <a:pPr marL="979805" marR="0" lvl="0" indent="0" defTabSz="914400" eaLnBrk="1" fontAlgn="auto" latinLnBrk="0" hangingPunct="1">
              <a:lnSpc>
                <a:spcPct val="100000"/>
              </a:lnSpc>
              <a:spcBef>
                <a:spcPts val="335"/>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ただし、一定の要件を満たした場合は、３か月分をまとめた年４回の申告納入の特例を設ける</a:t>
            </a:r>
            <a:endParaRPr kumimoji="0" sz="14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5" name="object 5"/>
          <p:cNvSpPr txBox="1"/>
          <p:nvPr/>
        </p:nvSpPr>
        <p:spPr>
          <a:xfrm>
            <a:off x="425450" y="2025142"/>
            <a:ext cx="8943975" cy="747395"/>
          </a:xfrm>
          <a:prstGeom prst="rect">
            <a:avLst/>
          </a:prstGeom>
        </p:spPr>
        <p:txBody>
          <a:bodyPr vert="horz" wrap="square" lIns="0" tIns="12700" rIns="0" bIns="0" rtlCol="0">
            <a:spAutoFit/>
          </a:bodyPr>
          <a:lstStyle/>
          <a:p>
            <a:pPr marL="12700" marR="5080" lvl="0" indent="165100" defTabSz="914400" eaLnBrk="1" fontAlgn="auto" latinLnBrk="0" hangingPunct="1">
              <a:lnSpc>
                <a:spcPct val="100000"/>
              </a:lnSpc>
              <a:spcBef>
                <a:spcPts val="10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全ての先行導入自治体において、毎月末日までに前月分を申告納入する方式をとっている。また、特例として、一定の要件に該当し承認を受けた場合には、年４回の申告納入としている。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1005"/>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【要件例】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p:txBody>
      </p:sp>
      <p:sp>
        <p:nvSpPr>
          <p:cNvPr id="6" name="object 6"/>
          <p:cNvSpPr txBox="1"/>
          <p:nvPr/>
        </p:nvSpPr>
        <p:spPr>
          <a:xfrm>
            <a:off x="425450" y="2746501"/>
            <a:ext cx="3907154" cy="819150"/>
          </a:xfrm>
          <a:prstGeom prst="rect">
            <a:avLst/>
          </a:prstGeom>
        </p:spPr>
        <p:txBody>
          <a:bodyPr vert="horz" wrap="square" lIns="0" tIns="13335" rIns="0" bIns="0" rtlCol="0">
            <a:spAutoFit/>
          </a:bodyPr>
          <a:lstStyle/>
          <a:p>
            <a:pPr marL="425450" marR="0" lvl="0" indent="-412750" defTabSz="914400" eaLnBrk="1" fontAlgn="auto" latinLnBrk="0" hangingPunct="1">
              <a:lnSpc>
                <a:spcPct val="100000"/>
              </a:lnSpc>
              <a:spcBef>
                <a:spcPts val="105"/>
              </a:spcBef>
              <a:spcAft>
                <a:spcPts val="0"/>
              </a:spcAft>
              <a:buClrTx/>
              <a:buSzTx/>
              <a:buFontTx/>
              <a:buAutoNum type="arabicParenBoth"/>
              <a:tabLst>
                <a:tab pos="425450" algn="l"/>
              </a:tabLst>
              <a:defRPr/>
            </a:pP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過去12</a:t>
            </a:r>
            <a:r>
              <a:rPr kumimoji="0" sz="1300" b="0" i="0" u="none" strike="noStrike" kern="0" cap="none" spc="-20" normalizeH="0" baseline="0" noProof="0" dirty="0">
                <a:ln>
                  <a:noFill/>
                </a:ln>
                <a:solidFill>
                  <a:sysClr val="windowText" lastClr="000000"/>
                </a:solidFill>
                <a:effectLst/>
                <a:uLnTx/>
                <a:uFillTx/>
                <a:latin typeface="BIZ UDMincho Medium"/>
                <a:cs typeface="BIZ UDMincho Medium"/>
              </a:rPr>
              <a:t>か月の宿泊税年税額が一定以下である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ct val="100000"/>
              </a:lnSpc>
              <a:spcBef>
                <a:spcPts val="0"/>
              </a:spcBef>
              <a:spcAft>
                <a:spcPts val="0"/>
              </a:spcAft>
              <a:buClrTx/>
              <a:buSzTx/>
              <a:buFontTx/>
              <a:buAutoNum type="arabicParenBoth"/>
              <a:tabLst>
                <a:tab pos="425450" algn="l"/>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過少申告加算金等の決定を受けていない</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ct val="100000"/>
              </a:lnSpc>
              <a:spcBef>
                <a:spcPts val="0"/>
              </a:spcBef>
              <a:spcAft>
                <a:spcPts val="0"/>
              </a:spcAft>
              <a:buClrTx/>
              <a:buSzTx/>
              <a:buFontTx/>
              <a:buAutoNum type="arabicParenBoth"/>
              <a:tabLst>
                <a:tab pos="425450" algn="l"/>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税を滞納していない</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ct val="100000"/>
              </a:lnSpc>
              <a:spcBef>
                <a:spcPts val="0"/>
              </a:spcBef>
              <a:spcAft>
                <a:spcPts val="0"/>
              </a:spcAft>
              <a:buClrTx/>
              <a:buSzTx/>
              <a:buFontTx/>
              <a:buAutoNum type="arabicParenBoth"/>
              <a:tabLst>
                <a:tab pos="425450" algn="l"/>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１年以上前から宿泊施設の経営を開始している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p:txBody>
      </p:sp>
      <p:sp>
        <p:nvSpPr>
          <p:cNvPr id="7" name="object 7"/>
          <p:cNvSpPr txBox="1"/>
          <p:nvPr/>
        </p:nvSpPr>
        <p:spPr>
          <a:xfrm>
            <a:off x="4637532" y="3341370"/>
            <a:ext cx="356235" cy="224154"/>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BIZ UDMincho Medium"/>
                <a:cs typeface="BIZ UDMincho Medium"/>
              </a:rPr>
              <a:t>など</a:t>
            </a:r>
            <a:endParaRPr kumimoji="0" sz="1300" b="0" i="0" u="none" strike="noStrike" kern="0" cap="none" spc="0" normalizeH="0" baseline="0" noProof="0">
              <a:ln>
                <a:noFill/>
              </a:ln>
              <a:solidFill>
                <a:sysClr val="windowText" lastClr="000000"/>
              </a:solidFill>
              <a:effectLst/>
              <a:uLnTx/>
              <a:uFillTx/>
              <a:latin typeface="BIZ UDMincho Medium"/>
              <a:cs typeface="BIZ UDMincho Medium"/>
            </a:endParaRPr>
          </a:p>
        </p:txBody>
      </p:sp>
      <p:sp>
        <p:nvSpPr>
          <p:cNvPr id="8" name="object 8"/>
          <p:cNvSpPr txBox="1"/>
          <p:nvPr/>
        </p:nvSpPr>
        <p:spPr>
          <a:xfrm>
            <a:off x="425450" y="983488"/>
            <a:ext cx="35687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(3-3)課税要件の詳細（申告期限</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9" name="object 9"/>
          <p:cNvSpPr txBox="1"/>
          <p:nvPr/>
        </p:nvSpPr>
        <p:spPr>
          <a:xfrm>
            <a:off x="425450" y="3649979"/>
            <a:ext cx="33401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(3-4)課税要件の詳細（免税点</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10" name="object 10"/>
          <p:cNvSpPr txBox="1"/>
          <p:nvPr/>
        </p:nvSpPr>
        <p:spPr>
          <a:xfrm>
            <a:off x="347090" y="4039742"/>
            <a:ext cx="9174480" cy="327025"/>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90805" marR="0" lvl="0" indent="0" defTabSz="914400" eaLnBrk="1" fontAlgn="auto" latinLnBrk="0" hangingPunct="1">
              <a:lnSpc>
                <a:spcPct val="100000"/>
              </a:lnSpc>
              <a:spcBef>
                <a:spcPts val="47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免税点：先行導入自治体の例を参考に、検討</a:t>
            </a:r>
            <a:endParaRPr kumimoji="0" sz="14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13" name="object 13"/>
          <p:cNvSpPr txBox="1"/>
          <p:nvPr/>
        </p:nvSpPr>
        <p:spPr>
          <a:xfrm>
            <a:off x="593979" y="4488939"/>
            <a:ext cx="8718042" cy="2026196"/>
          </a:xfrm>
          <a:prstGeom prst="rect">
            <a:avLst/>
          </a:prstGeom>
        </p:spPr>
        <p:txBody>
          <a:bodyPr vert="horz" wrap="square" lIns="0" tIns="12700" rIns="0" bIns="0" rtlCol="0">
            <a:spAutoFit/>
          </a:bodyPr>
          <a:lstStyle/>
          <a:p>
            <a:pPr marL="12700">
              <a:spcBef>
                <a:spcPts val="100"/>
              </a:spcBef>
              <a:defRPr/>
            </a:pPr>
            <a:r>
              <a:rPr lang="ja-JP" altLang="en-US" sz="1300" spc="-15" dirty="0">
                <a:latin typeface="BIZ UDMincho Medium"/>
                <a:cs typeface="BIZ UDMincho Medium"/>
              </a:rPr>
              <a:t>　免税点設定の考え方としては次のとおり</a:t>
            </a:r>
            <a:endParaRPr lang="ja-JP" altLang="en-US" sz="1300" spc="-25" dirty="0">
              <a:latin typeface="BIZ UDMincho Medium"/>
              <a:cs typeface="BIZ UDMincho Medium"/>
            </a:endParaRPr>
          </a:p>
          <a:p>
            <a:pPr marL="12700">
              <a:spcBef>
                <a:spcPts val="100"/>
              </a:spcBef>
              <a:defRPr/>
            </a:pPr>
            <a:r>
              <a:rPr lang="en-US" altLang="ja-JP" sz="1300" spc="-25" dirty="0">
                <a:latin typeface="BIZ UDMincho Medium"/>
                <a:cs typeface="BIZ UDMincho Medium"/>
              </a:rPr>
              <a:t>(1)</a:t>
            </a:r>
            <a:r>
              <a:rPr lang="ja-JP" altLang="en-US" sz="1300" spc="-25" dirty="0">
                <a:latin typeface="BIZ UDMincho Medium"/>
                <a:cs typeface="BIZ UDMincho Medium"/>
              </a:rPr>
              <a:t>　</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課税の公平性の観点や宿泊事業者の事務負担の観点から、免税点を設けない</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a:defRPr/>
            </a:pPr>
            <a:r>
              <a:rPr lang="en-US" altLang="ja-JP" sz="1300" spc="-25" dirty="0">
                <a:latin typeface="BIZ UDMincho Medium"/>
                <a:cs typeface="BIZ UDMincho Medium"/>
              </a:rPr>
              <a:t>(2)</a:t>
            </a:r>
            <a:r>
              <a:rPr lang="ja-JP" altLang="en-US" sz="1300" spc="-25" dirty="0">
                <a:latin typeface="BIZ UDMincho Medium"/>
                <a:cs typeface="BIZ UDMincho Medium"/>
              </a:rPr>
              <a:t>　</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宿泊者の納付資力や宿泊単価の低い宿泊施設における負担感などから、一定の金額を下回る宿泊料金の宿泊につ</a:t>
            </a:r>
            <a:endParaRPr kumimoji="0" lang="ja-JP" altLang="en-US" sz="1300" b="0" i="0" u="none" strike="noStrike" kern="0" cap="none" spc="-15" normalizeH="0" baseline="0" noProof="0" dirty="0">
              <a:ln>
                <a:noFill/>
              </a:ln>
              <a:solidFill>
                <a:sysClr val="windowText" lastClr="000000"/>
              </a:solidFill>
              <a:effectLst/>
              <a:uLnTx/>
              <a:uFillTx/>
              <a:latin typeface="BIZ UDMincho Medium"/>
              <a:cs typeface="BIZ UDMincho Medium"/>
            </a:endParaRPr>
          </a:p>
          <a:p>
            <a:pPr marL="12700">
              <a:defRPr/>
            </a:pPr>
            <a:r>
              <a:rPr lang="ja-JP" altLang="en-US" sz="1300" spc="-15" dirty="0">
                <a:latin typeface="BIZ UDMincho Medium"/>
                <a:cs typeface="BIZ UDMincho Medium"/>
              </a:rPr>
              <a:t>　　</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いて</a:t>
            </a:r>
            <a:r>
              <a:rPr lang="ja-JP" altLang="en-US" sz="1300" spc="-15" dirty="0">
                <a:latin typeface="BIZ UDMincho Medium"/>
                <a:cs typeface="BIZ UDMincho Medium"/>
              </a:rPr>
              <a:t>免税点を設ける。</a:t>
            </a:r>
            <a:endParaRPr lang="ja-JP" altLang="en-US" sz="1300" dirty="0">
              <a:latin typeface="BIZ UDMincho Medium"/>
              <a:cs typeface="BIZ UDMincho Medium"/>
            </a:endParaRPr>
          </a:p>
          <a:p>
            <a:pPr marL="177800" marR="0" lvl="0" indent="0" defTabSz="914400" eaLnBrk="1" fontAlgn="auto" latinLnBrk="0" hangingPunct="1">
              <a:lnSpc>
                <a:spcPct val="100000"/>
              </a:lnSpc>
              <a:spcBef>
                <a:spcPts val="0"/>
              </a:spcBef>
              <a:spcAft>
                <a:spcPts val="0"/>
              </a:spcAft>
              <a:buClrTx/>
              <a:buSzTx/>
              <a:buFontTx/>
              <a:buNone/>
              <a:tabLst/>
              <a:defRPr/>
            </a:pPr>
            <a:r>
              <a:rPr lang="ja-JP" altLang="en-US" sz="1300" spc="-15" dirty="0">
                <a:latin typeface="BIZ UDMincho Medium"/>
                <a:cs typeface="BIZ UDMincho Medium"/>
              </a:rPr>
              <a:t>先行導入自治体の多くは、</a:t>
            </a:r>
            <a:r>
              <a:rPr lang="en-US" altLang="ja-JP" sz="1300" spc="-10" dirty="0">
                <a:latin typeface="BIZ UDMincho Medium"/>
                <a:cs typeface="BIZ UDMincho Medium"/>
              </a:rPr>
              <a:t>(1</a:t>
            </a:r>
            <a:r>
              <a:rPr lang="en-US" altLang="ja-JP" sz="1300" spc="-15" dirty="0">
                <a:latin typeface="BIZ UDMincho Medium"/>
                <a:cs typeface="BIZ UDMincho Medium"/>
              </a:rPr>
              <a:t>)</a:t>
            </a:r>
            <a:r>
              <a:rPr lang="ja-JP" altLang="en-US" sz="1300" spc="-15" dirty="0">
                <a:latin typeface="BIZ UDMincho Medium"/>
                <a:cs typeface="BIZ UDMincho Medium"/>
              </a:rPr>
              <a:t>の考えにより、免税点を設けていない。</a:t>
            </a:r>
          </a:p>
          <a:p>
            <a:pPr marL="177800" marR="0" lvl="0" indent="0" defTabSz="914400" eaLnBrk="1" fontAlgn="auto" latinLnBrk="0" hangingPunct="1">
              <a:lnSpc>
                <a:spcPct val="100000"/>
              </a:lnSpc>
              <a:spcBef>
                <a:spcPts val="0"/>
              </a:spcBef>
              <a:spcAft>
                <a:spcPts val="0"/>
              </a:spcAft>
              <a:buClrTx/>
              <a:buSzTx/>
              <a:buFontTx/>
              <a:buNone/>
              <a:tabLst/>
              <a:defRPr/>
            </a:pPr>
            <a:r>
              <a:rPr lang="en-US" altLang="ja-JP" sz="1300" u="sng" spc="-15" dirty="0">
                <a:latin typeface="BIZ UDMincho Medium"/>
                <a:cs typeface="BIZ UDMincho Medium"/>
              </a:rPr>
              <a:t>※</a:t>
            </a:r>
            <a:r>
              <a:rPr lang="ja-JP" altLang="en-US" sz="1300" u="sng" spc="-15" dirty="0">
                <a:latin typeface="BIZ UDMincho Medium"/>
                <a:cs typeface="BIZ UDMincho Medium"/>
              </a:rPr>
              <a:t>宿泊税制度でいう宿泊料金とは、食事代、遊興費、駐車料金、入湯税、消費税などを除く素泊まり料金です。</a:t>
            </a:r>
            <a:endParaRPr lang="ja-JP" altLang="en-US" sz="1300" u="sng" dirty="0">
              <a:latin typeface="BIZ UDMincho Medium"/>
              <a:cs typeface="BIZ UDMincho Medium"/>
            </a:endParaRPr>
          </a:p>
          <a:p>
            <a:pPr marL="177800" marR="0" lvl="0" indent="0" defTabSz="914400" eaLnBrk="1" fontAlgn="auto" latinLnBrk="0" hangingPunct="1">
              <a:lnSpc>
                <a:spcPct val="100000"/>
              </a:lnSpc>
              <a:spcBef>
                <a:spcPts val="0"/>
              </a:spcBef>
              <a:spcAft>
                <a:spcPts val="0"/>
              </a:spcAft>
              <a:buClrTx/>
              <a:buSzTx/>
              <a:buFontTx/>
              <a:buNone/>
              <a:tabLst/>
              <a:defRPr/>
            </a:pPr>
            <a:r>
              <a:rPr lang="en-US" altLang="ja-JP" sz="1300" spc="-15" dirty="0">
                <a:latin typeface="BIZ UDMincho Medium"/>
                <a:cs typeface="BIZ UDMincho Medium"/>
              </a:rPr>
              <a:t>【</a:t>
            </a:r>
            <a:r>
              <a:rPr lang="ja-JP" altLang="en-US" sz="1300" spc="-15" dirty="0">
                <a:latin typeface="BIZ UDMincho Medium"/>
                <a:cs typeface="BIZ UDMincho Medium"/>
              </a:rPr>
              <a:t>参考</a:t>
            </a:r>
            <a:r>
              <a:rPr lang="en-US" altLang="ja-JP" sz="1300" spc="-15" dirty="0">
                <a:latin typeface="BIZ UDMincho Medium"/>
                <a:cs typeface="BIZ UDMincho Medium"/>
              </a:rPr>
              <a:t>】</a:t>
            </a:r>
            <a:endParaRPr lang="ja-JP" altLang="en-US" sz="1300" dirty="0">
              <a:latin typeface="BIZ UDMincho Medium"/>
              <a:cs typeface="BIZ UDMincho Medium"/>
            </a:endParaRPr>
          </a:p>
          <a:p>
            <a:pPr marL="12700" marR="0" lvl="0" indent="0" defTabSz="914400" eaLnBrk="1" fontAlgn="auto" latinLnBrk="0" hangingPunct="1">
              <a:lnSpc>
                <a:spcPct val="100000"/>
              </a:lnSpc>
              <a:spcBef>
                <a:spcPts val="0"/>
              </a:spcBef>
              <a:spcAft>
                <a:spcPts val="0"/>
              </a:spcAft>
              <a:buClrTx/>
              <a:buSzTx/>
              <a:buFontTx/>
              <a:buNone/>
              <a:tabLst>
                <a:tab pos="1499235" algn="l"/>
                <a:tab pos="3315970" algn="l"/>
              </a:tabLst>
              <a:defRPr/>
            </a:pPr>
            <a:r>
              <a:rPr lang="ja-JP" altLang="en-US" sz="1300" dirty="0">
                <a:latin typeface="BIZ UDMincho Medium"/>
                <a:cs typeface="BIZ UDMincho Medium"/>
              </a:rPr>
              <a:t>免税点</a:t>
            </a:r>
            <a:r>
              <a:rPr lang="ja-JP" altLang="en-US" sz="1300" spc="-10" dirty="0">
                <a:latin typeface="BIZ UDMincho Medium"/>
                <a:cs typeface="BIZ UDMincho Medium"/>
              </a:rPr>
              <a:t>設</a:t>
            </a:r>
            <a:r>
              <a:rPr lang="ja-JP" altLang="en-US" sz="1300" dirty="0">
                <a:latin typeface="BIZ UDMincho Medium"/>
                <a:cs typeface="BIZ UDMincho Medium"/>
              </a:rPr>
              <a:t>定自治</a:t>
            </a:r>
            <a:r>
              <a:rPr lang="ja-JP" altLang="en-US" sz="1300" spc="-50" dirty="0">
                <a:latin typeface="BIZ UDMincho Medium"/>
                <a:cs typeface="BIZ UDMincho Medium"/>
              </a:rPr>
              <a:t>体</a:t>
            </a:r>
            <a:r>
              <a:rPr lang="ja-JP" altLang="en-US" sz="1300" dirty="0">
                <a:latin typeface="BIZ UDMincho Medium"/>
                <a:cs typeface="BIZ UDMincho Medium"/>
              </a:rPr>
              <a:t>	東京</a:t>
            </a:r>
            <a:r>
              <a:rPr lang="ja-JP" altLang="en-US" sz="1300" spc="-10" dirty="0">
                <a:latin typeface="BIZ UDMincho Medium"/>
                <a:cs typeface="BIZ UDMincho Medium"/>
              </a:rPr>
              <a:t>都：</a:t>
            </a:r>
            <a:r>
              <a:rPr lang="en-US" altLang="ja-JP" sz="1300" spc="-10" dirty="0">
                <a:latin typeface="BIZ UDMincho Medium"/>
                <a:cs typeface="BIZ UDMincho Medium"/>
              </a:rPr>
              <a:t>10,000</a:t>
            </a:r>
            <a:r>
              <a:rPr lang="ja-JP" altLang="en-US" sz="1300" dirty="0">
                <a:latin typeface="BIZ UDMincho Medium"/>
                <a:cs typeface="BIZ UDMincho Medium"/>
              </a:rPr>
              <a:t>円未</a:t>
            </a:r>
            <a:r>
              <a:rPr lang="ja-JP" altLang="en-US" sz="1300" spc="-50" dirty="0">
                <a:latin typeface="BIZ UDMincho Medium"/>
                <a:cs typeface="BIZ UDMincho Medium"/>
              </a:rPr>
              <a:t>満、</a:t>
            </a:r>
            <a:r>
              <a:rPr lang="ja-JP" altLang="en-US" sz="1300" dirty="0">
                <a:latin typeface="BIZ UDMincho Medium"/>
                <a:cs typeface="BIZ UDMincho Medium"/>
              </a:rPr>
              <a:t>大阪府</a:t>
            </a:r>
            <a:r>
              <a:rPr lang="ja-JP" altLang="en-US" sz="1300" spc="-10" dirty="0">
                <a:latin typeface="BIZ UDMincho Medium"/>
                <a:cs typeface="BIZ UDMincho Medium"/>
              </a:rPr>
              <a:t>：</a:t>
            </a:r>
            <a:r>
              <a:rPr lang="en-US" altLang="ja-JP" sz="1300" spc="-10" dirty="0">
                <a:latin typeface="BIZ UDMincho Medium"/>
                <a:cs typeface="BIZ UDMincho Medium"/>
              </a:rPr>
              <a:t>7,000</a:t>
            </a:r>
            <a:r>
              <a:rPr lang="ja-JP" altLang="en-US" sz="1300" dirty="0">
                <a:latin typeface="BIZ UDMincho Medium"/>
                <a:cs typeface="BIZ UDMincho Medium"/>
              </a:rPr>
              <a:t>円</a:t>
            </a:r>
            <a:r>
              <a:rPr lang="ja-JP" altLang="en-US" sz="1300" spc="-10" dirty="0">
                <a:latin typeface="BIZ UDMincho Medium"/>
                <a:cs typeface="BIZ UDMincho Medium"/>
              </a:rPr>
              <a:t>未</a:t>
            </a:r>
            <a:r>
              <a:rPr lang="ja-JP" altLang="en-US" sz="1300" spc="-50" dirty="0">
                <a:latin typeface="BIZ UDMincho Medium"/>
                <a:cs typeface="BIZ UDMincho Medium"/>
              </a:rPr>
              <a:t>満（</a:t>
            </a:r>
            <a:r>
              <a:rPr lang="en-US" altLang="ja-JP" sz="1300" spc="-50" dirty="0">
                <a:latin typeface="BIZ UDMincho Medium"/>
                <a:cs typeface="BIZ UDMincho Medium"/>
              </a:rPr>
              <a:t>R7.9.1</a:t>
            </a:r>
            <a:r>
              <a:rPr lang="ja-JP" altLang="en-US" sz="1300" spc="-50" dirty="0">
                <a:latin typeface="BIZ UDMincho Medium"/>
                <a:cs typeface="BIZ UDMincho Medium"/>
              </a:rPr>
              <a:t>～</a:t>
            </a:r>
            <a:r>
              <a:rPr lang="en-US" altLang="ja-JP" sz="1300" spc="-50" dirty="0">
                <a:latin typeface="BIZ UDMincho Medium"/>
                <a:cs typeface="BIZ UDMincho Medium"/>
              </a:rPr>
              <a:t>5,000</a:t>
            </a:r>
            <a:r>
              <a:rPr lang="ja-JP" altLang="en-US" sz="1300" spc="-50" dirty="0">
                <a:latin typeface="BIZ UDMincho Medium"/>
                <a:cs typeface="BIZ UDMincho Medium"/>
              </a:rPr>
              <a:t>円未満）、</a:t>
            </a:r>
            <a:r>
              <a:rPr lang="ja-JP" altLang="en-US" sz="1300" spc="-10" dirty="0">
                <a:latin typeface="BIZ UDMincho Medium"/>
                <a:cs typeface="BIZ UDMincho Medium"/>
              </a:rPr>
              <a:t>金沢市：</a:t>
            </a:r>
            <a:r>
              <a:rPr lang="en-US" altLang="ja-JP" sz="1300" spc="-10" dirty="0">
                <a:latin typeface="BIZ UDMincho Medium"/>
                <a:cs typeface="BIZ UDMincho Medium"/>
              </a:rPr>
              <a:t>5,000</a:t>
            </a:r>
            <a:r>
              <a:rPr lang="ja-JP" altLang="en-US" sz="1300" spc="-20" dirty="0">
                <a:latin typeface="BIZ UDMincho Medium"/>
                <a:cs typeface="BIZ UDMincho Medium"/>
              </a:rPr>
              <a:t>円未満</a:t>
            </a:r>
            <a:endParaRPr lang="ja-JP" altLang="en-US" sz="1300" spc="-50" dirty="0">
              <a:latin typeface="BIZ UDMincho Medium"/>
              <a:cs typeface="BIZ UDMincho Medium"/>
            </a:endParaRPr>
          </a:p>
          <a:p>
            <a:pPr marL="12700">
              <a:tabLst>
                <a:tab pos="1499235" algn="l"/>
                <a:tab pos="3315970" algn="l"/>
              </a:tabLst>
              <a:defRPr/>
            </a:pPr>
            <a:r>
              <a:rPr lang="ja-JP" altLang="en-US" sz="1300" dirty="0">
                <a:latin typeface="BIZ UDMincho Medium"/>
                <a:cs typeface="BIZ UDMincho Medium"/>
              </a:rPr>
              <a:t>免税点</a:t>
            </a:r>
            <a:r>
              <a:rPr lang="ja-JP" altLang="en-US" sz="1300" spc="-10" dirty="0">
                <a:latin typeface="BIZ UDMincho Medium"/>
                <a:cs typeface="BIZ UDMincho Medium"/>
              </a:rPr>
              <a:t>設</a:t>
            </a:r>
            <a:r>
              <a:rPr lang="ja-JP" altLang="en-US" sz="1300" dirty="0">
                <a:latin typeface="BIZ UDMincho Medium"/>
                <a:cs typeface="BIZ UDMincho Medium"/>
              </a:rPr>
              <a:t>定な</a:t>
            </a:r>
            <a:r>
              <a:rPr lang="ja-JP" altLang="en-US" sz="1300" spc="-50" dirty="0">
                <a:latin typeface="BIZ UDMincho Medium"/>
                <a:cs typeface="BIZ UDMincho Medium"/>
              </a:rPr>
              <a:t>し</a:t>
            </a:r>
            <a:r>
              <a:rPr lang="ja-JP" altLang="en-US" sz="1300" dirty="0">
                <a:latin typeface="BIZ UDMincho Medium"/>
                <a:cs typeface="BIZ UDMincho Medium"/>
              </a:rPr>
              <a:t>	熱海市　</a:t>
            </a:r>
            <a:r>
              <a:rPr lang="ja-JP" altLang="en-US" sz="1300" spc="-50" dirty="0">
                <a:latin typeface="BIZ UDMincho Medium"/>
                <a:cs typeface="BIZ UDMincho Medium"/>
              </a:rPr>
              <a:t>等</a:t>
            </a:r>
            <a:endParaRPr lang="ja-JP" altLang="en-US" sz="1300" dirty="0">
              <a:latin typeface="BIZ UDMincho Medium"/>
              <a:cs typeface="BIZ UDMincho Medium"/>
            </a:endParaRPr>
          </a:p>
          <a:p>
            <a:pPr marL="12700" marR="0" lvl="0" indent="0" defTabSz="914400" eaLnBrk="1" fontAlgn="auto" latinLnBrk="0" hangingPunct="1">
              <a:lnSpc>
                <a:spcPct val="100000"/>
              </a:lnSpc>
              <a:spcBef>
                <a:spcPts val="0"/>
              </a:spcBef>
              <a:spcAft>
                <a:spcPts val="0"/>
              </a:spcAft>
              <a:buClrTx/>
              <a:buSzTx/>
              <a:buFontTx/>
              <a:buNone/>
              <a:tabLst>
                <a:tab pos="1499235" algn="l"/>
                <a:tab pos="3315970" algn="l"/>
              </a:tabLst>
              <a:defRPr/>
            </a:pPr>
            <a:endParaRPr lang="ja-JP" altLang="en-US" sz="1300" dirty="0">
              <a:latin typeface="BIZ UDMincho Medium"/>
              <a:cs typeface="BIZ UDMincho Medium"/>
            </a:endParaRPr>
          </a:p>
        </p:txBody>
      </p:sp>
      <p:sp>
        <p:nvSpPr>
          <p:cNvPr id="22" name="object 2">
            <a:extLst>
              <a:ext uri="{FF2B5EF4-FFF2-40B4-BE49-F238E27FC236}">
                <a16:creationId xmlns:a16="http://schemas.microsoft.com/office/drawing/2014/main" id="{052B7094-94A6-435F-A4A2-42BBC9CCF7B8}"/>
              </a:ext>
            </a:extLst>
          </p:cNvPr>
          <p:cNvSpPr txBox="1"/>
          <p:nvPr/>
        </p:nvSpPr>
        <p:spPr>
          <a:xfrm>
            <a:off x="6612381" y="552196"/>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a:latin typeface="ＭＳ Ｐゴシック" panose="020B0600070205080204" pitchFamily="50" charset="-128"/>
              </a:rPr>
              <a:t>４　</a:t>
            </a:r>
            <a:r>
              <a:rPr lang="ja-JP" altLang="en-US" spc="-45">
                <a:latin typeface="ＭＳ Ｐゴシック" panose="020B0600070205080204" pitchFamily="50" charset="-128"/>
              </a:rPr>
              <a:t>課税要件について</a:t>
            </a:r>
            <a:endParaRPr spc="-45" dirty="0"/>
          </a:p>
        </p:txBody>
      </p:sp>
      <p:sp>
        <p:nvSpPr>
          <p:cNvPr id="4" name="object 4"/>
          <p:cNvSpPr txBox="1"/>
          <p:nvPr/>
        </p:nvSpPr>
        <p:spPr>
          <a:xfrm>
            <a:off x="347090" y="1319402"/>
            <a:ext cx="9174480" cy="275717"/>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90805" marR="0" lvl="0" indent="0" defTabSz="914400" eaLnBrk="1" fontAlgn="auto" latinLnBrk="0" hangingPunct="1">
              <a:lnSpc>
                <a:spcPct val="100000"/>
              </a:lnSpc>
              <a:spcBef>
                <a:spcPts val="470"/>
              </a:spcBef>
              <a:spcAft>
                <a:spcPts val="0"/>
              </a:spcAft>
              <a:buClrTx/>
              <a:buSzTx/>
              <a:buFontTx/>
              <a:buNone/>
              <a:tabLst/>
              <a:defRPr/>
            </a:pPr>
            <a:r>
              <a:rPr kumimoji="0" sz="1400" b="0" i="0" u="none" strike="noStrike" kern="0" cap="none" spc="-15" normalizeH="0" baseline="0" noProof="0" dirty="0" err="1">
                <a:ln>
                  <a:noFill/>
                </a:ln>
                <a:solidFill>
                  <a:sysClr val="windowText" lastClr="000000"/>
                </a:solidFill>
                <a:effectLst/>
                <a:uLnTx/>
                <a:uFillTx/>
                <a:latin typeface="BIZ UDGothic"/>
                <a:cs typeface="BIZ UDGothic"/>
              </a:rPr>
              <a:t>税額・税率：先行導入自治体の例を参考に</a:t>
            </a:r>
            <a:r>
              <a:rPr kumimoji="0" sz="1400" b="0" i="0" u="none" strike="noStrike" kern="0" cap="none" spc="-15" normalizeH="0" baseline="0" noProof="0" dirty="0">
                <a:ln>
                  <a:noFill/>
                </a:ln>
                <a:solidFill>
                  <a:sysClr val="windowText" lastClr="000000"/>
                </a:solidFill>
                <a:effectLst/>
                <a:uLnTx/>
                <a:uFillTx/>
                <a:latin typeface="BIZ UDGothic"/>
                <a:cs typeface="BIZ UDGothic"/>
              </a:rPr>
              <a:t>、</a:t>
            </a:r>
            <a:r>
              <a:rPr kumimoji="0" lang="ja-JP" altLang="en-US" sz="1400" b="0" i="0" u="none" strike="noStrike" kern="0" cap="none" spc="-15" normalizeH="0" baseline="0" noProof="0" dirty="0">
                <a:ln>
                  <a:noFill/>
                </a:ln>
                <a:solidFill>
                  <a:sysClr val="windowText" lastClr="000000"/>
                </a:solidFill>
                <a:effectLst/>
                <a:uLnTx/>
                <a:uFillTx/>
                <a:latin typeface="BIZ UDGothic"/>
                <a:cs typeface="BIZ UDGothic"/>
              </a:rPr>
              <a:t>宿泊</a:t>
            </a:r>
            <a:r>
              <a:rPr kumimoji="0" sz="1400" b="0" i="0" u="none" strike="noStrike" kern="0" cap="none" spc="-15" normalizeH="0" baseline="0" noProof="0" dirty="0" err="1">
                <a:ln>
                  <a:noFill/>
                </a:ln>
                <a:solidFill>
                  <a:sysClr val="windowText" lastClr="000000"/>
                </a:solidFill>
                <a:effectLst/>
                <a:uLnTx/>
                <a:uFillTx/>
                <a:latin typeface="BIZ UDGothic"/>
                <a:cs typeface="BIZ UDGothic"/>
              </a:rPr>
              <a:t>事業者の事務負担を考慮し検討</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5" name="object 5"/>
          <p:cNvSpPr txBox="1"/>
          <p:nvPr/>
        </p:nvSpPr>
        <p:spPr>
          <a:xfrm>
            <a:off x="425450" y="983488"/>
            <a:ext cx="37973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(3-5)課税要件の詳細（税額・税率</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6" name="object 6"/>
          <p:cNvSpPr/>
          <p:nvPr/>
        </p:nvSpPr>
        <p:spPr>
          <a:xfrm>
            <a:off x="1486027" y="1737995"/>
            <a:ext cx="0" cy="360045"/>
          </a:xfrm>
          <a:custGeom>
            <a:avLst/>
            <a:gdLst/>
            <a:ahLst/>
            <a:cxnLst/>
            <a:rect l="l" t="t" r="r" b="b"/>
            <a:pathLst>
              <a:path h="360044">
                <a:moveTo>
                  <a:pt x="0" y="0"/>
                </a:moveTo>
                <a:lnTo>
                  <a:pt x="0" y="360044"/>
                </a:lnTo>
              </a:path>
            </a:pathLst>
          </a:custGeom>
          <a:ln w="19050">
            <a:solidFill>
              <a:srgbClr val="52525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7" name="object 7"/>
          <p:cNvGraphicFramePr>
            <a:graphicFrameLocks noGrp="1"/>
          </p:cNvGraphicFramePr>
          <p:nvPr>
            <p:extLst/>
          </p:nvPr>
        </p:nvGraphicFramePr>
        <p:xfrm>
          <a:off x="365836" y="1833235"/>
          <a:ext cx="9173844" cy="3802380"/>
        </p:xfrm>
        <a:graphic>
          <a:graphicData uri="http://schemas.openxmlformats.org/drawingml/2006/table">
            <a:tbl>
              <a:tblPr firstRow="1" bandRow="1">
                <a:tableStyleId>{2D5ABB26-0587-4C30-8999-92F81FD0307C}</a:tableStyleId>
              </a:tblPr>
              <a:tblGrid>
                <a:gridCol w="1120140">
                  <a:extLst>
                    <a:ext uri="{9D8B030D-6E8A-4147-A177-3AD203B41FA5}">
                      <a16:colId xmlns:a16="http://schemas.microsoft.com/office/drawing/2014/main" val="20000"/>
                    </a:ext>
                  </a:extLst>
                </a:gridCol>
                <a:gridCol w="2646680">
                  <a:extLst>
                    <a:ext uri="{9D8B030D-6E8A-4147-A177-3AD203B41FA5}">
                      <a16:colId xmlns:a16="http://schemas.microsoft.com/office/drawing/2014/main" val="20001"/>
                    </a:ext>
                  </a:extLst>
                </a:gridCol>
                <a:gridCol w="2684779">
                  <a:extLst>
                    <a:ext uri="{9D8B030D-6E8A-4147-A177-3AD203B41FA5}">
                      <a16:colId xmlns:a16="http://schemas.microsoft.com/office/drawing/2014/main" val="20002"/>
                    </a:ext>
                  </a:extLst>
                </a:gridCol>
                <a:gridCol w="2722245">
                  <a:extLst>
                    <a:ext uri="{9D8B030D-6E8A-4147-A177-3AD203B41FA5}">
                      <a16:colId xmlns:a16="http://schemas.microsoft.com/office/drawing/2014/main" val="20003"/>
                    </a:ext>
                  </a:extLst>
                </a:gridCol>
              </a:tblGrid>
              <a:tr h="255270">
                <a:tc>
                  <a:txBody>
                    <a:bodyPr/>
                    <a:lstStyle/>
                    <a:p>
                      <a:pPr algn="ctr">
                        <a:lnSpc>
                          <a:spcPts val="1510"/>
                        </a:lnSpc>
                        <a:tabLst>
                          <a:tab pos="354965" algn="l"/>
                        </a:tabLst>
                      </a:pPr>
                      <a:r>
                        <a:rPr sz="1400" spc="-50" dirty="0">
                          <a:solidFill>
                            <a:srgbClr val="7B7B7B"/>
                          </a:solidFill>
                          <a:latin typeface="BIZ UDGothic"/>
                          <a:cs typeface="BIZ UDGothic"/>
                        </a:rPr>
                        <a:t>項目</a:t>
                      </a:r>
                      <a:endParaRPr sz="1400">
                        <a:latin typeface="BIZ UDGothic"/>
                        <a:cs typeface="BIZ UDGothic"/>
                      </a:endParaRPr>
                    </a:p>
                  </a:txBody>
                  <a:tcPr marL="0" marR="0" marT="0" marB="0">
                    <a:lnB w="19050">
                      <a:solidFill>
                        <a:srgbClr val="525252"/>
                      </a:solidFill>
                      <a:prstDash val="solid"/>
                    </a:lnB>
                  </a:tcPr>
                </a:tc>
                <a:tc>
                  <a:txBody>
                    <a:bodyPr/>
                    <a:lstStyle/>
                    <a:p>
                      <a:pPr marL="897890">
                        <a:lnSpc>
                          <a:spcPts val="1510"/>
                        </a:lnSpc>
                      </a:pPr>
                      <a:r>
                        <a:rPr sz="1400" spc="-30" dirty="0">
                          <a:solidFill>
                            <a:srgbClr val="7B7B7B"/>
                          </a:solidFill>
                          <a:latin typeface="BIZ UDGothic"/>
                          <a:cs typeface="BIZ UDGothic"/>
                        </a:rPr>
                        <a:t>一律定額制</a:t>
                      </a:r>
                      <a:endParaRPr sz="1400">
                        <a:latin typeface="BIZ UDGothic"/>
                        <a:cs typeface="BIZ UDGothic"/>
                      </a:endParaRPr>
                    </a:p>
                  </a:txBody>
                  <a:tcPr marL="0" marR="0" marT="0" marB="0">
                    <a:lnB w="19050">
                      <a:solidFill>
                        <a:srgbClr val="525252"/>
                      </a:solidFill>
                      <a:prstDash val="solid"/>
                    </a:lnB>
                  </a:tcPr>
                </a:tc>
                <a:tc>
                  <a:txBody>
                    <a:bodyPr/>
                    <a:lstStyle/>
                    <a:p>
                      <a:pPr marL="847090">
                        <a:lnSpc>
                          <a:spcPts val="1510"/>
                        </a:lnSpc>
                      </a:pPr>
                      <a:r>
                        <a:rPr sz="1400" spc="-25" dirty="0">
                          <a:solidFill>
                            <a:srgbClr val="7B7B7B"/>
                          </a:solidFill>
                          <a:latin typeface="BIZ UDGothic"/>
                          <a:cs typeface="BIZ UDGothic"/>
                        </a:rPr>
                        <a:t>段階的定額制</a:t>
                      </a:r>
                      <a:endParaRPr sz="1400">
                        <a:latin typeface="BIZ UDGothic"/>
                        <a:cs typeface="BIZ UDGothic"/>
                      </a:endParaRPr>
                    </a:p>
                  </a:txBody>
                  <a:tcPr marL="0" marR="0" marT="0" marB="0">
                    <a:lnB w="19050">
                      <a:solidFill>
                        <a:srgbClr val="525252"/>
                      </a:solidFill>
                      <a:prstDash val="solid"/>
                    </a:lnB>
                  </a:tcPr>
                </a:tc>
                <a:tc>
                  <a:txBody>
                    <a:bodyPr/>
                    <a:lstStyle/>
                    <a:p>
                      <a:pPr marL="38100" algn="ctr">
                        <a:lnSpc>
                          <a:spcPts val="1510"/>
                        </a:lnSpc>
                      </a:pPr>
                      <a:r>
                        <a:rPr sz="1400" spc="-35" dirty="0">
                          <a:solidFill>
                            <a:srgbClr val="7B7B7B"/>
                          </a:solidFill>
                          <a:latin typeface="BIZ UDGothic"/>
                          <a:cs typeface="BIZ UDGothic"/>
                        </a:rPr>
                        <a:t>定率制</a:t>
                      </a:r>
                      <a:endParaRPr sz="1400">
                        <a:latin typeface="BIZ UDGothic"/>
                        <a:cs typeface="BIZ UDGothic"/>
                      </a:endParaRPr>
                    </a:p>
                  </a:txBody>
                  <a:tcPr marL="0" marR="0" marT="0" marB="0">
                    <a:lnB w="19050">
                      <a:solidFill>
                        <a:srgbClr val="525252"/>
                      </a:solidFill>
                      <a:prstDash val="solid"/>
                    </a:lnB>
                  </a:tcPr>
                </a:tc>
                <a:extLst>
                  <a:ext uri="{0D108BD9-81ED-4DB2-BD59-A6C34878D82A}">
                    <a16:rowId xmlns:a16="http://schemas.microsoft.com/office/drawing/2014/main" val="10000"/>
                  </a:ext>
                </a:extLst>
              </a:tr>
              <a:tr h="360045">
                <a:tc>
                  <a:txBody>
                    <a:bodyPr/>
                    <a:lstStyle/>
                    <a:p>
                      <a:pPr algn="ctr">
                        <a:lnSpc>
                          <a:spcPct val="100000"/>
                        </a:lnSpc>
                        <a:spcBef>
                          <a:spcPts val="765"/>
                        </a:spcBef>
                      </a:pPr>
                      <a:r>
                        <a:rPr sz="1200" spc="-25" dirty="0">
                          <a:solidFill>
                            <a:srgbClr val="7B7B7B"/>
                          </a:solidFill>
                          <a:latin typeface="BIZ UDGothic"/>
                          <a:cs typeface="BIZ UDGothic"/>
                        </a:rPr>
                        <a:t>制度</a:t>
                      </a:r>
                      <a:endParaRPr sz="1200">
                        <a:latin typeface="BIZ UDGothic"/>
                        <a:cs typeface="BIZ UDGothic"/>
                      </a:endParaRPr>
                    </a:p>
                  </a:txBody>
                  <a:tcPr marL="0" marR="0" marT="97155" marB="0">
                    <a:lnR w="19050">
                      <a:solidFill>
                        <a:srgbClr val="585858"/>
                      </a:solidFill>
                      <a:prstDash val="solid"/>
                    </a:lnR>
                    <a:lnT w="19050">
                      <a:solidFill>
                        <a:srgbClr val="525252"/>
                      </a:solidFill>
                      <a:prstDash val="solid"/>
                    </a:lnT>
                    <a:lnB w="9525">
                      <a:solidFill>
                        <a:srgbClr val="AEABAB"/>
                      </a:solidFill>
                      <a:prstDash val="sysDash"/>
                    </a:lnB>
                  </a:tcPr>
                </a:tc>
                <a:tc>
                  <a:txBody>
                    <a:bodyPr/>
                    <a:lstStyle/>
                    <a:p>
                      <a:pPr marL="294005">
                        <a:lnSpc>
                          <a:spcPct val="100000"/>
                        </a:lnSpc>
                        <a:spcBef>
                          <a:spcPts val="550"/>
                        </a:spcBef>
                      </a:pPr>
                      <a:r>
                        <a:rPr sz="1100" spc="-25" dirty="0">
                          <a:solidFill>
                            <a:srgbClr val="7B7B7B"/>
                          </a:solidFill>
                          <a:latin typeface="BIZ UDGothic"/>
                          <a:cs typeface="BIZ UDGothic"/>
                        </a:rPr>
                        <a:t>宿泊料金に関わらず一定額で課税</a:t>
                      </a:r>
                      <a:endParaRPr sz="1100">
                        <a:latin typeface="BIZ UDGothic"/>
                        <a:cs typeface="BIZ UDGothic"/>
                      </a:endParaRPr>
                    </a:p>
                  </a:txBody>
                  <a:tcPr marL="0" marR="0" marT="69850" marB="0">
                    <a:lnL w="19050">
                      <a:solidFill>
                        <a:srgbClr val="585858"/>
                      </a:solidFill>
                      <a:prstDash val="solid"/>
                    </a:lnL>
                    <a:lnT w="19050">
                      <a:solidFill>
                        <a:srgbClr val="525252"/>
                      </a:solidFill>
                      <a:prstDash val="solid"/>
                    </a:lnT>
                    <a:lnB w="9525">
                      <a:solidFill>
                        <a:srgbClr val="AEABAB"/>
                      </a:solidFill>
                      <a:prstDash val="sysDash"/>
                    </a:lnB>
                  </a:tcPr>
                </a:tc>
                <a:tc>
                  <a:txBody>
                    <a:bodyPr/>
                    <a:lstStyle/>
                    <a:p>
                      <a:pPr marL="332740">
                        <a:lnSpc>
                          <a:spcPct val="100000"/>
                        </a:lnSpc>
                        <a:spcBef>
                          <a:spcPts val="550"/>
                        </a:spcBef>
                      </a:pPr>
                      <a:r>
                        <a:rPr sz="1100" spc="-25" dirty="0">
                          <a:solidFill>
                            <a:srgbClr val="7B7B7B"/>
                          </a:solidFill>
                          <a:latin typeface="BIZ UDGothic"/>
                          <a:cs typeface="BIZ UDGothic"/>
                        </a:rPr>
                        <a:t>区分ごとの宿泊料金に応じて課税</a:t>
                      </a:r>
                      <a:endParaRPr sz="1100">
                        <a:latin typeface="BIZ UDGothic"/>
                        <a:cs typeface="BIZ UDGothic"/>
                      </a:endParaRPr>
                    </a:p>
                  </a:txBody>
                  <a:tcPr marL="0" marR="0" marT="69850" marB="0">
                    <a:lnT w="19050">
                      <a:solidFill>
                        <a:srgbClr val="525252"/>
                      </a:solidFill>
                      <a:prstDash val="solid"/>
                    </a:lnT>
                    <a:lnB w="9525">
                      <a:solidFill>
                        <a:srgbClr val="AEABAB"/>
                      </a:solidFill>
                      <a:prstDash val="sysDash"/>
                    </a:lnB>
                  </a:tcPr>
                </a:tc>
                <a:tc>
                  <a:txBody>
                    <a:bodyPr/>
                    <a:lstStyle/>
                    <a:p>
                      <a:pPr marL="681990">
                        <a:lnSpc>
                          <a:spcPct val="100000"/>
                        </a:lnSpc>
                        <a:spcBef>
                          <a:spcPts val="550"/>
                        </a:spcBef>
                      </a:pPr>
                      <a:r>
                        <a:rPr sz="1100" spc="-25" dirty="0">
                          <a:solidFill>
                            <a:srgbClr val="7B7B7B"/>
                          </a:solidFill>
                          <a:latin typeface="BIZ UDGothic"/>
                          <a:cs typeface="BIZ UDGothic"/>
                        </a:rPr>
                        <a:t>宿泊料金に応じて課税</a:t>
                      </a:r>
                      <a:endParaRPr sz="1100">
                        <a:latin typeface="BIZ UDGothic"/>
                        <a:cs typeface="BIZ UDGothic"/>
                      </a:endParaRPr>
                    </a:p>
                  </a:txBody>
                  <a:tcPr marL="0" marR="0" marT="69850" marB="0">
                    <a:lnT w="19050">
                      <a:solidFill>
                        <a:srgbClr val="525252"/>
                      </a:solidFill>
                      <a:prstDash val="solid"/>
                    </a:lnT>
                    <a:lnB w="9525">
                      <a:solidFill>
                        <a:srgbClr val="AEABAB"/>
                      </a:solidFill>
                      <a:prstDash val="sysDash"/>
                    </a:lnB>
                  </a:tcPr>
                </a:tc>
                <a:extLst>
                  <a:ext uri="{0D108BD9-81ED-4DB2-BD59-A6C34878D82A}">
                    <a16:rowId xmlns:a16="http://schemas.microsoft.com/office/drawing/2014/main" val="10001"/>
                  </a:ext>
                </a:extLst>
              </a:tr>
              <a:tr h="527050">
                <a:tc>
                  <a:txBody>
                    <a:bodyPr/>
                    <a:lstStyle/>
                    <a:p>
                      <a:pPr>
                        <a:lnSpc>
                          <a:spcPct val="100000"/>
                        </a:lnSpc>
                        <a:spcBef>
                          <a:spcPts val="45"/>
                        </a:spcBef>
                      </a:pPr>
                      <a:endParaRPr sz="1200">
                        <a:latin typeface="Times New Roman"/>
                        <a:cs typeface="Times New Roman"/>
                      </a:endParaRPr>
                    </a:p>
                    <a:p>
                      <a:pPr algn="ctr">
                        <a:lnSpc>
                          <a:spcPct val="100000"/>
                        </a:lnSpc>
                      </a:pPr>
                      <a:r>
                        <a:rPr sz="1200" spc="-20" dirty="0">
                          <a:solidFill>
                            <a:srgbClr val="7B7B7B"/>
                          </a:solidFill>
                          <a:latin typeface="BIZ UDGothic"/>
                          <a:cs typeface="BIZ UDGothic"/>
                        </a:rPr>
                        <a:t>税収額</a:t>
                      </a:r>
                      <a:endParaRPr sz="1200">
                        <a:latin typeface="BIZ UDGothic"/>
                        <a:cs typeface="BIZ UDGothic"/>
                      </a:endParaRPr>
                    </a:p>
                  </a:txBody>
                  <a:tcPr marL="0" marR="0" marT="571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a:solidFill>
                            <a:srgbClr val="FF0000"/>
                          </a:solidFill>
                          <a:latin typeface="BIZ UDGothic"/>
                          <a:cs typeface="BIZ UDGothic"/>
                        </a:rPr>
                        <a:t>・他に比べ、税収が確保できない</a:t>
                      </a:r>
                      <a:endParaRPr sz="1100">
                        <a:latin typeface="BIZ UDGothic"/>
                        <a:cs typeface="BIZ UDGothic"/>
                      </a:endParaRPr>
                    </a:p>
                    <a:p>
                      <a:pPr marL="116839">
                        <a:lnSpc>
                          <a:spcPct val="100000"/>
                        </a:lnSpc>
                        <a:spcBef>
                          <a:spcPts val="565"/>
                        </a:spcBef>
                      </a:pPr>
                      <a:r>
                        <a:rPr sz="1100" spc="-25" dirty="0">
                          <a:solidFill>
                            <a:srgbClr val="7B7B7B"/>
                          </a:solidFill>
                          <a:latin typeface="BIZ UDGothic"/>
                          <a:cs typeface="BIZ UDGothic"/>
                        </a:rPr>
                        <a:t>・宿泊単価の上昇は税収に関係がない</a:t>
                      </a:r>
                      <a:endParaRPr sz="110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54940" marR="147320">
                        <a:lnSpc>
                          <a:spcPct val="120000"/>
                        </a:lnSpc>
                        <a:spcBef>
                          <a:spcPts val="434"/>
                        </a:spcBef>
                      </a:pPr>
                      <a:r>
                        <a:rPr sz="1100" spc="-25" dirty="0">
                          <a:solidFill>
                            <a:srgbClr val="7B7B7B"/>
                          </a:solidFill>
                          <a:latin typeface="BIZ UDGothic"/>
                          <a:cs typeface="BIZ UDGothic"/>
                        </a:rPr>
                        <a:t>・一律定額制と定率制の中間程度の税収と考えられる</a:t>
                      </a:r>
                      <a:endParaRPr sz="1100">
                        <a:latin typeface="BIZ UDGothic"/>
                        <a:cs typeface="BIZ UDGothic"/>
                      </a:endParaRPr>
                    </a:p>
                  </a:txBody>
                  <a:tcPr marL="0" marR="0" marT="55244" marB="0">
                    <a:lnT w="9525">
                      <a:solidFill>
                        <a:srgbClr val="AEABAB"/>
                      </a:solidFill>
                      <a:prstDash val="sysDash"/>
                    </a:lnT>
                    <a:lnB w="9525">
                      <a:solidFill>
                        <a:srgbClr val="AEABAB"/>
                      </a:solidFill>
                      <a:prstDash val="sysDash"/>
                    </a:lnB>
                  </a:tcPr>
                </a:tc>
                <a:tc>
                  <a:txBody>
                    <a:bodyPr/>
                    <a:lstStyle/>
                    <a:p>
                      <a:pPr marL="154940">
                        <a:lnSpc>
                          <a:spcPct val="100000"/>
                        </a:lnSpc>
                        <a:spcBef>
                          <a:spcPts val="550"/>
                        </a:spcBef>
                      </a:pPr>
                      <a:r>
                        <a:rPr sz="1100" b="1" spc="-25" dirty="0">
                          <a:latin typeface="BIZ UDGothic"/>
                          <a:cs typeface="BIZ UDGothic"/>
                        </a:rPr>
                        <a:t>・定額制に比べ、税収が多くなる</a:t>
                      </a:r>
                      <a:endParaRPr sz="1100">
                        <a:latin typeface="BIZ UDGothic"/>
                        <a:cs typeface="BIZ UDGothic"/>
                      </a:endParaRPr>
                    </a:p>
                    <a:p>
                      <a:pPr marL="154940">
                        <a:lnSpc>
                          <a:spcPct val="100000"/>
                        </a:lnSpc>
                        <a:spcBef>
                          <a:spcPts val="565"/>
                        </a:spcBef>
                      </a:pPr>
                      <a:r>
                        <a:rPr sz="1100" spc="-25" dirty="0">
                          <a:solidFill>
                            <a:srgbClr val="7B7B7B"/>
                          </a:solidFill>
                          <a:latin typeface="BIZ UDGothic"/>
                          <a:cs typeface="BIZ UDGothic"/>
                        </a:rPr>
                        <a:t>・宿泊単価に応じて税収増</a:t>
                      </a:r>
                      <a:endParaRPr sz="1100">
                        <a:latin typeface="BIZ UDGothic"/>
                        <a:cs typeface="BIZ UDGothic"/>
                      </a:endParaRPr>
                    </a:p>
                  </a:txBody>
                  <a:tcPr marL="0" marR="0" marT="6985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2"/>
                  </a:ext>
                </a:extLst>
              </a:tr>
              <a:tr h="527050">
                <a:tc>
                  <a:txBody>
                    <a:bodyPr/>
                    <a:lstStyle/>
                    <a:p>
                      <a:pPr>
                        <a:lnSpc>
                          <a:spcPct val="100000"/>
                        </a:lnSpc>
                        <a:spcBef>
                          <a:spcPts val="45"/>
                        </a:spcBef>
                      </a:pPr>
                      <a:endParaRPr sz="1200">
                        <a:latin typeface="Times New Roman"/>
                        <a:cs typeface="Times New Roman"/>
                      </a:endParaRPr>
                    </a:p>
                    <a:p>
                      <a:pPr algn="ctr">
                        <a:lnSpc>
                          <a:spcPct val="100000"/>
                        </a:lnSpc>
                      </a:pPr>
                      <a:r>
                        <a:rPr sz="1200" spc="-10" dirty="0">
                          <a:solidFill>
                            <a:srgbClr val="7B7B7B"/>
                          </a:solidFill>
                          <a:latin typeface="BIZ UDGothic"/>
                          <a:cs typeface="BIZ UDGothic"/>
                        </a:rPr>
                        <a:t>観光客の負担</a:t>
                      </a:r>
                      <a:endParaRPr sz="1200">
                        <a:latin typeface="BIZ UDGothic"/>
                        <a:cs typeface="BIZ UDGothic"/>
                      </a:endParaRPr>
                    </a:p>
                  </a:txBody>
                  <a:tcPr marL="0" marR="0" marT="571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47320">
                        <a:lnSpc>
                          <a:spcPct val="120000"/>
                        </a:lnSpc>
                        <a:spcBef>
                          <a:spcPts val="434"/>
                        </a:spcBef>
                      </a:pPr>
                      <a:r>
                        <a:rPr sz="1100" spc="-25" dirty="0">
                          <a:solidFill>
                            <a:srgbClr val="FF0000"/>
                          </a:solidFill>
                          <a:latin typeface="BIZ UDGothic"/>
                          <a:cs typeface="BIZ UDGothic"/>
                        </a:rPr>
                        <a:t>宿泊料が安価であるほど相対的に税負</a:t>
                      </a:r>
                      <a:r>
                        <a:rPr sz="1100" spc="-30" dirty="0">
                          <a:solidFill>
                            <a:srgbClr val="FF0000"/>
                          </a:solidFill>
                          <a:latin typeface="BIZ UDGothic"/>
                          <a:cs typeface="BIZ UDGothic"/>
                        </a:rPr>
                        <a:t>担が大きい</a:t>
                      </a:r>
                      <a:endParaRPr sz="1100">
                        <a:latin typeface="BIZ UDGothic"/>
                        <a:cs typeface="BIZ UDGothic"/>
                      </a:endParaRPr>
                    </a:p>
                  </a:txBody>
                  <a:tcPr marL="0" marR="0" marT="55244"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54940" marR="147320">
                        <a:lnSpc>
                          <a:spcPct val="120000"/>
                        </a:lnSpc>
                        <a:spcBef>
                          <a:spcPts val="434"/>
                        </a:spcBef>
                      </a:pPr>
                      <a:r>
                        <a:rPr sz="1100" spc="-20" dirty="0">
                          <a:solidFill>
                            <a:srgbClr val="7B7B7B"/>
                          </a:solidFill>
                          <a:latin typeface="BIZ UDGothic"/>
                          <a:cs typeface="BIZ UDGothic"/>
                        </a:rPr>
                        <a:t>・一定程度宿泊料金（担税力）</a:t>
                      </a:r>
                      <a:r>
                        <a:rPr sz="1100" spc="-35" dirty="0">
                          <a:solidFill>
                            <a:srgbClr val="7B7B7B"/>
                          </a:solidFill>
                          <a:latin typeface="BIZ UDGothic"/>
                          <a:cs typeface="BIZ UDGothic"/>
                        </a:rPr>
                        <a:t>に応じ</a:t>
                      </a:r>
                      <a:r>
                        <a:rPr sz="1100" spc="-30" dirty="0">
                          <a:solidFill>
                            <a:srgbClr val="7B7B7B"/>
                          </a:solidFill>
                          <a:latin typeface="BIZ UDGothic"/>
                          <a:cs typeface="BIZ UDGothic"/>
                        </a:rPr>
                        <a:t>た税負担</a:t>
                      </a:r>
                      <a:endParaRPr sz="1100">
                        <a:latin typeface="BIZ UDGothic"/>
                        <a:cs typeface="BIZ UDGothic"/>
                      </a:endParaRPr>
                    </a:p>
                  </a:txBody>
                  <a:tcPr marL="0" marR="0" marT="55244" marB="0">
                    <a:lnT w="9525">
                      <a:solidFill>
                        <a:srgbClr val="AEABAB"/>
                      </a:solidFill>
                      <a:prstDash val="sysDash"/>
                    </a:lnT>
                    <a:lnB w="9525">
                      <a:solidFill>
                        <a:srgbClr val="AEABAB"/>
                      </a:solidFill>
                      <a:prstDash val="sysDash"/>
                    </a:lnB>
                  </a:tcPr>
                </a:tc>
                <a:tc>
                  <a:txBody>
                    <a:bodyPr/>
                    <a:lstStyle/>
                    <a:p>
                      <a:pPr>
                        <a:lnSpc>
                          <a:spcPct val="100000"/>
                        </a:lnSpc>
                        <a:spcBef>
                          <a:spcPts val="225"/>
                        </a:spcBef>
                      </a:pPr>
                      <a:endParaRPr sz="1100">
                        <a:latin typeface="Times New Roman"/>
                        <a:cs typeface="Times New Roman"/>
                      </a:endParaRPr>
                    </a:p>
                    <a:p>
                      <a:pPr marL="154940">
                        <a:lnSpc>
                          <a:spcPct val="100000"/>
                        </a:lnSpc>
                        <a:spcBef>
                          <a:spcPts val="5"/>
                        </a:spcBef>
                      </a:pPr>
                      <a:r>
                        <a:rPr sz="1100" b="1" spc="-20" dirty="0">
                          <a:latin typeface="BIZ UDGothic"/>
                          <a:cs typeface="BIZ UDGothic"/>
                        </a:rPr>
                        <a:t>宿泊料（担税力）</a:t>
                      </a:r>
                      <a:r>
                        <a:rPr sz="1100" b="1" spc="-25" dirty="0">
                          <a:latin typeface="BIZ UDGothic"/>
                          <a:cs typeface="BIZ UDGothic"/>
                        </a:rPr>
                        <a:t>に応じた税負担</a:t>
                      </a:r>
                      <a:endParaRPr sz="1100">
                        <a:latin typeface="BIZ UDGothic"/>
                        <a:cs typeface="BIZ UDGothic"/>
                      </a:endParaRPr>
                    </a:p>
                  </a:txBody>
                  <a:tcPr marL="0" marR="0" marT="28575"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3"/>
                  </a:ext>
                </a:extLst>
              </a:tr>
              <a:tr h="360045">
                <a:tc>
                  <a:txBody>
                    <a:bodyPr/>
                    <a:lstStyle/>
                    <a:p>
                      <a:pPr algn="ctr">
                        <a:lnSpc>
                          <a:spcPct val="100000"/>
                        </a:lnSpc>
                        <a:spcBef>
                          <a:spcPts val="765"/>
                        </a:spcBef>
                      </a:pPr>
                      <a:r>
                        <a:rPr sz="1200" spc="-10" dirty="0">
                          <a:solidFill>
                            <a:srgbClr val="7B7B7B"/>
                          </a:solidFill>
                          <a:latin typeface="BIZ UDGothic"/>
                          <a:cs typeface="BIZ UDGothic"/>
                        </a:rPr>
                        <a:t>事業者等負担</a:t>
                      </a:r>
                      <a:endParaRPr sz="1200">
                        <a:latin typeface="BIZ UDGothic"/>
                        <a:cs typeface="BIZ UDGothic"/>
                      </a:endParaRPr>
                    </a:p>
                  </a:txBody>
                  <a:tcPr marL="0" marR="0" marT="971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835"/>
                        </a:spcBef>
                      </a:pPr>
                      <a:r>
                        <a:rPr sz="1100" b="1" spc="-25" dirty="0">
                          <a:latin typeface="BIZ UDGothic"/>
                          <a:cs typeface="BIZ UDGothic"/>
                        </a:rPr>
                        <a:t>税額計算の事業者等の負担が少ない</a:t>
                      </a:r>
                      <a:endParaRPr sz="1100">
                        <a:latin typeface="BIZ UDGothic"/>
                        <a:cs typeface="BIZ UDGothic"/>
                      </a:endParaRPr>
                    </a:p>
                  </a:txBody>
                  <a:tcPr marL="0" marR="0" marT="106045"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54940">
                        <a:lnSpc>
                          <a:spcPct val="100000"/>
                        </a:lnSpc>
                        <a:spcBef>
                          <a:spcPts val="835"/>
                        </a:spcBef>
                      </a:pPr>
                      <a:r>
                        <a:rPr sz="1100" spc="-25" dirty="0">
                          <a:solidFill>
                            <a:srgbClr val="7B7B7B"/>
                          </a:solidFill>
                          <a:latin typeface="BIZ UDGothic"/>
                          <a:cs typeface="BIZ UDGothic"/>
                        </a:rPr>
                        <a:t>税額計算の事業者等の負担は中程度</a:t>
                      </a:r>
                      <a:endParaRPr sz="1100">
                        <a:latin typeface="BIZ UDGothic"/>
                        <a:cs typeface="BIZ UDGothic"/>
                      </a:endParaRPr>
                    </a:p>
                  </a:txBody>
                  <a:tcPr marL="0" marR="0" marT="106045" marB="0">
                    <a:lnT w="9525">
                      <a:solidFill>
                        <a:srgbClr val="AEABAB"/>
                      </a:solidFill>
                      <a:prstDash val="sysDash"/>
                    </a:lnT>
                    <a:lnB w="9525">
                      <a:solidFill>
                        <a:srgbClr val="AEABAB"/>
                      </a:solidFill>
                      <a:prstDash val="sysDash"/>
                    </a:lnB>
                  </a:tcPr>
                </a:tc>
                <a:tc>
                  <a:txBody>
                    <a:bodyPr/>
                    <a:lstStyle/>
                    <a:p>
                      <a:pPr marL="154940">
                        <a:lnSpc>
                          <a:spcPct val="100000"/>
                        </a:lnSpc>
                        <a:spcBef>
                          <a:spcPts val="835"/>
                        </a:spcBef>
                      </a:pPr>
                      <a:r>
                        <a:rPr sz="1100" spc="-25" dirty="0">
                          <a:solidFill>
                            <a:srgbClr val="FF0000"/>
                          </a:solidFill>
                          <a:latin typeface="BIZ UDGothic"/>
                          <a:cs typeface="BIZ UDGothic"/>
                        </a:rPr>
                        <a:t>税額計算の事業者等の負担が大きい</a:t>
                      </a:r>
                      <a:endParaRPr sz="1100">
                        <a:latin typeface="BIZ UDGothic"/>
                        <a:cs typeface="BIZ UDGothic"/>
                      </a:endParaRPr>
                    </a:p>
                  </a:txBody>
                  <a:tcPr marL="0" marR="0" marT="106045"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4"/>
                  </a:ext>
                </a:extLst>
              </a:tr>
              <a:tr h="359410">
                <a:tc>
                  <a:txBody>
                    <a:bodyPr/>
                    <a:lstStyle/>
                    <a:p>
                      <a:pPr algn="ctr">
                        <a:lnSpc>
                          <a:spcPct val="100000"/>
                        </a:lnSpc>
                        <a:spcBef>
                          <a:spcPts val="765"/>
                        </a:spcBef>
                      </a:pPr>
                      <a:r>
                        <a:rPr sz="1200" spc="-20" dirty="0">
                          <a:solidFill>
                            <a:srgbClr val="7B7B7B"/>
                          </a:solidFill>
                          <a:latin typeface="BIZ UDGothic"/>
                          <a:cs typeface="BIZ UDGothic"/>
                        </a:rPr>
                        <a:t>公平性</a:t>
                      </a:r>
                      <a:endParaRPr sz="1200">
                        <a:latin typeface="BIZ UDGothic"/>
                        <a:cs typeface="BIZ UDGothic"/>
                      </a:endParaRPr>
                    </a:p>
                  </a:txBody>
                  <a:tcPr marL="0" marR="0" marT="971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835"/>
                        </a:spcBef>
                      </a:pPr>
                      <a:r>
                        <a:rPr sz="1100" spc="-25" dirty="0">
                          <a:solidFill>
                            <a:srgbClr val="7B7B7B"/>
                          </a:solidFill>
                          <a:latin typeface="BIZ UDGothic"/>
                          <a:cs typeface="BIZ UDGothic"/>
                        </a:rPr>
                        <a:t>宿泊者に均等に負担を求める税制</a:t>
                      </a:r>
                      <a:endParaRPr sz="1100">
                        <a:latin typeface="BIZ UDGothic"/>
                        <a:cs typeface="BIZ UDGothic"/>
                      </a:endParaRPr>
                    </a:p>
                  </a:txBody>
                  <a:tcPr marL="0" marR="0" marT="106045"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54940">
                        <a:lnSpc>
                          <a:spcPct val="100000"/>
                        </a:lnSpc>
                        <a:spcBef>
                          <a:spcPts val="835"/>
                        </a:spcBef>
                      </a:pPr>
                      <a:r>
                        <a:rPr sz="1100" spc="-25" dirty="0">
                          <a:solidFill>
                            <a:srgbClr val="7B7B7B"/>
                          </a:solidFill>
                          <a:latin typeface="BIZ UDGothic"/>
                          <a:cs typeface="BIZ UDGothic"/>
                        </a:rPr>
                        <a:t>一律定額制と定率制の中間</a:t>
                      </a:r>
                      <a:endParaRPr sz="1100">
                        <a:latin typeface="BIZ UDGothic"/>
                        <a:cs typeface="BIZ UDGothic"/>
                      </a:endParaRPr>
                    </a:p>
                  </a:txBody>
                  <a:tcPr marL="0" marR="0" marT="106045" marB="0">
                    <a:lnT w="9525">
                      <a:solidFill>
                        <a:srgbClr val="AEABAB"/>
                      </a:solidFill>
                      <a:prstDash val="sysDash"/>
                    </a:lnT>
                    <a:lnB w="9525">
                      <a:solidFill>
                        <a:srgbClr val="AEABAB"/>
                      </a:solidFill>
                      <a:prstDash val="sysDash"/>
                    </a:lnB>
                  </a:tcPr>
                </a:tc>
                <a:tc>
                  <a:txBody>
                    <a:bodyPr/>
                    <a:lstStyle/>
                    <a:p>
                      <a:pPr marL="154940">
                        <a:lnSpc>
                          <a:spcPct val="100000"/>
                        </a:lnSpc>
                        <a:spcBef>
                          <a:spcPts val="835"/>
                        </a:spcBef>
                      </a:pPr>
                      <a:r>
                        <a:rPr sz="1100" spc="-25" dirty="0">
                          <a:solidFill>
                            <a:srgbClr val="7B7B7B"/>
                          </a:solidFill>
                          <a:latin typeface="BIZ UDGothic"/>
                          <a:cs typeface="BIZ UDGothic"/>
                        </a:rPr>
                        <a:t>応能負担の観点に沿った税制</a:t>
                      </a:r>
                      <a:endParaRPr sz="1100" dirty="0">
                        <a:latin typeface="BIZ UDGothic"/>
                        <a:cs typeface="BIZ UDGothic"/>
                      </a:endParaRPr>
                    </a:p>
                  </a:txBody>
                  <a:tcPr marL="0" marR="0" marT="106045"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5"/>
                  </a:ext>
                </a:extLst>
              </a:tr>
              <a:tr h="527050">
                <a:tc>
                  <a:txBody>
                    <a:bodyPr/>
                    <a:lstStyle/>
                    <a:p>
                      <a:pPr>
                        <a:lnSpc>
                          <a:spcPct val="100000"/>
                        </a:lnSpc>
                        <a:spcBef>
                          <a:spcPts val="45"/>
                        </a:spcBef>
                      </a:pPr>
                      <a:endParaRPr sz="1200">
                        <a:latin typeface="Times New Roman"/>
                        <a:cs typeface="Times New Roman"/>
                      </a:endParaRPr>
                    </a:p>
                    <a:p>
                      <a:pPr algn="ctr">
                        <a:lnSpc>
                          <a:spcPct val="100000"/>
                        </a:lnSpc>
                      </a:pPr>
                      <a:r>
                        <a:rPr sz="1200" spc="-10" dirty="0">
                          <a:solidFill>
                            <a:srgbClr val="7B7B7B"/>
                          </a:solidFill>
                          <a:latin typeface="BIZ UDGothic"/>
                          <a:cs typeface="BIZ UDGothic"/>
                        </a:rPr>
                        <a:t>需給バランス</a:t>
                      </a:r>
                      <a:endParaRPr sz="1200">
                        <a:latin typeface="BIZ UDGothic"/>
                        <a:cs typeface="BIZ UDGothic"/>
                      </a:endParaRPr>
                    </a:p>
                  </a:txBody>
                  <a:tcPr marL="0" marR="0" marT="571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a:lnSpc>
                          <a:spcPct val="100000"/>
                        </a:lnSpc>
                        <a:spcBef>
                          <a:spcPts val="229"/>
                        </a:spcBef>
                      </a:pPr>
                      <a:endParaRPr sz="1100">
                        <a:latin typeface="Times New Roman"/>
                        <a:cs typeface="Times New Roman"/>
                      </a:endParaRPr>
                    </a:p>
                    <a:p>
                      <a:pPr marL="116839">
                        <a:lnSpc>
                          <a:spcPct val="100000"/>
                        </a:lnSpc>
                      </a:pPr>
                      <a:r>
                        <a:rPr sz="1100" spc="-25" dirty="0">
                          <a:solidFill>
                            <a:srgbClr val="FF0000"/>
                          </a:solidFill>
                          <a:latin typeface="BIZ UDGothic"/>
                          <a:cs typeface="BIZ UDGothic"/>
                        </a:rPr>
                        <a:t>市場の価格調整を阻害する可能性有</a:t>
                      </a:r>
                      <a:endParaRPr sz="1100">
                        <a:latin typeface="BIZ UDGothic"/>
                        <a:cs typeface="BIZ UDGothic"/>
                      </a:endParaRPr>
                    </a:p>
                  </a:txBody>
                  <a:tcPr marL="0" marR="0" marT="29209"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54940">
                        <a:lnSpc>
                          <a:spcPct val="100000"/>
                        </a:lnSpc>
                        <a:spcBef>
                          <a:spcPts val="700"/>
                        </a:spcBef>
                      </a:pPr>
                      <a:r>
                        <a:rPr sz="1100" spc="-25" dirty="0">
                          <a:solidFill>
                            <a:srgbClr val="FF0000"/>
                          </a:solidFill>
                          <a:latin typeface="BIZ UDGothic"/>
                          <a:cs typeface="BIZ UDGothic"/>
                        </a:rPr>
                        <a:t>税額の境目の宿泊料金帯では、需給バ</a:t>
                      </a:r>
                      <a:endParaRPr sz="1100">
                        <a:latin typeface="BIZ UDGothic"/>
                        <a:cs typeface="BIZ UDGothic"/>
                      </a:endParaRPr>
                    </a:p>
                    <a:p>
                      <a:pPr marL="154940">
                        <a:lnSpc>
                          <a:spcPct val="100000"/>
                        </a:lnSpc>
                        <a:spcBef>
                          <a:spcPts val="265"/>
                        </a:spcBef>
                      </a:pPr>
                      <a:r>
                        <a:rPr sz="1100" spc="-15" dirty="0">
                          <a:solidFill>
                            <a:srgbClr val="FF0000"/>
                          </a:solidFill>
                          <a:latin typeface="BIZ UDGothic"/>
                          <a:cs typeface="BIZ UDGothic"/>
                        </a:rPr>
                        <a:t>ランスを阻害する可能性有</a:t>
                      </a:r>
                      <a:endParaRPr sz="1100">
                        <a:latin typeface="BIZ UDGothic"/>
                        <a:cs typeface="BIZ UDGothic"/>
                      </a:endParaRPr>
                    </a:p>
                  </a:txBody>
                  <a:tcPr marL="0" marR="0" marT="88900" marB="0">
                    <a:lnT w="9525">
                      <a:solidFill>
                        <a:srgbClr val="AEABAB"/>
                      </a:solidFill>
                      <a:prstDash val="sysDash"/>
                    </a:lnT>
                    <a:lnB w="9525">
                      <a:solidFill>
                        <a:srgbClr val="AEABAB"/>
                      </a:solidFill>
                      <a:prstDash val="sysDash"/>
                    </a:lnB>
                  </a:tcPr>
                </a:tc>
                <a:tc>
                  <a:txBody>
                    <a:bodyPr/>
                    <a:lstStyle/>
                    <a:p>
                      <a:pPr marL="154940">
                        <a:lnSpc>
                          <a:spcPct val="100000"/>
                        </a:lnSpc>
                        <a:spcBef>
                          <a:spcPts val="700"/>
                        </a:spcBef>
                      </a:pPr>
                      <a:r>
                        <a:rPr sz="1100" b="1" spc="-25" dirty="0">
                          <a:latin typeface="BIZ UDGothic"/>
                          <a:cs typeface="BIZ UDGothic"/>
                        </a:rPr>
                        <a:t>価格調整による市場の需給バランスを</a:t>
                      </a:r>
                      <a:endParaRPr sz="1100" dirty="0">
                        <a:latin typeface="BIZ UDGothic"/>
                        <a:cs typeface="BIZ UDGothic"/>
                      </a:endParaRPr>
                    </a:p>
                    <a:p>
                      <a:pPr marL="154940">
                        <a:lnSpc>
                          <a:spcPct val="100000"/>
                        </a:lnSpc>
                        <a:spcBef>
                          <a:spcPts val="265"/>
                        </a:spcBef>
                      </a:pPr>
                      <a:r>
                        <a:rPr sz="1100" b="1" spc="-15" dirty="0">
                          <a:latin typeface="BIZ UDGothic"/>
                          <a:cs typeface="BIZ UDGothic"/>
                        </a:rPr>
                        <a:t>阻害しない</a:t>
                      </a:r>
                      <a:endParaRPr sz="1100" dirty="0">
                        <a:latin typeface="BIZ UDGothic"/>
                        <a:cs typeface="BIZ UDGothic"/>
                      </a:endParaRPr>
                    </a:p>
                  </a:txBody>
                  <a:tcPr marL="0" marR="0" marT="8890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6"/>
                  </a:ext>
                </a:extLst>
              </a:tr>
              <a:tr h="359410">
                <a:tc>
                  <a:txBody>
                    <a:bodyPr/>
                    <a:lstStyle/>
                    <a:p>
                      <a:pPr algn="ctr">
                        <a:lnSpc>
                          <a:spcPct val="100000"/>
                        </a:lnSpc>
                        <a:spcBef>
                          <a:spcPts val="765"/>
                        </a:spcBef>
                      </a:pPr>
                      <a:r>
                        <a:rPr sz="1200" spc="-25" dirty="0">
                          <a:solidFill>
                            <a:srgbClr val="7B7B7B"/>
                          </a:solidFill>
                          <a:latin typeface="BIZ UDGothic"/>
                          <a:cs typeface="BIZ UDGothic"/>
                        </a:rPr>
                        <a:t>事例</a:t>
                      </a:r>
                      <a:endParaRPr sz="1200">
                        <a:latin typeface="BIZ UDGothic"/>
                        <a:cs typeface="BIZ UDGothic"/>
                      </a:endParaRPr>
                    </a:p>
                  </a:txBody>
                  <a:tcPr marL="0" marR="0" marT="971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835"/>
                        </a:spcBef>
                      </a:pPr>
                      <a:r>
                        <a:rPr sz="1100" spc="-25" dirty="0" err="1">
                          <a:solidFill>
                            <a:srgbClr val="7B7B7B"/>
                          </a:solidFill>
                          <a:latin typeface="BIZ UDGothic"/>
                          <a:cs typeface="BIZ UDGothic"/>
                        </a:rPr>
                        <a:t>福岡県、北九州市</a:t>
                      </a:r>
                      <a:r>
                        <a:rPr lang="ja-JP" altLang="en-US" sz="1100" spc="-25" dirty="0" err="1">
                          <a:solidFill>
                            <a:srgbClr val="7B7B7B"/>
                          </a:solidFill>
                          <a:latin typeface="BIZ UDGothic" panose="020B0400000000000000" pitchFamily="49" charset="-128"/>
                          <a:ea typeface="BIZ UDGothic" panose="020B0400000000000000" pitchFamily="49" charset="-128"/>
                          <a:cs typeface="BIZ UDGothic"/>
                        </a:rPr>
                        <a:t>、</a:t>
                      </a:r>
                      <a:r>
                        <a:rPr lang="ja-JP" altLang="en-US" sz="1100" spc="-25" dirty="0">
                          <a:solidFill>
                            <a:srgbClr val="7B7B7B"/>
                          </a:solidFill>
                          <a:latin typeface="BIZ UDGothic" panose="020B0400000000000000" pitchFamily="49" charset="-128"/>
                          <a:ea typeface="BIZ UDGothic" panose="020B0400000000000000" pitchFamily="49" charset="-128"/>
                          <a:cs typeface="BIZ UDGothic"/>
                        </a:rPr>
                        <a:t>熱海市</a:t>
                      </a:r>
                      <a:endParaRPr sz="1100" dirty="0">
                        <a:latin typeface="BIZ UDGothic" panose="020B0400000000000000" pitchFamily="49" charset="-128"/>
                        <a:ea typeface="BIZ UDGothic" panose="020B0400000000000000" pitchFamily="49" charset="-128"/>
                        <a:cs typeface="BIZ UDGothic"/>
                      </a:endParaRPr>
                    </a:p>
                  </a:txBody>
                  <a:tcPr marL="0" marR="0" marT="106045"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54940">
                        <a:lnSpc>
                          <a:spcPct val="100000"/>
                        </a:lnSpc>
                        <a:spcBef>
                          <a:spcPts val="835"/>
                        </a:spcBef>
                      </a:pPr>
                      <a:r>
                        <a:rPr sz="1100" spc="-25" dirty="0">
                          <a:solidFill>
                            <a:srgbClr val="7B7B7B"/>
                          </a:solidFill>
                          <a:latin typeface="BIZ UDGothic"/>
                          <a:cs typeface="BIZ UDGothic"/>
                        </a:rPr>
                        <a:t>大半の自治体で導入</a:t>
                      </a:r>
                      <a:endParaRPr sz="1100">
                        <a:latin typeface="BIZ UDGothic"/>
                        <a:cs typeface="BIZ UDGothic"/>
                      </a:endParaRPr>
                    </a:p>
                  </a:txBody>
                  <a:tcPr marL="0" marR="0" marT="106045" marB="0">
                    <a:lnT w="9525">
                      <a:solidFill>
                        <a:srgbClr val="AEABAB"/>
                      </a:solidFill>
                      <a:prstDash val="sysDash"/>
                    </a:lnT>
                    <a:lnB w="9525">
                      <a:solidFill>
                        <a:srgbClr val="AEABAB"/>
                      </a:solidFill>
                      <a:prstDash val="sysDash"/>
                    </a:lnB>
                  </a:tcPr>
                </a:tc>
                <a:tc>
                  <a:txBody>
                    <a:bodyPr/>
                    <a:lstStyle/>
                    <a:p>
                      <a:pPr marL="154940">
                        <a:lnSpc>
                          <a:spcPct val="100000"/>
                        </a:lnSpc>
                        <a:spcBef>
                          <a:spcPts val="835"/>
                        </a:spcBef>
                      </a:pPr>
                      <a:r>
                        <a:rPr sz="1100" spc="-20" dirty="0">
                          <a:solidFill>
                            <a:srgbClr val="7B7B7B"/>
                          </a:solidFill>
                          <a:latin typeface="BIZ UDGothic"/>
                          <a:cs typeface="BIZ UDGothic"/>
                        </a:rPr>
                        <a:t>俱知安町（２％の定率</a:t>
                      </a:r>
                      <a:r>
                        <a:rPr sz="1100" spc="-50" dirty="0">
                          <a:solidFill>
                            <a:srgbClr val="7B7B7B"/>
                          </a:solidFill>
                          <a:latin typeface="BIZ UDGothic"/>
                          <a:cs typeface="BIZ UDGothic"/>
                        </a:rPr>
                        <a:t>）</a:t>
                      </a:r>
                      <a:endParaRPr sz="1100" dirty="0">
                        <a:latin typeface="BIZ UDGothic"/>
                        <a:cs typeface="BIZ UDGothic"/>
                      </a:endParaRPr>
                    </a:p>
                  </a:txBody>
                  <a:tcPr marL="0" marR="0" marT="106045"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7"/>
                  </a:ext>
                </a:extLst>
              </a:tr>
              <a:tr h="527050">
                <a:tc>
                  <a:txBody>
                    <a:bodyPr/>
                    <a:lstStyle/>
                    <a:p>
                      <a:pPr marL="407034" marR="95250" indent="-304800">
                        <a:lnSpc>
                          <a:spcPct val="100000"/>
                        </a:lnSpc>
                        <a:spcBef>
                          <a:spcPts val="705"/>
                        </a:spcBef>
                      </a:pPr>
                      <a:r>
                        <a:rPr sz="1200" spc="-10" dirty="0">
                          <a:solidFill>
                            <a:srgbClr val="7B7B7B"/>
                          </a:solidFill>
                          <a:latin typeface="BIZ UDGothic"/>
                          <a:cs typeface="BIZ UDGothic"/>
                        </a:rPr>
                        <a:t>社会状況への</a:t>
                      </a:r>
                      <a:r>
                        <a:rPr sz="1200" spc="-25" dirty="0">
                          <a:solidFill>
                            <a:srgbClr val="7B7B7B"/>
                          </a:solidFill>
                          <a:latin typeface="BIZ UDGothic"/>
                          <a:cs typeface="BIZ UDGothic"/>
                        </a:rPr>
                        <a:t>対応</a:t>
                      </a:r>
                      <a:endParaRPr sz="1200">
                        <a:latin typeface="BIZ UDGothic"/>
                        <a:cs typeface="BIZ UDGothic"/>
                      </a:endParaRPr>
                    </a:p>
                  </a:txBody>
                  <a:tcPr marL="0" marR="0" marT="89535" marB="0">
                    <a:lnR w="19050">
                      <a:solidFill>
                        <a:srgbClr val="525252"/>
                      </a:solidFill>
                      <a:prstDash val="solid"/>
                    </a:lnR>
                    <a:lnT w="9525">
                      <a:solidFill>
                        <a:srgbClr val="AEABAB"/>
                      </a:solidFill>
                      <a:prstDash val="sysDash"/>
                    </a:lnT>
                    <a:lnB w="19050">
                      <a:solidFill>
                        <a:srgbClr val="585858"/>
                      </a:solidFill>
                      <a:prstDash val="solid"/>
                    </a:lnB>
                  </a:tcPr>
                </a:tc>
                <a:tc>
                  <a:txBody>
                    <a:bodyPr/>
                    <a:lstStyle/>
                    <a:p>
                      <a:pPr>
                        <a:lnSpc>
                          <a:spcPct val="100000"/>
                        </a:lnSpc>
                        <a:spcBef>
                          <a:spcPts val="229"/>
                        </a:spcBef>
                      </a:pPr>
                      <a:endParaRPr sz="1100">
                        <a:latin typeface="Times New Roman"/>
                        <a:cs typeface="Times New Roman"/>
                      </a:endParaRPr>
                    </a:p>
                    <a:p>
                      <a:pPr marL="116839">
                        <a:lnSpc>
                          <a:spcPct val="100000"/>
                        </a:lnSpc>
                      </a:pPr>
                      <a:r>
                        <a:rPr sz="1100" spc="-25" dirty="0">
                          <a:solidFill>
                            <a:srgbClr val="FF0000"/>
                          </a:solidFill>
                          <a:latin typeface="BIZ UDGothic"/>
                          <a:cs typeface="BIZ UDGothic"/>
                        </a:rPr>
                        <a:t>インフレやデフレに対応できない</a:t>
                      </a:r>
                      <a:endParaRPr sz="1100">
                        <a:latin typeface="BIZ UDGothic"/>
                        <a:cs typeface="BIZ UDGothic"/>
                      </a:endParaRPr>
                    </a:p>
                  </a:txBody>
                  <a:tcPr marL="0" marR="0" marT="29209" marB="0">
                    <a:lnL w="19050">
                      <a:solidFill>
                        <a:srgbClr val="525252"/>
                      </a:solidFill>
                      <a:prstDash val="solid"/>
                    </a:lnL>
                    <a:lnT w="9525">
                      <a:solidFill>
                        <a:srgbClr val="AEABAB"/>
                      </a:solidFill>
                      <a:prstDash val="sysDash"/>
                    </a:lnT>
                    <a:lnB w="19050">
                      <a:solidFill>
                        <a:srgbClr val="585858"/>
                      </a:solidFill>
                      <a:prstDash val="solid"/>
                    </a:lnB>
                  </a:tcPr>
                </a:tc>
                <a:tc>
                  <a:txBody>
                    <a:bodyPr/>
                    <a:lstStyle/>
                    <a:p>
                      <a:pPr>
                        <a:lnSpc>
                          <a:spcPct val="100000"/>
                        </a:lnSpc>
                        <a:spcBef>
                          <a:spcPts val="229"/>
                        </a:spcBef>
                      </a:pPr>
                      <a:endParaRPr sz="1100">
                        <a:latin typeface="Times New Roman"/>
                        <a:cs typeface="Times New Roman"/>
                      </a:endParaRPr>
                    </a:p>
                    <a:p>
                      <a:pPr marL="154940">
                        <a:lnSpc>
                          <a:spcPct val="100000"/>
                        </a:lnSpc>
                      </a:pPr>
                      <a:r>
                        <a:rPr sz="1100" spc="-25" dirty="0">
                          <a:solidFill>
                            <a:srgbClr val="FF0000"/>
                          </a:solidFill>
                          <a:latin typeface="BIZ UDGothic"/>
                          <a:cs typeface="BIZ UDGothic"/>
                        </a:rPr>
                        <a:t>インフレやデフレに対応できない</a:t>
                      </a:r>
                      <a:endParaRPr sz="1100">
                        <a:latin typeface="BIZ UDGothic"/>
                        <a:cs typeface="BIZ UDGothic"/>
                      </a:endParaRPr>
                    </a:p>
                  </a:txBody>
                  <a:tcPr marL="0" marR="0" marT="29209" marB="0">
                    <a:lnT w="9525">
                      <a:solidFill>
                        <a:srgbClr val="AEABAB"/>
                      </a:solidFill>
                      <a:prstDash val="sysDash"/>
                    </a:lnT>
                    <a:lnB w="19050">
                      <a:solidFill>
                        <a:srgbClr val="585858"/>
                      </a:solidFill>
                      <a:prstDash val="solid"/>
                    </a:lnB>
                  </a:tcPr>
                </a:tc>
                <a:tc>
                  <a:txBody>
                    <a:bodyPr/>
                    <a:lstStyle/>
                    <a:p>
                      <a:pPr>
                        <a:lnSpc>
                          <a:spcPct val="100000"/>
                        </a:lnSpc>
                        <a:spcBef>
                          <a:spcPts val="229"/>
                        </a:spcBef>
                      </a:pPr>
                      <a:endParaRPr sz="1100" dirty="0">
                        <a:latin typeface="Times New Roman"/>
                        <a:cs typeface="Times New Roman"/>
                      </a:endParaRPr>
                    </a:p>
                    <a:p>
                      <a:pPr marL="154940">
                        <a:lnSpc>
                          <a:spcPct val="100000"/>
                        </a:lnSpc>
                      </a:pPr>
                      <a:r>
                        <a:rPr sz="1100" b="1" spc="-25" dirty="0">
                          <a:latin typeface="BIZ UDGothic"/>
                          <a:cs typeface="BIZ UDGothic"/>
                        </a:rPr>
                        <a:t>インフレやデフレに対応できる</a:t>
                      </a:r>
                      <a:endParaRPr sz="1100" dirty="0">
                        <a:latin typeface="BIZ UDGothic"/>
                        <a:cs typeface="BIZ UDGothic"/>
                      </a:endParaRPr>
                    </a:p>
                  </a:txBody>
                  <a:tcPr marL="0" marR="0" marT="29209" marB="0">
                    <a:lnT w="9525">
                      <a:solidFill>
                        <a:srgbClr val="AEABAB"/>
                      </a:solidFill>
                      <a:prstDash val="sysDash"/>
                    </a:lnT>
                    <a:lnB w="19050">
                      <a:solidFill>
                        <a:srgbClr val="585858"/>
                      </a:solidFill>
                      <a:prstDash val="solid"/>
                    </a:lnB>
                  </a:tcPr>
                </a:tc>
                <a:extLst>
                  <a:ext uri="{0D108BD9-81ED-4DB2-BD59-A6C34878D82A}">
                    <a16:rowId xmlns:a16="http://schemas.microsoft.com/office/drawing/2014/main" val="10008"/>
                  </a:ext>
                </a:extLst>
              </a:tr>
            </a:tbl>
          </a:graphicData>
        </a:graphic>
      </p:graphicFrame>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smtClean="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17</a:t>
            </a:fld>
            <a:endParaRPr kumimoji="0" sz="1200" b="0" i="0" u="none" strike="noStrike" kern="0" cap="none" spc="-25" normalizeH="0" baseline="0" noProof="0" dirty="0">
              <a:ln>
                <a:noFill/>
              </a:ln>
              <a:solidFill>
                <a:srgbClr val="888888"/>
              </a:solidFill>
              <a:effectLst/>
              <a:uLnTx/>
              <a:uFillTx/>
              <a:latin typeface="Yu Gothic"/>
            </a:endParaRPr>
          </a:p>
        </p:txBody>
      </p:sp>
      <p:sp>
        <p:nvSpPr>
          <p:cNvPr id="8" name="object 8"/>
          <p:cNvSpPr txBox="1"/>
          <p:nvPr/>
        </p:nvSpPr>
        <p:spPr>
          <a:xfrm>
            <a:off x="347090" y="5825871"/>
            <a:ext cx="9174480" cy="530273"/>
          </a:xfrm>
          <a:prstGeom prst="rect">
            <a:avLst/>
          </a:prstGeom>
          <a:solidFill>
            <a:srgbClr val="FCFBD5">
              <a:alpha val="50195"/>
            </a:srgbClr>
          </a:solidFill>
          <a:ln w="9525">
            <a:solidFill>
              <a:srgbClr val="000000"/>
            </a:solidFill>
          </a:ln>
        </p:spPr>
        <p:txBody>
          <a:bodyPr vert="horz" wrap="square" lIns="0" tIns="60325" rIns="0" bIns="0" rtlCol="0">
            <a:spAutoFit/>
          </a:bodyPr>
          <a:lstStyle/>
          <a:p>
            <a:pPr marL="0" marR="4183379" lvl="0" indent="0" algn="ctr" defTabSz="914400" eaLnBrk="1" fontAlgn="auto" latinLnBrk="0" hangingPunct="1">
              <a:lnSpc>
                <a:spcPct val="100000"/>
              </a:lnSpc>
              <a:spcBef>
                <a:spcPts val="475"/>
              </a:spcBef>
              <a:spcAft>
                <a:spcPts val="0"/>
              </a:spcAft>
              <a:buClrTx/>
              <a:buSzTx/>
              <a:buFontTx/>
              <a:buNone/>
              <a:tabLst/>
              <a:defRPr/>
            </a:pPr>
            <a:r>
              <a:rPr kumimoji="0" lang="ja-JP" altLang="en-US" sz="1400" b="0" i="0" u="none" strike="noStrike" kern="0" cap="none" spc="-1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仮に、</a:t>
            </a:r>
            <a:r>
              <a:rPr kumimoji="0" sz="1400" b="0" i="0" u="none" strike="noStrike" kern="0" cap="none" spc="-1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一律定額制により一人１泊</a:t>
            </a:r>
            <a:r>
              <a:rPr kumimoji="0" lang="ja-JP" altLang="en-US" sz="1400" b="0" i="0" u="none" strike="noStrike" kern="0" cap="none" spc="-1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３</a:t>
            </a:r>
            <a:r>
              <a:rPr kumimoji="0" sz="1400" b="0" i="0" u="none" strike="noStrike" kern="0" cap="none" spc="-1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rPr>
              <a:t>００円とした場合の税収見込み</a:t>
            </a:r>
            <a:endParaRPr kumimoji="0" sz="14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BIZ UDGothic"/>
            </a:endParaRPr>
          </a:p>
          <a:p>
            <a:pPr marL="73025" marR="0" lvl="0" indent="0" algn="ctr" defTabSz="914400" eaLnBrk="1" fontAlgn="auto" latinLnBrk="0" hangingPunct="1">
              <a:lnSpc>
                <a:spcPct val="100000"/>
              </a:lnSpc>
              <a:spcBef>
                <a:spcPts val="335"/>
              </a:spcBef>
              <a:spcAft>
                <a:spcPts val="0"/>
              </a:spcAft>
              <a:buClrTx/>
              <a:buSzTx/>
              <a:buFontTx/>
              <a:buNone/>
              <a:tabLst/>
              <a:defRPr/>
            </a:pPr>
            <a:r>
              <a:rPr kumimoji="0" lang="ja-JP" altLang="en-US" sz="1400" b="1" i="0" u="none" strike="noStrike" kern="0" cap="none" spc="-10" normalizeH="0" baseline="0" noProof="0" dirty="0">
                <a:ln>
                  <a:noFill/>
                </a:ln>
                <a:solidFill>
                  <a:sysClr val="windowText" lastClr="000000"/>
                </a:solidFill>
                <a:effectLst/>
                <a:uLnTx/>
                <a:uFillTx/>
                <a:latin typeface="BIZ UDGothic"/>
                <a:cs typeface="BIZ UDGothic"/>
              </a:rPr>
              <a:t>３</a:t>
            </a:r>
            <a:r>
              <a:rPr kumimoji="0" sz="1400" b="1" i="0" u="none" strike="noStrike" kern="0" cap="none" spc="-10" normalizeH="0" baseline="0" noProof="0" dirty="0">
                <a:ln>
                  <a:noFill/>
                </a:ln>
                <a:solidFill>
                  <a:sysClr val="windowText" lastClr="000000"/>
                </a:solidFill>
                <a:effectLst/>
                <a:uLnTx/>
                <a:uFillTx/>
                <a:latin typeface="BIZ UDGothic"/>
                <a:cs typeface="BIZ UDGothic"/>
              </a:rPr>
              <a:t>００円×約</a:t>
            </a:r>
            <a:r>
              <a:rPr kumimoji="0" lang="ja-JP" altLang="en-US" sz="1400" b="1" i="0" u="none" strike="noStrike" kern="0" cap="none" spc="-10" normalizeH="0" baseline="0" noProof="0" dirty="0">
                <a:ln>
                  <a:noFill/>
                </a:ln>
                <a:solidFill>
                  <a:sysClr val="windowText" lastClr="000000"/>
                </a:solidFill>
                <a:effectLst/>
                <a:uLnTx/>
                <a:uFillTx/>
                <a:latin typeface="BIZ UDGothic"/>
                <a:cs typeface="BIZ UDGothic"/>
              </a:rPr>
              <a:t>１，７１０，０００人</a:t>
            </a:r>
            <a:r>
              <a:rPr kumimoji="0" sz="1400" b="1" i="0" u="none" strike="noStrike" kern="0" cap="none" spc="-10" normalizeH="0" baseline="0" noProof="0" dirty="0">
                <a:ln>
                  <a:noFill/>
                </a:ln>
                <a:solidFill>
                  <a:sysClr val="windowText" lastClr="000000"/>
                </a:solidFill>
                <a:effectLst/>
                <a:uLnTx/>
                <a:uFillTx/>
                <a:latin typeface="BIZ UDGothic"/>
                <a:cs typeface="BIZ UDGothic"/>
              </a:rPr>
              <a:t>（</a:t>
            </a:r>
            <a:r>
              <a:rPr kumimoji="0" lang="ja-JP" altLang="en-US" sz="1400" b="1" i="0" u="none" strike="noStrike" kern="0" cap="none" spc="-10" normalizeH="0" baseline="0" noProof="0" dirty="0">
                <a:ln>
                  <a:noFill/>
                </a:ln>
                <a:solidFill>
                  <a:sysClr val="windowText" lastClr="000000"/>
                </a:solidFill>
                <a:effectLst/>
                <a:uLnTx/>
                <a:uFillTx/>
                <a:latin typeface="BIZ UDGothic"/>
                <a:cs typeface="BIZ UDGothic"/>
              </a:rPr>
              <a:t>推計</a:t>
            </a:r>
            <a:r>
              <a:rPr kumimoji="0" sz="1400" b="1" i="0" u="none" strike="noStrike" kern="0" cap="none" spc="-10" normalizeH="0" baseline="0" noProof="0" dirty="0" err="1">
                <a:ln>
                  <a:noFill/>
                </a:ln>
                <a:solidFill>
                  <a:sysClr val="windowText" lastClr="000000"/>
                </a:solidFill>
                <a:effectLst/>
                <a:uLnTx/>
                <a:uFillTx/>
                <a:latin typeface="BIZ UDGothic"/>
                <a:cs typeface="BIZ UDGothic"/>
              </a:rPr>
              <a:t>年間宿泊者数</a:t>
            </a:r>
            <a:r>
              <a:rPr kumimoji="0" sz="1400" b="1" i="0" u="none" strike="noStrike" kern="0" cap="none" spc="-10" normalizeH="0" baseline="0" noProof="0" dirty="0">
                <a:ln>
                  <a:noFill/>
                </a:ln>
                <a:solidFill>
                  <a:sysClr val="windowText" lastClr="000000"/>
                </a:solidFill>
                <a:effectLst/>
                <a:uLnTx/>
                <a:uFillTx/>
                <a:latin typeface="BIZ UDGothic"/>
                <a:cs typeface="BIZ UDGothic"/>
              </a:rPr>
              <a:t>）＝</a:t>
            </a:r>
            <a:r>
              <a:rPr kumimoji="0" sz="1400" b="1" i="0" u="none" strike="noStrike" kern="0" cap="none" spc="-20" normalizeH="0" baseline="0" noProof="0" dirty="0">
                <a:ln>
                  <a:noFill/>
                </a:ln>
                <a:solidFill>
                  <a:sysClr val="windowText" lastClr="000000"/>
                </a:solidFill>
                <a:effectLst/>
                <a:uLnTx/>
                <a:uFillTx/>
                <a:latin typeface="BIZ UDGothic"/>
                <a:cs typeface="BIZ UDGothic"/>
              </a:rPr>
              <a:t>約</a:t>
            </a:r>
            <a:r>
              <a:rPr kumimoji="0" lang="ja-JP" altLang="en-US" sz="1400" b="1" i="0" u="none" strike="noStrike" kern="0" cap="none" spc="-20" normalizeH="0" baseline="0" noProof="0" dirty="0">
                <a:ln>
                  <a:noFill/>
                </a:ln>
                <a:solidFill>
                  <a:sysClr val="windowText" lastClr="000000"/>
                </a:solidFill>
                <a:effectLst/>
                <a:uLnTx/>
                <a:uFillTx/>
                <a:latin typeface="BIZ UDGothic"/>
                <a:cs typeface="BIZ UDGothic"/>
              </a:rPr>
              <a:t>５</a:t>
            </a:r>
            <a:r>
              <a:rPr kumimoji="0" sz="1400" b="1" i="0" u="none" strike="noStrike" kern="0" cap="none" spc="-20" normalizeH="0" baseline="0" noProof="0" dirty="0">
                <a:ln>
                  <a:noFill/>
                </a:ln>
                <a:solidFill>
                  <a:sysClr val="windowText" lastClr="000000"/>
                </a:solidFill>
                <a:effectLst/>
                <a:uLnTx/>
                <a:uFillTx/>
                <a:latin typeface="BIZ UDGothic"/>
                <a:cs typeface="BIZ UDGothic"/>
              </a:rPr>
              <a:t>．</a:t>
            </a:r>
            <a:r>
              <a:rPr kumimoji="0" lang="ja-JP" altLang="en-US" sz="1400" b="1" i="0" u="none" strike="noStrike" kern="0" cap="none" spc="-20" normalizeH="0" baseline="0" noProof="0" dirty="0">
                <a:ln>
                  <a:noFill/>
                </a:ln>
                <a:solidFill>
                  <a:sysClr val="windowText" lastClr="000000"/>
                </a:solidFill>
                <a:effectLst/>
                <a:uLnTx/>
                <a:uFillTx/>
                <a:latin typeface="BIZ UDGothic"/>
                <a:cs typeface="BIZ UDGothic"/>
              </a:rPr>
              <a:t>１３</a:t>
            </a:r>
            <a:r>
              <a:rPr kumimoji="0" sz="1400" b="1" i="0" u="none" strike="noStrike" kern="0" cap="none" spc="-20" normalizeH="0" baseline="0" noProof="0" dirty="0" err="1">
                <a:ln>
                  <a:noFill/>
                </a:ln>
                <a:solidFill>
                  <a:sysClr val="windowText" lastClr="000000"/>
                </a:solidFill>
                <a:effectLst/>
                <a:uLnTx/>
                <a:uFillTx/>
                <a:latin typeface="BIZ UDGothic"/>
                <a:cs typeface="BIZ UDGothic"/>
              </a:rPr>
              <a:t>億円</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11" name="object 2">
            <a:extLst>
              <a:ext uri="{FF2B5EF4-FFF2-40B4-BE49-F238E27FC236}">
                <a16:creationId xmlns:a16="http://schemas.microsoft.com/office/drawing/2014/main" id="{F352E27E-DB97-4126-AF93-85590BB1D6DE}"/>
              </a:ext>
            </a:extLst>
          </p:cNvPr>
          <p:cNvSpPr txBox="1"/>
          <p:nvPr/>
        </p:nvSpPr>
        <p:spPr>
          <a:xfrm>
            <a:off x="6612381" y="552196"/>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xfrm>
            <a:off x="9136380" y="326136"/>
            <a:ext cx="233045" cy="193675"/>
          </a:xfrm>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18</a:t>
            </a:fld>
            <a:endParaRPr kumimoji="0" sz="1200" b="0" i="0" u="none" strike="noStrike" kern="0" cap="none" spc="-25" normalizeH="0" baseline="0" noProof="0" dirty="0">
              <a:ln>
                <a:noFill/>
              </a:ln>
              <a:solidFill>
                <a:srgbClr val="888888"/>
              </a:solidFill>
              <a:effectLst/>
              <a:uLnTx/>
              <a:uFillTx/>
              <a:latin typeface="Yu Gothic"/>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rPr>
              <a:t>４　</a:t>
            </a:r>
            <a:r>
              <a:rPr lang="ja-JP" altLang="en-US" spc="-45" dirty="0">
                <a:latin typeface="ＭＳ Ｐゴシック" panose="020B0600070205080204" pitchFamily="50" charset="-128"/>
              </a:rPr>
              <a:t>課税要件について</a:t>
            </a:r>
            <a:endParaRPr spc="-45" dirty="0"/>
          </a:p>
        </p:txBody>
      </p:sp>
      <p:sp>
        <p:nvSpPr>
          <p:cNvPr id="4" name="object 4"/>
          <p:cNvSpPr txBox="1"/>
          <p:nvPr/>
        </p:nvSpPr>
        <p:spPr>
          <a:xfrm>
            <a:off x="425450" y="1807972"/>
            <a:ext cx="8943975" cy="1924050"/>
          </a:xfrm>
          <a:prstGeom prst="rect">
            <a:avLst/>
          </a:prstGeom>
        </p:spPr>
        <p:txBody>
          <a:bodyPr vert="horz" wrap="square" lIns="0" tIns="12700" rIns="0" bIns="0" rtlCol="0">
            <a:spAutoFit/>
          </a:bodyPr>
          <a:lstStyle/>
          <a:p>
            <a:pPr marL="12700" marR="5080" lvl="0" indent="165100" defTabSz="914400" eaLnBrk="1" fontAlgn="auto" latinLnBrk="0" hangingPunct="1">
              <a:lnSpc>
                <a:spcPct val="100000"/>
              </a:lnSpc>
              <a:spcBef>
                <a:spcPts val="100"/>
              </a:spcBef>
              <a:spcAft>
                <a:spcPts val="0"/>
              </a:spcAft>
              <a:buClrTx/>
              <a:buSzTx/>
              <a:buFontTx/>
              <a:buNone/>
              <a:tabLst/>
              <a:defRPr/>
            </a:pP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全ての先行導入自治体において、外国大使等の任務遂行に伴う宿泊は、ウィーン条約（</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国家間の外交特権を規定してい</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る条約</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を批准している観点から課税免除している。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77800" marR="0" lvl="0" indent="0" defTabSz="914400" eaLnBrk="1" fontAlgn="auto" latinLnBrk="0" hangingPunct="1">
              <a:lnSpc>
                <a:spcPct val="100000"/>
              </a:lnSpc>
              <a:spcBef>
                <a:spcPts val="5"/>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一部の自治体において、次の対象者に対し課税免除を行っているほかは、課税免除を実施していない。</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100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【課税免除例】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ct val="100000"/>
              </a:lnSpc>
              <a:spcBef>
                <a:spcPts val="0"/>
              </a:spcBef>
              <a:spcAft>
                <a:spcPts val="0"/>
              </a:spcAft>
              <a:buClrTx/>
              <a:buSzTx/>
              <a:buFontTx/>
              <a:buAutoNum type="arabicParenBoth"/>
              <a:tabLst>
                <a:tab pos="425450" algn="l"/>
              </a:tabLst>
              <a:defRPr/>
            </a:pP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修学旅行などの宿泊を伴う学校行事</a:t>
            </a:r>
            <a:r>
              <a:rPr kumimoji="0" lang="ja-JP" altLang="en-US" sz="1300" b="0" i="0" u="none" strike="noStrike" kern="0" cap="none" spc="-15" normalizeH="0" baseline="0" noProof="0" dirty="0">
                <a:ln>
                  <a:noFill/>
                </a:ln>
                <a:solidFill>
                  <a:sysClr val="windowText" lastClr="000000"/>
                </a:solidFill>
                <a:effectLst/>
                <a:uLnTx/>
                <a:uFillTx/>
                <a:latin typeface="BIZ UDMincho Medium"/>
                <a:cs typeface="BIZ UDMincho Medium"/>
              </a:rPr>
              <a:t>の</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生徒等</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ct val="100000"/>
              </a:lnSpc>
              <a:spcBef>
                <a:spcPts val="0"/>
              </a:spcBef>
              <a:spcAft>
                <a:spcPts val="0"/>
              </a:spcAft>
              <a:buClrTx/>
              <a:buSzTx/>
              <a:buFontTx/>
              <a:buAutoNum type="arabicParenBoth"/>
              <a:tabLst>
                <a:tab pos="425450" algn="l"/>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宿泊を伴うスポーツ大会等に参加する生徒等</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ct val="100000"/>
              </a:lnSpc>
              <a:spcBef>
                <a:spcPts val="0"/>
              </a:spcBef>
              <a:spcAft>
                <a:spcPts val="0"/>
              </a:spcAft>
              <a:buClrTx/>
              <a:buSzTx/>
              <a:buFontTx/>
              <a:buAutoNum type="arabicParenBoth"/>
              <a:tabLst>
                <a:tab pos="425450" algn="l"/>
              </a:tabLst>
              <a:defRPr/>
            </a:pP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12</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歳未満の者</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86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BIZ UDGothic"/>
                <a:cs typeface="BIZ UDGothic"/>
              </a:rPr>
              <a:t>(3-7)課税要件の詳細（課税期間・見直し期間</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5" name="object 5"/>
          <p:cNvSpPr txBox="1"/>
          <p:nvPr/>
        </p:nvSpPr>
        <p:spPr>
          <a:xfrm>
            <a:off x="425450" y="983488"/>
            <a:ext cx="35687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(3-6)課税要件の詳細（課税免除</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6" name="object 6"/>
          <p:cNvSpPr txBox="1"/>
          <p:nvPr/>
        </p:nvSpPr>
        <p:spPr>
          <a:xfrm>
            <a:off x="347090" y="1387983"/>
            <a:ext cx="9174480" cy="327025"/>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90805" marR="0" lvl="0" indent="0" defTabSz="914400" eaLnBrk="1" fontAlgn="auto" latinLnBrk="0" hangingPunct="1">
              <a:lnSpc>
                <a:spcPct val="100000"/>
              </a:lnSpc>
              <a:spcBef>
                <a:spcPts val="47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課税免除：先行導入自治体の例を参考に、検討</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7" name="object 7"/>
          <p:cNvSpPr txBox="1"/>
          <p:nvPr/>
        </p:nvSpPr>
        <p:spPr>
          <a:xfrm>
            <a:off x="425450" y="4317746"/>
            <a:ext cx="8943975" cy="1341393"/>
          </a:xfrm>
          <a:prstGeom prst="rect">
            <a:avLst/>
          </a:prstGeom>
        </p:spPr>
        <p:txBody>
          <a:bodyPr vert="horz" wrap="square" lIns="0" tIns="12700" rIns="0" bIns="0" rtlCol="0">
            <a:spAutoFit/>
          </a:bodyPr>
          <a:lstStyle/>
          <a:p>
            <a:pPr marL="12700" marR="5080" lvl="0" indent="165100" defTabSz="914400" eaLnBrk="1" fontAlgn="auto" latinLnBrk="0" hangingPunct="1">
              <a:lnSpc>
                <a:spcPct val="100000"/>
              </a:lnSpc>
              <a:spcBef>
                <a:spcPts val="10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４ページに記載された自治税務局長通知に基づき、全ての先行</a:t>
            </a:r>
            <a:r>
              <a:rPr kumimoji="0" lang="ja-JP" altLang="en-US" sz="1300" b="0" i="0" u="none" strike="noStrike" kern="0" cap="none" spc="-15" normalizeH="0" baseline="0" noProof="0" dirty="0">
                <a:ln>
                  <a:noFill/>
                </a:ln>
                <a:solidFill>
                  <a:sysClr val="windowText" lastClr="000000"/>
                </a:solidFill>
                <a:effectLst/>
                <a:uLnTx/>
                <a:uFillTx/>
                <a:latin typeface="BIZ UDMincho Medium"/>
                <a:cs typeface="BIZ UDMincho Medium"/>
              </a:rPr>
              <a:t>導入</a:t>
            </a:r>
            <a:r>
              <a:rPr kumimoji="0" sz="1300" b="0" i="0" u="none" strike="noStrike" kern="0" cap="none" spc="-15" normalizeH="0" baseline="0" noProof="0" dirty="0" err="1">
                <a:ln>
                  <a:noFill/>
                </a:ln>
                <a:solidFill>
                  <a:sysClr val="windowText" lastClr="000000"/>
                </a:solidFill>
                <a:effectLst/>
                <a:uLnTx/>
                <a:uFillTx/>
                <a:latin typeface="BIZ UDMincho Medium"/>
                <a:cs typeface="BIZ UDMincho Medium"/>
              </a:rPr>
              <a:t>自治体において、条例施行後も制度内容の見直しを行うこととしている</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1005"/>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【参考】</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３年ごとの見直し：長崎市</a:t>
            </a:r>
            <a:endParaRPr kumimoji="0" lang="en-US" altLang="ja-JP" sz="1300" b="0" i="0" u="none" strike="noStrike" kern="0" cap="none" spc="-15"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15" normalizeH="0" baseline="0" noProof="0" dirty="0">
                <a:ln>
                  <a:noFill/>
                </a:ln>
                <a:solidFill>
                  <a:sysClr val="windowText" lastClr="000000"/>
                </a:solidFill>
                <a:effectLst/>
                <a:uLnTx/>
                <a:uFillTx/>
                <a:latin typeface="BIZ UDMincho Medium"/>
                <a:cs typeface="BIZ UDMincho Medium"/>
              </a:rPr>
              <a:t>５年ごとの見直し：その他自治体</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3803015" lvl="0" indent="0" defTabSz="914400" eaLnBrk="1" fontAlgn="auto" latinLnBrk="0" hangingPunct="1">
              <a:lnSpc>
                <a:spcPct val="100000"/>
              </a:lnSpc>
              <a:spcBef>
                <a:spcPts val="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施行後３年、その後は５年ごとの見直し：福岡県、福岡市、北九州市</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p:txBody>
      </p:sp>
      <p:sp>
        <p:nvSpPr>
          <p:cNvPr id="8" name="object 8"/>
          <p:cNvSpPr txBox="1"/>
          <p:nvPr/>
        </p:nvSpPr>
        <p:spPr>
          <a:xfrm>
            <a:off x="379856" y="3817239"/>
            <a:ext cx="9174480" cy="327025"/>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90805" marR="0" lvl="0" indent="0" defTabSz="914400" eaLnBrk="1" fontAlgn="auto" latinLnBrk="0" hangingPunct="1">
              <a:lnSpc>
                <a:spcPct val="100000"/>
              </a:lnSpc>
              <a:spcBef>
                <a:spcPts val="47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課税期間・見直し期間：多くの先行導入自治体と同様に、条例施行後５年周期での見直しを検討</a:t>
            </a:r>
            <a:endParaRPr kumimoji="0" sz="14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11" name="object 2">
            <a:extLst>
              <a:ext uri="{FF2B5EF4-FFF2-40B4-BE49-F238E27FC236}">
                <a16:creationId xmlns:a16="http://schemas.microsoft.com/office/drawing/2014/main" id="{531CED43-3F02-4274-9723-FE000CF74BB9}"/>
              </a:ext>
            </a:extLst>
          </p:cNvPr>
          <p:cNvSpPr txBox="1"/>
          <p:nvPr/>
        </p:nvSpPr>
        <p:spPr>
          <a:xfrm>
            <a:off x="6612381" y="551837"/>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rPr>
              <a:t>４　</a:t>
            </a:r>
            <a:r>
              <a:rPr lang="ja-JP" altLang="en-US" spc="-45" dirty="0">
                <a:latin typeface="ＭＳ Ｐゴシック" panose="020B0600070205080204" pitchFamily="50" charset="-128"/>
              </a:rPr>
              <a:t>課税要件について</a:t>
            </a:r>
            <a:endParaRPr spc="-45" dirty="0"/>
          </a:p>
        </p:txBody>
      </p:sp>
      <p:sp>
        <p:nvSpPr>
          <p:cNvPr id="4" name="object 4"/>
          <p:cNvSpPr txBox="1"/>
          <p:nvPr/>
        </p:nvSpPr>
        <p:spPr>
          <a:xfrm>
            <a:off x="425450" y="983488"/>
            <a:ext cx="35687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(3-8)課税要件の詳細（罰則規定</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5" name="object 5"/>
          <p:cNvSpPr txBox="1"/>
          <p:nvPr/>
        </p:nvSpPr>
        <p:spPr>
          <a:xfrm>
            <a:off x="347090" y="1387983"/>
            <a:ext cx="9174480" cy="327025"/>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90805" marR="0" lvl="0" indent="0" defTabSz="914400" eaLnBrk="1" fontAlgn="auto" latinLnBrk="0" hangingPunct="1">
              <a:lnSpc>
                <a:spcPct val="100000"/>
              </a:lnSpc>
              <a:spcBef>
                <a:spcPts val="47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罰則規定：先行導入自治体の例を参考に、検討</a:t>
            </a:r>
            <a:endParaRPr kumimoji="0" sz="14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6" name="object 6"/>
          <p:cNvSpPr/>
          <p:nvPr/>
        </p:nvSpPr>
        <p:spPr>
          <a:xfrm>
            <a:off x="3312795" y="2468372"/>
            <a:ext cx="0" cy="360045"/>
          </a:xfrm>
          <a:custGeom>
            <a:avLst/>
            <a:gdLst/>
            <a:ahLst/>
            <a:cxnLst/>
            <a:rect l="l" t="t" r="r" b="b"/>
            <a:pathLst>
              <a:path h="360044">
                <a:moveTo>
                  <a:pt x="0" y="0"/>
                </a:moveTo>
                <a:lnTo>
                  <a:pt x="0" y="360044"/>
                </a:lnTo>
              </a:path>
            </a:pathLst>
          </a:custGeom>
          <a:ln w="19050">
            <a:solidFill>
              <a:srgbClr val="52525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7" name="object 7"/>
          <p:cNvGraphicFramePr>
            <a:graphicFrameLocks noGrp="1"/>
          </p:cNvGraphicFramePr>
          <p:nvPr>
            <p:extLst/>
          </p:nvPr>
        </p:nvGraphicFramePr>
        <p:xfrm>
          <a:off x="347090" y="2563739"/>
          <a:ext cx="9229089" cy="2124710"/>
        </p:xfrm>
        <a:graphic>
          <a:graphicData uri="http://schemas.openxmlformats.org/drawingml/2006/table">
            <a:tbl>
              <a:tblPr firstRow="1" bandRow="1">
                <a:tableStyleId>{2D5ABB26-0587-4C30-8999-92F81FD0307C}</a:tableStyleId>
              </a:tblPr>
              <a:tblGrid>
                <a:gridCol w="2965450">
                  <a:extLst>
                    <a:ext uri="{9D8B030D-6E8A-4147-A177-3AD203B41FA5}">
                      <a16:colId xmlns:a16="http://schemas.microsoft.com/office/drawing/2014/main" val="20000"/>
                    </a:ext>
                  </a:extLst>
                </a:gridCol>
                <a:gridCol w="2322195">
                  <a:extLst>
                    <a:ext uri="{9D8B030D-6E8A-4147-A177-3AD203B41FA5}">
                      <a16:colId xmlns:a16="http://schemas.microsoft.com/office/drawing/2014/main" val="20001"/>
                    </a:ext>
                  </a:extLst>
                </a:gridCol>
                <a:gridCol w="3941444">
                  <a:extLst>
                    <a:ext uri="{9D8B030D-6E8A-4147-A177-3AD203B41FA5}">
                      <a16:colId xmlns:a16="http://schemas.microsoft.com/office/drawing/2014/main" val="20002"/>
                    </a:ext>
                  </a:extLst>
                </a:gridCol>
              </a:tblGrid>
              <a:tr h="254635">
                <a:tc>
                  <a:txBody>
                    <a:bodyPr/>
                    <a:lstStyle/>
                    <a:p>
                      <a:pPr marL="958215">
                        <a:lnSpc>
                          <a:spcPts val="1510"/>
                        </a:lnSpc>
                      </a:pPr>
                      <a:r>
                        <a:rPr sz="1400" spc="-25" dirty="0">
                          <a:solidFill>
                            <a:srgbClr val="7B7B7B"/>
                          </a:solidFill>
                          <a:latin typeface="BIZ UDGothic"/>
                          <a:cs typeface="BIZ UDGothic"/>
                        </a:rPr>
                        <a:t>罰則対象行為</a:t>
                      </a:r>
                      <a:endParaRPr sz="1400">
                        <a:latin typeface="BIZ UDGothic"/>
                        <a:cs typeface="BIZ UDGothic"/>
                      </a:endParaRPr>
                    </a:p>
                  </a:txBody>
                  <a:tcPr marL="0" marR="0" marT="0" marB="0">
                    <a:lnB w="19050">
                      <a:solidFill>
                        <a:srgbClr val="525252"/>
                      </a:solidFill>
                      <a:prstDash val="solid"/>
                    </a:lnB>
                  </a:tcPr>
                </a:tc>
                <a:tc>
                  <a:txBody>
                    <a:bodyPr/>
                    <a:lstStyle/>
                    <a:p>
                      <a:pPr marL="107950" algn="ctr">
                        <a:lnSpc>
                          <a:spcPts val="1510"/>
                        </a:lnSpc>
                        <a:tabLst>
                          <a:tab pos="462915" algn="l"/>
                        </a:tabLst>
                      </a:pPr>
                      <a:r>
                        <a:rPr sz="1400" spc="-50" dirty="0">
                          <a:solidFill>
                            <a:srgbClr val="7B7B7B"/>
                          </a:solidFill>
                          <a:latin typeface="BIZ UDGothic"/>
                          <a:cs typeface="BIZ UDGothic"/>
                        </a:rPr>
                        <a:t>内容</a:t>
                      </a:r>
                      <a:endParaRPr sz="1400">
                        <a:latin typeface="BIZ UDGothic"/>
                        <a:cs typeface="BIZ UDGothic"/>
                      </a:endParaRPr>
                    </a:p>
                  </a:txBody>
                  <a:tcPr marL="0" marR="0" marT="0" marB="0">
                    <a:lnB w="19050">
                      <a:solidFill>
                        <a:srgbClr val="525252"/>
                      </a:solidFill>
                      <a:prstDash val="solid"/>
                    </a:lnB>
                  </a:tcPr>
                </a:tc>
                <a:tc>
                  <a:txBody>
                    <a:bodyPr/>
                    <a:lstStyle/>
                    <a:p>
                      <a:pPr marL="109220" marR="30480" algn="ctr">
                        <a:lnSpc>
                          <a:spcPts val="1510"/>
                        </a:lnSpc>
                      </a:pPr>
                      <a:r>
                        <a:rPr sz="1400" spc="-35" dirty="0">
                          <a:solidFill>
                            <a:srgbClr val="7B7B7B"/>
                          </a:solidFill>
                          <a:latin typeface="BIZ UDGothic"/>
                          <a:cs typeface="BIZ UDGothic"/>
                        </a:rPr>
                        <a:t>自治体</a:t>
                      </a:r>
                      <a:endParaRPr sz="1400">
                        <a:latin typeface="BIZ UDGothic"/>
                        <a:cs typeface="BIZ UDGothic"/>
                      </a:endParaRPr>
                    </a:p>
                  </a:txBody>
                  <a:tcPr marL="0" marR="0" marT="0" marB="0">
                    <a:lnB w="19050">
                      <a:solidFill>
                        <a:srgbClr val="525252"/>
                      </a:solidFill>
                      <a:prstDash val="solid"/>
                    </a:lnB>
                  </a:tcPr>
                </a:tc>
                <a:extLst>
                  <a:ext uri="{0D108BD9-81ED-4DB2-BD59-A6C34878D82A}">
                    <a16:rowId xmlns:a16="http://schemas.microsoft.com/office/drawing/2014/main" val="10000"/>
                  </a:ext>
                </a:extLst>
              </a:tr>
              <a:tr h="280035">
                <a:tc rowSpan="2">
                  <a:txBody>
                    <a:bodyPr/>
                    <a:lstStyle/>
                    <a:p>
                      <a:pPr marL="109855" marR="99695">
                        <a:lnSpc>
                          <a:spcPct val="100000"/>
                        </a:lnSpc>
                        <a:spcBef>
                          <a:spcPts val="430"/>
                        </a:spcBef>
                      </a:pPr>
                      <a:r>
                        <a:rPr sz="1200" spc="-5" dirty="0">
                          <a:solidFill>
                            <a:srgbClr val="7B7B7B"/>
                          </a:solidFill>
                          <a:latin typeface="BIZ UDGothic"/>
                          <a:cs typeface="BIZ UDGothic"/>
                        </a:rPr>
                        <a:t>特別徴収義務者証の掲示、貸付、譲渡、不返還等に関する違反</a:t>
                      </a:r>
                      <a:endParaRPr sz="1200">
                        <a:latin typeface="BIZ UDGothic"/>
                        <a:cs typeface="BIZ UDGothic"/>
                      </a:endParaRPr>
                    </a:p>
                  </a:txBody>
                  <a:tcPr marL="0" marR="0" marT="54610" marB="0">
                    <a:lnR w="19050">
                      <a:solidFill>
                        <a:srgbClr val="585858"/>
                      </a:solidFill>
                      <a:prstDash val="solid"/>
                    </a:lnR>
                    <a:lnT w="19050">
                      <a:solidFill>
                        <a:srgbClr val="525252"/>
                      </a:solidFill>
                      <a:prstDash val="solid"/>
                    </a:lnT>
                    <a:lnB w="9525">
                      <a:solidFill>
                        <a:srgbClr val="AEABAB"/>
                      </a:solidFill>
                      <a:prstDash val="sysDash"/>
                    </a:lnB>
                  </a:tcPr>
                </a:tc>
                <a:tc>
                  <a:txBody>
                    <a:bodyPr/>
                    <a:lstStyle/>
                    <a:p>
                      <a:pPr>
                        <a:lnSpc>
                          <a:spcPct val="100000"/>
                        </a:lnSpc>
                      </a:pPr>
                      <a:endParaRPr sz="1200">
                        <a:latin typeface="Times New Roman"/>
                        <a:cs typeface="Times New Roman"/>
                      </a:endParaRPr>
                    </a:p>
                  </a:txBody>
                  <a:tcPr marL="0" marR="0" marT="0" marB="0">
                    <a:lnL w="19050">
                      <a:solidFill>
                        <a:srgbClr val="585858"/>
                      </a:solidFill>
                      <a:prstDash val="solid"/>
                    </a:lnL>
                    <a:lnT w="19050">
                      <a:solidFill>
                        <a:srgbClr val="525252"/>
                      </a:solidFill>
                      <a:prstDash val="solid"/>
                    </a:lnT>
                  </a:tcPr>
                </a:tc>
                <a:tc>
                  <a:txBody>
                    <a:bodyPr/>
                    <a:lstStyle/>
                    <a:p>
                      <a:pPr marL="226695" marR="30480">
                        <a:lnSpc>
                          <a:spcPct val="100000"/>
                        </a:lnSpc>
                        <a:spcBef>
                          <a:spcPts val="550"/>
                        </a:spcBef>
                      </a:pPr>
                      <a:r>
                        <a:rPr sz="1100" spc="-25" dirty="0">
                          <a:solidFill>
                            <a:srgbClr val="7B7B7B"/>
                          </a:solidFill>
                          <a:latin typeface="BIZ UDGothic"/>
                          <a:cs typeface="BIZ UDGothic"/>
                        </a:rPr>
                        <a:t>東京都、大阪府、金沢市</a:t>
                      </a:r>
                      <a:endParaRPr sz="1100">
                        <a:latin typeface="BIZ UDGothic"/>
                        <a:cs typeface="BIZ UDGothic"/>
                      </a:endParaRPr>
                    </a:p>
                  </a:txBody>
                  <a:tcPr marL="0" marR="0" marT="69850" marB="0">
                    <a:lnT w="19050">
                      <a:solidFill>
                        <a:srgbClr val="525252"/>
                      </a:solidFill>
                      <a:prstDash val="solid"/>
                    </a:lnT>
                  </a:tcPr>
                </a:tc>
                <a:extLst>
                  <a:ext uri="{0D108BD9-81ED-4DB2-BD59-A6C34878D82A}">
                    <a16:rowId xmlns:a16="http://schemas.microsoft.com/office/drawing/2014/main" val="10001"/>
                  </a:ext>
                </a:extLst>
              </a:tr>
              <a:tr h="176530">
                <a:tc vMerge="1">
                  <a:txBody>
                    <a:bodyPr/>
                    <a:lstStyle/>
                    <a:p>
                      <a:endParaRPr/>
                    </a:p>
                  </a:txBody>
                  <a:tcPr marL="0" marR="0" marT="54610" marB="0">
                    <a:lnR w="19050">
                      <a:solidFill>
                        <a:srgbClr val="585858"/>
                      </a:solidFill>
                      <a:prstDash val="solid"/>
                    </a:lnR>
                    <a:lnT w="19050">
                      <a:solidFill>
                        <a:srgbClr val="525252"/>
                      </a:solidFill>
                      <a:prstDash val="solid"/>
                    </a:lnT>
                    <a:lnB w="9525">
                      <a:solidFill>
                        <a:srgbClr val="AEABAB"/>
                      </a:solidFill>
                      <a:prstDash val="sysDash"/>
                    </a:lnB>
                  </a:tcPr>
                </a:tc>
                <a:tc rowSpan="2">
                  <a:txBody>
                    <a:bodyPr/>
                    <a:lstStyle/>
                    <a:p>
                      <a:pPr marL="116839" marR="101600">
                        <a:lnSpc>
                          <a:spcPct val="120200"/>
                        </a:lnSpc>
                        <a:spcBef>
                          <a:spcPts val="25"/>
                        </a:spcBef>
                      </a:pPr>
                      <a:r>
                        <a:rPr sz="1100" spc="-20">
                          <a:solidFill>
                            <a:srgbClr val="7B7B7B"/>
                          </a:solidFill>
                          <a:latin typeface="BIZ UDGothic"/>
                          <a:cs typeface="BIZ UDGothic"/>
                        </a:rPr>
                        <a:t>１年以下の拘禁刑又は</a:t>
                      </a:r>
                      <a:r>
                        <a:rPr sz="1100" spc="-10" dirty="0">
                          <a:solidFill>
                            <a:srgbClr val="7B7B7B"/>
                          </a:solidFill>
                          <a:latin typeface="BIZ UDGothic"/>
                          <a:cs typeface="BIZ UDGothic"/>
                        </a:rPr>
                        <a:t>50</a:t>
                      </a:r>
                      <a:r>
                        <a:rPr sz="1100" spc="-30" dirty="0">
                          <a:solidFill>
                            <a:srgbClr val="7B7B7B"/>
                          </a:solidFill>
                          <a:latin typeface="BIZ UDGothic"/>
                          <a:cs typeface="BIZ UDGothic"/>
                        </a:rPr>
                        <a:t>万円以下の罰金</a:t>
                      </a:r>
                      <a:endParaRPr sz="1100">
                        <a:latin typeface="BIZ UDGothic"/>
                        <a:cs typeface="BIZ UDGothic"/>
                      </a:endParaRPr>
                    </a:p>
                  </a:txBody>
                  <a:tcPr marL="0" marR="0" marT="3175" marB="0">
                    <a:lnL w="19050">
                      <a:solidFill>
                        <a:srgbClr val="525252"/>
                      </a:solidFill>
                      <a:prstDash val="solid"/>
                    </a:lnL>
                    <a:lnB w="9525">
                      <a:solidFill>
                        <a:srgbClr val="AEABAB"/>
                      </a:solidFill>
                      <a:prstDash val="sysDash"/>
                    </a:lnB>
                  </a:tcPr>
                </a:tc>
                <a:tc rowSpan="2">
                  <a:txBody>
                    <a:bodyPr/>
                    <a:lstStyle/>
                    <a:p>
                      <a:pPr marL="109220">
                        <a:lnSpc>
                          <a:spcPct val="100000"/>
                        </a:lnSpc>
                        <a:spcBef>
                          <a:spcPts val="290"/>
                        </a:spcBef>
                        <a:tabLst>
                          <a:tab pos="3936365" algn="l"/>
                        </a:tabLst>
                      </a:pPr>
                      <a:endParaRPr sz="1100">
                        <a:latin typeface="Times New Roman"/>
                        <a:cs typeface="Times New Roman"/>
                      </a:endParaRPr>
                    </a:p>
                    <a:p>
                      <a:pPr marL="226695" marR="30480">
                        <a:lnSpc>
                          <a:spcPct val="100000"/>
                        </a:lnSpc>
                        <a:spcBef>
                          <a:spcPts val="334"/>
                        </a:spcBef>
                      </a:pPr>
                      <a:r>
                        <a:rPr sz="1100" spc="-25" dirty="0">
                          <a:solidFill>
                            <a:srgbClr val="7B7B7B"/>
                          </a:solidFill>
                          <a:latin typeface="BIZ UDGothic"/>
                          <a:cs typeface="BIZ UDGothic"/>
                        </a:rPr>
                        <a:t>東京都、大阪府、福岡県</a:t>
                      </a:r>
                      <a:endParaRPr sz="1100">
                        <a:latin typeface="BIZ UDGothic"/>
                        <a:cs typeface="BIZ UDGothic"/>
                      </a:endParaRPr>
                    </a:p>
                    <a:p>
                      <a:pPr marL="226695" marR="30480">
                        <a:lnSpc>
                          <a:spcPct val="100000"/>
                        </a:lnSpc>
                        <a:spcBef>
                          <a:spcPts val="560"/>
                        </a:spcBef>
                      </a:pPr>
                      <a:r>
                        <a:rPr sz="1100" spc="-25" dirty="0">
                          <a:solidFill>
                            <a:srgbClr val="7B7B7B"/>
                          </a:solidFill>
                          <a:latin typeface="BIZ UDGothic"/>
                          <a:cs typeface="BIZ UDGothic"/>
                        </a:rPr>
                        <a:t>金沢市、福岡市、北九州市、熱海市</a:t>
                      </a:r>
                      <a:endParaRPr sz="1100">
                        <a:latin typeface="BIZ UDGothic"/>
                        <a:cs typeface="BIZ UDGothic"/>
                      </a:endParaRPr>
                    </a:p>
                  </a:txBody>
                  <a:tcPr marL="0" marR="0" marT="36830" marB="0">
                    <a:lnB w="9525">
                      <a:solidFill>
                        <a:srgbClr val="AEABAB"/>
                      </a:solidFill>
                      <a:prstDash val="sysDash"/>
                    </a:lnB>
                  </a:tcPr>
                </a:tc>
                <a:extLst>
                  <a:ext uri="{0D108BD9-81ED-4DB2-BD59-A6C34878D82A}">
                    <a16:rowId xmlns:a16="http://schemas.microsoft.com/office/drawing/2014/main" val="10002"/>
                  </a:ext>
                </a:extLst>
              </a:tr>
              <a:tr h="527050">
                <a:tc>
                  <a:txBody>
                    <a:bodyPr/>
                    <a:lstStyle/>
                    <a:p>
                      <a:pPr marL="109855" marR="252729">
                        <a:lnSpc>
                          <a:spcPct val="100000"/>
                        </a:lnSpc>
                        <a:spcBef>
                          <a:spcPts val="705"/>
                        </a:spcBef>
                      </a:pPr>
                      <a:r>
                        <a:rPr sz="1200" spc="-5" dirty="0">
                          <a:solidFill>
                            <a:srgbClr val="7B7B7B"/>
                          </a:solidFill>
                          <a:latin typeface="BIZ UDGothic"/>
                          <a:cs typeface="BIZ UDGothic"/>
                        </a:rPr>
                        <a:t>宿泊税に係る帳簿、売上伝票等の不記載・不作成又は虚偽記載・虚偽作成</a:t>
                      </a:r>
                      <a:endParaRPr sz="1200">
                        <a:latin typeface="BIZ UDGothic"/>
                        <a:cs typeface="BIZ UDGothic"/>
                      </a:endParaRPr>
                    </a:p>
                  </a:txBody>
                  <a:tcPr marL="0" marR="0" marT="89535" marB="0">
                    <a:lnR w="19050">
                      <a:solidFill>
                        <a:srgbClr val="525252"/>
                      </a:solidFill>
                      <a:prstDash val="solid"/>
                    </a:lnR>
                    <a:lnT w="9525">
                      <a:solidFill>
                        <a:srgbClr val="AEABAB"/>
                      </a:solidFill>
                      <a:prstDash val="sysDash"/>
                    </a:lnT>
                    <a:lnB w="9525">
                      <a:solidFill>
                        <a:srgbClr val="AEABAB"/>
                      </a:solidFill>
                      <a:prstDash val="sysDash"/>
                    </a:lnB>
                  </a:tcPr>
                </a:tc>
                <a:tc vMerge="1">
                  <a:txBody>
                    <a:bodyPr/>
                    <a:lstStyle/>
                    <a:p>
                      <a:endParaRPr/>
                    </a:p>
                  </a:txBody>
                  <a:tcPr marL="0" marR="0" marT="3175" marB="0">
                    <a:lnL w="19050">
                      <a:solidFill>
                        <a:srgbClr val="525252"/>
                      </a:solidFill>
                      <a:prstDash val="solid"/>
                    </a:lnL>
                    <a:lnB w="9525">
                      <a:solidFill>
                        <a:srgbClr val="AEABAB"/>
                      </a:solidFill>
                      <a:prstDash val="sysDash"/>
                    </a:lnB>
                  </a:tcPr>
                </a:tc>
                <a:tc vMerge="1">
                  <a:txBody>
                    <a:bodyPr/>
                    <a:lstStyle/>
                    <a:p>
                      <a:endParaRPr/>
                    </a:p>
                  </a:txBody>
                  <a:tcPr marL="0" marR="0" marT="36830" marB="0">
                    <a:lnB w="9525">
                      <a:solidFill>
                        <a:srgbClr val="AEABAB"/>
                      </a:solidFill>
                      <a:prstDash val="sysDash"/>
                    </a:lnB>
                  </a:tcPr>
                </a:tc>
                <a:extLst>
                  <a:ext uri="{0D108BD9-81ED-4DB2-BD59-A6C34878D82A}">
                    <a16:rowId xmlns:a16="http://schemas.microsoft.com/office/drawing/2014/main" val="10003"/>
                  </a:ext>
                </a:extLst>
              </a:tr>
              <a:tr h="527050">
                <a:tc>
                  <a:txBody>
                    <a:bodyPr/>
                    <a:lstStyle/>
                    <a:p>
                      <a:pPr>
                        <a:lnSpc>
                          <a:spcPct val="100000"/>
                        </a:lnSpc>
                        <a:spcBef>
                          <a:spcPts val="45"/>
                        </a:spcBef>
                      </a:pPr>
                      <a:endParaRPr sz="1200">
                        <a:latin typeface="Times New Roman"/>
                        <a:cs typeface="Times New Roman"/>
                      </a:endParaRPr>
                    </a:p>
                    <a:p>
                      <a:pPr marL="17780" algn="ctr">
                        <a:lnSpc>
                          <a:spcPct val="100000"/>
                        </a:lnSpc>
                      </a:pPr>
                      <a:r>
                        <a:rPr sz="1200" spc="-50" dirty="0">
                          <a:solidFill>
                            <a:srgbClr val="7B7B7B"/>
                          </a:solidFill>
                          <a:latin typeface="BIZ UDGothic"/>
                          <a:cs typeface="BIZ UDGothic"/>
                        </a:rPr>
                        <a:t>〃</a:t>
                      </a:r>
                      <a:endParaRPr sz="1200">
                        <a:latin typeface="BIZ UDGothic"/>
                        <a:cs typeface="BIZ UDGothic"/>
                      </a:endParaRPr>
                    </a:p>
                  </a:txBody>
                  <a:tcPr marL="0" marR="0" marT="571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a:lnSpc>
                          <a:spcPct val="100000"/>
                        </a:lnSpc>
                        <a:spcBef>
                          <a:spcPts val="229"/>
                        </a:spcBef>
                      </a:pPr>
                      <a:endParaRPr sz="1100">
                        <a:latin typeface="Times New Roman"/>
                        <a:cs typeface="Times New Roman"/>
                      </a:endParaRPr>
                    </a:p>
                    <a:p>
                      <a:pPr marL="116839">
                        <a:lnSpc>
                          <a:spcPct val="100000"/>
                        </a:lnSpc>
                      </a:pPr>
                      <a:r>
                        <a:rPr sz="1100" spc="-25" dirty="0">
                          <a:solidFill>
                            <a:srgbClr val="7B7B7B"/>
                          </a:solidFill>
                          <a:latin typeface="BIZ UDGothic"/>
                          <a:cs typeface="BIZ UDGothic"/>
                        </a:rPr>
                        <a:t>３万円以下の罰金</a:t>
                      </a:r>
                      <a:endParaRPr sz="1100">
                        <a:latin typeface="BIZ UDGothic"/>
                        <a:cs typeface="BIZ UDGothic"/>
                      </a:endParaRPr>
                    </a:p>
                  </a:txBody>
                  <a:tcPr marL="0" marR="0" marT="29209"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R="30480">
                        <a:lnSpc>
                          <a:spcPct val="100000"/>
                        </a:lnSpc>
                        <a:spcBef>
                          <a:spcPts val="229"/>
                        </a:spcBef>
                      </a:pPr>
                      <a:endParaRPr sz="1100">
                        <a:latin typeface="Times New Roman"/>
                        <a:cs typeface="Times New Roman"/>
                      </a:endParaRPr>
                    </a:p>
                    <a:p>
                      <a:pPr marL="226695" marR="30480">
                        <a:lnSpc>
                          <a:spcPct val="100000"/>
                        </a:lnSpc>
                      </a:pPr>
                      <a:r>
                        <a:rPr sz="1100" spc="-30" dirty="0">
                          <a:solidFill>
                            <a:srgbClr val="7B7B7B"/>
                          </a:solidFill>
                          <a:latin typeface="BIZ UDGothic"/>
                          <a:cs typeface="BIZ UDGothic"/>
                        </a:rPr>
                        <a:t>俱知安町</a:t>
                      </a:r>
                      <a:endParaRPr sz="1100">
                        <a:latin typeface="BIZ UDGothic"/>
                        <a:cs typeface="BIZ UDGothic"/>
                      </a:endParaRPr>
                    </a:p>
                  </a:txBody>
                  <a:tcPr marL="0" marR="0" marT="29209"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4"/>
                  </a:ext>
                </a:extLst>
              </a:tr>
              <a:tr h="359410">
                <a:tc>
                  <a:txBody>
                    <a:bodyPr/>
                    <a:lstStyle/>
                    <a:p>
                      <a:pPr marL="109855">
                        <a:lnSpc>
                          <a:spcPct val="100000"/>
                        </a:lnSpc>
                        <a:spcBef>
                          <a:spcPts val="765"/>
                        </a:spcBef>
                      </a:pPr>
                      <a:r>
                        <a:rPr sz="1200" spc="-5" dirty="0">
                          <a:solidFill>
                            <a:srgbClr val="7B7B7B"/>
                          </a:solidFill>
                          <a:latin typeface="BIZ UDGothic"/>
                          <a:cs typeface="BIZ UDGothic"/>
                        </a:rPr>
                        <a:t>納税管理人に関する申告義務の不履行</a:t>
                      </a:r>
                      <a:endParaRPr sz="1200">
                        <a:latin typeface="BIZ UDGothic"/>
                        <a:cs typeface="BIZ UDGothic"/>
                      </a:endParaRPr>
                    </a:p>
                  </a:txBody>
                  <a:tcPr marL="0" marR="0" marT="97155" marB="0">
                    <a:lnR w="19050">
                      <a:solidFill>
                        <a:srgbClr val="525252"/>
                      </a:solidFill>
                      <a:prstDash val="solid"/>
                    </a:lnR>
                    <a:lnT w="9525">
                      <a:solidFill>
                        <a:srgbClr val="AEABAB"/>
                      </a:solidFill>
                      <a:prstDash val="sysDash"/>
                    </a:lnT>
                    <a:lnB w="19050">
                      <a:solidFill>
                        <a:srgbClr val="585858"/>
                      </a:solidFill>
                      <a:prstDash val="solid"/>
                    </a:lnB>
                  </a:tcPr>
                </a:tc>
                <a:tc>
                  <a:txBody>
                    <a:bodyPr/>
                    <a:lstStyle/>
                    <a:p>
                      <a:pPr marL="116839">
                        <a:lnSpc>
                          <a:spcPct val="100000"/>
                        </a:lnSpc>
                        <a:spcBef>
                          <a:spcPts val="835"/>
                        </a:spcBef>
                      </a:pPr>
                      <a:r>
                        <a:rPr sz="1100" spc="-10" dirty="0">
                          <a:solidFill>
                            <a:srgbClr val="7B7B7B"/>
                          </a:solidFill>
                          <a:latin typeface="BIZ UDGothic"/>
                          <a:cs typeface="BIZ UDGothic"/>
                        </a:rPr>
                        <a:t>10</a:t>
                      </a:r>
                      <a:r>
                        <a:rPr sz="1100" spc="-25" dirty="0">
                          <a:solidFill>
                            <a:srgbClr val="7B7B7B"/>
                          </a:solidFill>
                          <a:latin typeface="BIZ UDGothic"/>
                          <a:cs typeface="BIZ UDGothic"/>
                        </a:rPr>
                        <a:t>万円以下の過料</a:t>
                      </a:r>
                      <a:endParaRPr sz="1100">
                        <a:latin typeface="BIZ UDGothic"/>
                        <a:cs typeface="BIZ UDGothic"/>
                      </a:endParaRPr>
                    </a:p>
                  </a:txBody>
                  <a:tcPr marL="0" marR="0" marT="106045" marB="0">
                    <a:lnL w="19050">
                      <a:solidFill>
                        <a:srgbClr val="525252"/>
                      </a:solidFill>
                      <a:prstDash val="solid"/>
                    </a:lnL>
                    <a:lnT w="9525">
                      <a:solidFill>
                        <a:srgbClr val="AEABAB"/>
                      </a:solidFill>
                      <a:prstDash val="sysDash"/>
                    </a:lnT>
                    <a:lnB w="19050">
                      <a:solidFill>
                        <a:srgbClr val="585858"/>
                      </a:solidFill>
                      <a:prstDash val="solid"/>
                    </a:lnB>
                  </a:tcPr>
                </a:tc>
                <a:tc>
                  <a:txBody>
                    <a:bodyPr/>
                    <a:lstStyle/>
                    <a:p>
                      <a:pPr marL="226695" marR="30480">
                        <a:lnSpc>
                          <a:spcPct val="100000"/>
                        </a:lnSpc>
                        <a:spcBef>
                          <a:spcPts val="835"/>
                        </a:spcBef>
                      </a:pPr>
                      <a:r>
                        <a:rPr sz="1100" spc="-25" dirty="0">
                          <a:solidFill>
                            <a:srgbClr val="7B7B7B"/>
                          </a:solidFill>
                          <a:latin typeface="BIZ UDGothic"/>
                          <a:cs typeface="BIZ UDGothic"/>
                        </a:rPr>
                        <a:t>京都市、金沢市、俱知安町、福岡市、北九州市、熱海市</a:t>
                      </a:r>
                      <a:endParaRPr sz="1100" dirty="0">
                        <a:latin typeface="BIZ UDGothic"/>
                        <a:cs typeface="BIZ UDGothic"/>
                      </a:endParaRPr>
                    </a:p>
                  </a:txBody>
                  <a:tcPr marL="0" marR="0" marT="106045" marB="0">
                    <a:lnT w="9525">
                      <a:solidFill>
                        <a:srgbClr val="AEABAB"/>
                      </a:solidFill>
                      <a:prstDash val="sysDash"/>
                    </a:lnT>
                    <a:lnB w="19050">
                      <a:solidFill>
                        <a:srgbClr val="585858"/>
                      </a:solidFill>
                      <a:prstDash val="solid"/>
                    </a:lnB>
                  </a:tcPr>
                </a:tc>
                <a:extLst>
                  <a:ext uri="{0D108BD9-81ED-4DB2-BD59-A6C34878D82A}">
                    <a16:rowId xmlns:a16="http://schemas.microsoft.com/office/drawing/2014/main" val="10005"/>
                  </a:ext>
                </a:extLst>
              </a:tr>
            </a:tbl>
          </a:graphicData>
        </a:graphic>
      </p:graphicFrame>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19</a:t>
            </a:fld>
            <a:endParaRPr kumimoji="0" sz="1200" b="0" i="0" u="none" strike="noStrike" kern="0" cap="none" spc="-25" normalizeH="0" baseline="0" noProof="0" dirty="0">
              <a:ln>
                <a:noFill/>
              </a:ln>
              <a:solidFill>
                <a:srgbClr val="888888"/>
              </a:solidFill>
              <a:effectLst/>
              <a:uLnTx/>
              <a:uFillTx/>
              <a:latin typeface="Yu Gothic"/>
            </a:endParaRPr>
          </a:p>
        </p:txBody>
      </p:sp>
      <p:sp>
        <p:nvSpPr>
          <p:cNvPr id="8" name="object 8"/>
          <p:cNvSpPr txBox="1"/>
          <p:nvPr/>
        </p:nvSpPr>
        <p:spPr>
          <a:xfrm>
            <a:off x="502412" y="1850898"/>
            <a:ext cx="7292340" cy="422275"/>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宿泊税の適正公平な課税の実効性を高めるため、特別徴収義務者に対し、罰則規定を設けるもの。先行導入自治体により、罰則規定は様々なものとなっている。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p:txBody>
      </p:sp>
      <p:sp>
        <p:nvSpPr>
          <p:cNvPr id="11" name="object 2">
            <a:extLst>
              <a:ext uri="{FF2B5EF4-FFF2-40B4-BE49-F238E27FC236}">
                <a16:creationId xmlns:a16="http://schemas.microsoft.com/office/drawing/2014/main" id="{CF97417B-5FFD-4658-9D77-A00BE27B07E5}"/>
              </a:ext>
            </a:extLst>
          </p:cNvPr>
          <p:cNvSpPr txBox="1"/>
          <p:nvPr/>
        </p:nvSpPr>
        <p:spPr>
          <a:xfrm>
            <a:off x="6666990" y="557832"/>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23585" y="541332"/>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
        <p:nvSpPr>
          <p:cNvPr id="4" name="object 4"/>
          <p:cNvSpPr txBox="1"/>
          <p:nvPr/>
        </p:nvSpPr>
        <p:spPr>
          <a:xfrm>
            <a:off x="347090" y="1319402"/>
            <a:ext cx="8111110" cy="1173976"/>
          </a:xfrm>
          <a:prstGeom prst="rect">
            <a:avLst/>
          </a:prstGeom>
          <a:solidFill>
            <a:srgbClr val="FCFBD5">
              <a:alpha val="50195"/>
            </a:srgbClr>
          </a:solidFill>
          <a:ln w="9525">
            <a:solidFill>
              <a:srgbClr val="000000"/>
            </a:solidFill>
          </a:ln>
        </p:spPr>
        <p:txBody>
          <a:bodyPr vert="horz" wrap="square" lIns="0" tIns="22225" rIns="0" bIns="0" rtlCol="0">
            <a:spAutoFit/>
          </a:bodyPr>
          <a:lstStyle/>
          <a:p>
            <a:pPr marL="90805" marR="121285" indent="177800">
              <a:lnSpc>
                <a:spcPct val="110100"/>
              </a:lnSpc>
              <a:spcBef>
                <a:spcPts val="175"/>
              </a:spcBef>
            </a:pPr>
            <a:r>
              <a:rPr lang="ja-JP" altLang="en-US" sz="1400" spc="-10" dirty="0">
                <a:latin typeface="BIZ UDGothic"/>
                <a:cs typeface="BIZ UDGothic"/>
              </a:rPr>
              <a:t>過去</a:t>
            </a:r>
            <a:r>
              <a:rPr lang="en-US" altLang="ja-JP" sz="1400" spc="-10" dirty="0">
                <a:latin typeface="BIZ UDGothic"/>
                <a:cs typeface="BIZ UDGothic"/>
              </a:rPr>
              <a:t>10</a:t>
            </a:r>
            <a:r>
              <a:rPr lang="ja-JP" altLang="en-US" sz="1400" spc="-10" dirty="0">
                <a:latin typeface="BIZ UDGothic"/>
                <a:cs typeface="BIZ UDGothic"/>
              </a:rPr>
              <a:t>年の観光客数推計を見ると、宿泊客は和歌山県において国民体育大会（現在の国民スポーツ大会）が開催された平成</a:t>
            </a:r>
            <a:r>
              <a:rPr lang="en-US" altLang="ja-JP" sz="1400" spc="-10" dirty="0">
                <a:latin typeface="BIZ UDGothic"/>
                <a:cs typeface="BIZ UDGothic"/>
              </a:rPr>
              <a:t>27</a:t>
            </a:r>
            <a:r>
              <a:rPr lang="ja-JP" altLang="en-US" sz="1400" spc="-10" dirty="0">
                <a:latin typeface="BIZ UDGothic"/>
                <a:cs typeface="BIZ UDGothic"/>
              </a:rPr>
              <a:t>年が最も多く、日帰り客は令和元</a:t>
            </a:r>
            <a:r>
              <a:rPr sz="1400" spc="-10" dirty="0">
                <a:latin typeface="BIZ UDGothic"/>
                <a:cs typeface="BIZ UDGothic"/>
              </a:rPr>
              <a:t>年</a:t>
            </a:r>
            <a:r>
              <a:rPr lang="ja-JP" altLang="en-US" sz="1400" spc="-10" dirty="0">
                <a:latin typeface="BIZ UDGothic"/>
                <a:cs typeface="BIZ UDGothic"/>
              </a:rPr>
              <a:t>が最も多くなっており、観光客総数としてのピークも同じく令和元年となっている。しかしながら翌令和</a:t>
            </a:r>
            <a:r>
              <a:rPr lang="en-US" altLang="ja-JP" sz="1400" spc="-10" dirty="0">
                <a:latin typeface="BIZ UDGothic"/>
                <a:cs typeface="BIZ UDGothic"/>
              </a:rPr>
              <a:t>2</a:t>
            </a:r>
            <a:r>
              <a:rPr lang="ja-JP" altLang="en-US" sz="1400" spc="-10" dirty="0">
                <a:latin typeface="BIZ UDGothic"/>
                <a:cs typeface="BIZ UDGothic"/>
              </a:rPr>
              <a:t>年からの新型コロナウイルス感染症の影響により、特に宿泊客数は大きく落ち込み、</a:t>
            </a:r>
            <a:r>
              <a:rPr lang="ja-JP" altLang="en-US" sz="1400" spc="-15" dirty="0">
                <a:latin typeface="BIZ UDGothic"/>
                <a:cs typeface="BIZ UDGothic"/>
              </a:rPr>
              <a:t>コロナ禍後に回復傾向にあるが、</a:t>
            </a:r>
            <a:r>
              <a:rPr lang="ja-JP" altLang="en-US" sz="1400" spc="-10" dirty="0">
                <a:latin typeface="BIZ UDGothic"/>
                <a:cs typeface="BIZ UDGothic"/>
              </a:rPr>
              <a:t>令和</a:t>
            </a:r>
            <a:r>
              <a:rPr lang="en-US" altLang="ja-JP" sz="1400" spc="-10" dirty="0">
                <a:latin typeface="BIZ UDGothic"/>
                <a:cs typeface="BIZ UDGothic"/>
              </a:rPr>
              <a:t>6</a:t>
            </a:r>
            <a:r>
              <a:rPr lang="ja-JP" altLang="en-US" sz="1400" spc="-10" dirty="0">
                <a:latin typeface="BIZ UDGothic"/>
                <a:cs typeface="BIZ UDGothic"/>
              </a:rPr>
              <a:t>年の観光客総数は、</a:t>
            </a:r>
            <a:r>
              <a:rPr lang="ja-JP" altLang="en-US" sz="1400" spc="-15" dirty="0">
                <a:latin typeface="BIZ UDGothic"/>
                <a:cs typeface="BIZ UDGothic"/>
              </a:rPr>
              <a:t>最盛期の</a:t>
            </a:r>
            <a:r>
              <a:rPr lang="ja-JP" altLang="en-US" sz="1400" spc="-10" dirty="0">
                <a:latin typeface="BIZ UDGothic"/>
                <a:cs typeface="BIZ UDGothic"/>
              </a:rPr>
              <a:t>対元年比で</a:t>
            </a:r>
            <a:r>
              <a:rPr lang="en-US" altLang="ja-JP" sz="1400" spc="-10" dirty="0">
                <a:latin typeface="BIZ UDGothic"/>
                <a:cs typeface="BIZ UDGothic"/>
              </a:rPr>
              <a:t>87.6</a:t>
            </a:r>
            <a:r>
              <a:rPr lang="ja-JP" altLang="en-US" sz="1400" spc="-10" dirty="0">
                <a:latin typeface="BIZ UDGothic"/>
                <a:cs typeface="BIZ UDGothic"/>
              </a:rPr>
              <a:t>％と</a:t>
            </a:r>
            <a:r>
              <a:rPr lang="ja-JP" altLang="en-US" sz="1400" spc="-15" dirty="0">
                <a:latin typeface="BIZ UDGothic"/>
                <a:cs typeface="BIZ UDGothic"/>
              </a:rPr>
              <a:t>戻りきっていない状況にある。</a:t>
            </a:r>
            <a:endParaRPr sz="1400" dirty="0">
              <a:latin typeface="BIZ UDGothic"/>
              <a:cs typeface="BIZ UDGothic"/>
            </a:endParaRPr>
          </a:p>
        </p:txBody>
      </p:sp>
      <p:sp>
        <p:nvSpPr>
          <p:cNvPr id="83" name="object 83"/>
          <p:cNvSpPr txBox="1">
            <a:spLocks noGrp="1"/>
          </p:cNvSpPr>
          <p:nvPr>
            <p:ph type="sldNum" sz="quarter" idx="7"/>
          </p:nvPr>
        </p:nvSpPr>
        <p:spPr>
          <a:xfrm>
            <a:off x="9226370" y="374615"/>
            <a:ext cx="336295" cy="179536"/>
          </a:xfrm>
          <a:prstGeom prst="rect">
            <a:avLst/>
          </a:prstGeom>
        </p:spPr>
        <p:txBody>
          <a:bodyPr vert="horz" wrap="square" lIns="0" tIns="0" rIns="0" bIns="0" rtlCol="0">
            <a:spAutoFit/>
          </a:bodyPr>
          <a:lstStyle/>
          <a:p>
            <a:pPr marL="97155">
              <a:lnSpc>
                <a:spcPts val="1395"/>
              </a:lnSpc>
            </a:pPr>
            <a:fld id="{81D60167-4931-47E6-BA6A-407CBD079E47}" type="slidenum">
              <a:rPr spc="-50" dirty="0"/>
              <a:t>2</a:t>
            </a:fld>
            <a:endParaRPr spc="-50" dirty="0"/>
          </a:p>
        </p:txBody>
      </p:sp>
      <p:sp>
        <p:nvSpPr>
          <p:cNvPr id="68" name="object 68"/>
          <p:cNvSpPr txBox="1"/>
          <p:nvPr/>
        </p:nvSpPr>
        <p:spPr>
          <a:xfrm>
            <a:off x="425450" y="983488"/>
            <a:ext cx="15113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(1)</a:t>
            </a:r>
            <a:r>
              <a:rPr sz="1800" spc="-10" dirty="0">
                <a:latin typeface="BIZ UDGothic"/>
                <a:cs typeface="BIZ UDGothic"/>
              </a:rPr>
              <a:t>観光の現状</a:t>
            </a:r>
            <a:endParaRPr sz="1800" dirty="0">
              <a:latin typeface="BIZ UDGothic"/>
              <a:cs typeface="BIZ UDGothic"/>
            </a:endParaRPr>
          </a:p>
        </p:txBody>
      </p:sp>
      <p:pic>
        <p:nvPicPr>
          <p:cNvPr id="72" name="図 71">
            <a:extLst>
              <a:ext uri="{FF2B5EF4-FFF2-40B4-BE49-F238E27FC236}">
                <a16:creationId xmlns:a16="http://schemas.microsoft.com/office/drawing/2014/main" id="{CA9B940F-D819-4D12-A58F-5DDD7355A0B0}"/>
              </a:ext>
            </a:extLst>
          </p:cNvPr>
          <p:cNvPicPr>
            <a:picLocks noChangeAspect="1"/>
          </p:cNvPicPr>
          <p:nvPr/>
        </p:nvPicPr>
        <p:blipFill>
          <a:blip r:embed="rId2"/>
          <a:stretch>
            <a:fillRect/>
          </a:stretch>
        </p:blipFill>
        <p:spPr>
          <a:xfrm>
            <a:off x="343335" y="2896107"/>
            <a:ext cx="5828865" cy="3503520"/>
          </a:xfrm>
          <a:prstGeom prst="rect">
            <a:avLst/>
          </a:prstGeom>
        </p:spPr>
      </p:pic>
      <p:pic>
        <p:nvPicPr>
          <p:cNvPr id="73" name="図 72">
            <a:extLst>
              <a:ext uri="{FF2B5EF4-FFF2-40B4-BE49-F238E27FC236}">
                <a16:creationId xmlns:a16="http://schemas.microsoft.com/office/drawing/2014/main" id="{613AA586-2554-4AE8-AC19-BAFD32C35F51}"/>
              </a:ext>
            </a:extLst>
          </p:cNvPr>
          <p:cNvPicPr>
            <a:picLocks noChangeAspect="1"/>
          </p:cNvPicPr>
          <p:nvPr/>
        </p:nvPicPr>
        <p:blipFill>
          <a:blip r:embed="rId3"/>
          <a:stretch>
            <a:fillRect/>
          </a:stretch>
        </p:blipFill>
        <p:spPr>
          <a:xfrm>
            <a:off x="6089521" y="2870707"/>
            <a:ext cx="3473144" cy="2826512"/>
          </a:xfrm>
          <a:prstGeom prst="rect">
            <a:avLst/>
          </a:prstGeom>
        </p:spPr>
      </p:pic>
      <p:sp>
        <p:nvSpPr>
          <p:cNvPr id="10" name="object 3">
            <a:extLst>
              <a:ext uri="{FF2B5EF4-FFF2-40B4-BE49-F238E27FC236}">
                <a16:creationId xmlns:a16="http://schemas.microsoft.com/office/drawing/2014/main" id="{E0F92DF0-4EAB-4B60-A004-5BE17688AFA7}"/>
              </a:ext>
            </a:extLst>
          </p:cNvPr>
          <p:cNvSpPr txBox="1">
            <a:spLocks noGrp="1"/>
          </p:cNvSpPr>
          <p:nvPr>
            <p:ph type="title"/>
          </p:nvPr>
        </p:nvSpPr>
        <p:spPr>
          <a:xfrm>
            <a:off x="367410" y="301839"/>
            <a:ext cx="5347590" cy="504625"/>
          </a:xfrm>
          <a:prstGeom prst="rect">
            <a:avLst/>
          </a:prstGeom>
        </p:spPr>
        <p:txBody>
          <a:bodyPr vert="horz" wrap="square" lIns="0" tIns="12065" rIns="0" bIns="0" rtlCol="0">
            <a:spAutoFit/>
          </a:bodyPr>
          <a:lstStyle/>
          <a:p>
            <a:pPr marL="12700">
              <a:lnSpc>
                <a:spcPct val="100000"/>
              </a:lnSpc>
              <a:spcBef>
                <a:spcPts val="95"/>
              </a:spcBef>
            </a:pPr>
            <a:r>
              <a:rPr lang="ja-JP" altLang="en-US" spc="-45" dirty="0">
                <a:latin typeface="ＭＳ Ｐゴシック" panose="020B0600070205080204" pitchFamily="50" charset="-128"/>
                <a:ea typeface="ＭＳ Ｐゴシック" panose="020B0600070205080204" pitchFamily="50" charset="-128"/>
              </a:rPr>
              <a:t>１　</a:t>
            </a:r>
            <a:r>
              <a:rPr spc="-45" dirty="0" err="1">
                <a:latin typeface="ＭＳ Ｐゴシック" panose="020B0600070205080204" pitchFamily="50" charset="-128"/>
                <a:ea typeface="ＭＳ Ｐゴシック" panose="020B0600070205080204" pitchFamily="50" charset="-128"/>
              </a:rPr>
              <a:t>宿泊税検討経緯について</a:t>
            </a:r>
            <a:endParaRPr spc="-45"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7"/>
          </p:nvPr>
        </p:nvSpPr>
        <p:spPr>
          <a:xfrm>
            <a:off x="9150604" y="313843"/>
            <a:ext cx="233045" cy="193675"/>
          </a:xfrm>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20</a:t>
            </a:fld>
            <a:endParaRPr kumimoji="0" sz="1200" b="0" i="0" u="none" strike="noStrike" kern="0" cap="none" spc="-25" normalizeH="0" baseline="0" noProof="0" dirty="0">
              <a:ln>
                <a:noFill/>
              </a:ln>
              <a:solidFill>
                <a:srgbClr val="888888"/>
              </a:solidFill>
              <a:effectLst/>
              <a:uLnTx/>
              <a:uFillTx/>
              <a:latin typeface="Yu Gothic"/>
            </a:endParaRPr>
          </a:p>
        </p:txBody>
      </p:sp>
      <p:sp>
        <p:nvSpPr>
          <p:cNvPr id="4" name="object 4"/>
          <p:cNvSpPr txBox="1">
            <a:spLocks noGrp="1"/>
          </p:cNvSpPr>
          <p:nvPr>
            <p:ph type="title"/>
          </p:nvPr>
        </p:nvSpPr>
        <p:spPr>
          <a:xfrm>
            <a:off x="425450" y="295656"/>
            <a:ext cx="4089400" cy="504625"/>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５　</a:t>
            </a:r>
            <a:r>
              <a:rPr spc="-45" dirty="0" err="1">
                <a:latin typeface="ＭＳ Ｐゴシック" panose="020B0600070205080204" pitchFamily="50" charset="-128"/>
                <a:ea typeface="ＭＳ Ｐゴシック" panose="020B0600070205080204" pitchFamily="50" charset="-128"/>
              </a:rPr>
              <a:t>交付金等について</a:t>
            </a:r>
            <a:endParaRPr spc="-45" dirty="0">
              <a:latin typeface="ＭＳ Ｐゴシック" panose="020B0600070205080204" pitchFamily="50" charset="-128"/>
              <a:ea typeface="ＭＳ Ｐゴシック" panose="020B0600070205080204" pitchFamily="50" charset="-128"/>
            </a:endParaRPr>
          </a:p>
        </p:txBody>
      </p:sp>
      <p:sp>
        <p:nvSpPr>
          <p:cNvPr id="5" name="object 5"/>
          <p:cNvSpPr txBox="1"/>
          <p:nvPr/>
        </p:nvSpPr>
        <p:spPr>
          <a:xfrm>
            <a:off x="425450" y="983488"/>
            <a:ext cx="19685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(1)</a:t>
            </a:r>
            <a:r>
              <a:rPr kumimoji="0" sz="1800" b="0" i="0" u="none" strike="noStrike" kern="0" cap="none" spc="-10" normalizeH="0" baseline="0" noProof="0" dirty="0">
                <a:ln>
                  <a:noFill/>
                </a:ln>
                <a:solidFill>
                  <a:sysClr val="windowText" lastClr="000000"/>
                </a:solidFill>
                <a:effectLst/>
                <a:uLnTx/>
                <a:uFillTx/>
                <a:latin typeface="BIZ UDGothic"/>
                <a:cs typeface="BIZ UDGothic"/>
              </a:rPr>
              <a:t>特別徴収交付金</a:t>
            </a:r>
            <a:endParaRPr kumimoji="0" sz="1800" b="0" i="0" u="none" strike="noStrike" kern="0" cap="none" spc="0" normalizeH="0" baseline="0" noProof="0">
              <a:ln>
                <a:noFill/>
              </a:ln>
              <a:solidFill>
                <a:sysClr val="windowText" lastClr="000000"/>
              </a:solidFill>
              <a:effectLst/>
              <a:uLnTx/>
              <a:uFillTx/>
              <a:latin typeface="BIZ UDGothic"/>
              <a:cs typeface="BIZ UDGothic"/>
            </a:endParaRPr>
          </a:p>
        </p:txBody>
      </p:sp>
      <p:sp>
        <p:nvSpPr>
          <p:cNvPr id="6" name="object 6"/>
          <p:cNvSpPr txBox="1"/>
          <p:nvPr/>
        </p:nvSpPr>
        <p:spPr>
          <a:xfrm>
            <a:off x="347090" y="1319402"/>
            <a:ext cx="9174480" cy="916533"/>
          </a:xfrm>
          <a:prstGeom prst="rect">
            <a:avLst/>
          </a:prstGeom>
          <a:solidFill>
            <a:srgbClr val="FCFBD5">
              <a:alpha val="50195"/>
            </a:srgbClr>
          </a:solidFill>
          <a:ln w="9525">
            <a:solidFill>
              <a:srgbClr val="000000"/>
            </a:solidFill>
          </a:ln>
        </p:spPr>
        <p:txBody>
          <a:bodyPr vert="horz" wrap="square" lIns="0" tIns="17145" rIns="0" bIns="0" rtlCol="0">
            <a:spAutoFit/>
          </a:bodyPr>
          <a:lstStyle/>
          <a:p>
            <a:pPr marL="90805" marR="186055" lvl="0" indent="177800" defTabSz="914400" eaLnBrk="1" fontAlgn="auto" latinLnBrk="0" hangingPunct="1">
              <a:lnSpc>
                <a:spcPct val="120000"/>
              </a:lnSpc>
              <a:spcBef>
                <a:spcPts val="135"/>
              </a:spcBef>
              <a:spcAft>
                <a:spcPts val="0"/>
              </a:spcAft>
              <a:buClrTx/>
              <a:buSzTx/>
              <a:buFontTx/>
              <a:buNone/>
              <a:tabLst/>
              <a:defRPr/>
            </a:pPr>
            <a:r>
              <a:rPr kumimoji="0" sz="1400" b="0" i="0" u="none" strike="noStrike" kern="0" cap="none" spc="-15" normalizeH="0" baseline="0" noProof="0" dirty="0" err="1">
                <a:ln>
                  <a:noFill/>
                </a:ln>
                <a:solidFill>
                  <a:sysClr val="windowText" lastClr="000000"/>
                </a:solidFill>
                <a:effectLst/>
                <a:uLnTx/>
                <a:uFillTx/>
                <a:latin typeface="BIZ UDGothic"/>
                <a:cs typeface="BIZ UDGothic"/>
              </a:rPr>
              <a:t>宿泊税の申告と納入に要する</a:t>
            </a:r>
            <a:r>
              <a:rPr kumimoji="0" lang="ja-JP" altLang="en-US" sz="1400" b="0" i="0" u="none" strike="noStrike" kern="0" cap="none" spc="-15" normalizeH="0" baseline="0" noProof="0" dirty="0">
                <a:ln>
                  <a:noFill/>
                </a:ln>
                <a:solidFill>
                  <a:sysClr val="windowText" lastClr="000000"/>
                </a:solidFill>
                <a:effectLst/>
                <a:uLnTx/>
                <a:uFillTx/>
                <a:latin typeface="BIZ UDGothic"/>
                <a:cs typeface="BIZ UDGothic"/>
              </a:rPr>
              <a:t>宿泊事業者側の</a:t>
            </a:r>
            <a:r>
              <a:rPr kumimoji="0" sz="1400" b="0" i="0" u="none" strike="noStrike" kern="0" cap="none" spc="-15" normalizeH="0" baseline="0" noProof="0" dirty="0">
                <a:ln>
                  <a:noFill/>
                </a:ln>
                <a:solidFill>
                  <a:sysClr val="windowText" lastClr="000000"/>
                </a:solidFill>
                <a:effectLst/>
                <a:uLnTx/>
                <a:uFillTx/>
                <a:latin typeface="BIZ UDGothic"/>
                <a:cs typeface="BIZ UDGothic"/>
              </a:rPr>
              <a:t>事務負担を考慮し、併せて特別徴収制度の円滑な運営を図ることを目的として、特別徴収義務者に交付する交付金。すべての先行導入自治体において実施</a:t>
            </a:r>
            <a:r>
              <a:rPr kumimoji="0" lang="ja-JP" altLang="en-US" sz="1400" b="0" i="0" u="none" strike="noStrike" kern="0" cap="none" spc="-15" normalizeH="0" baseline="0" noProof="0" dirty="0">
                <a:ln>
                  <a:noFill/>
                </a:ln>
                <a:solidFill>
                  <a:sysClr val="windowText" lastClr="000000"/>
                </a:solidFill>
                <a:effectLst/>
                <a:uLnTx/>
                <a:uFillTx/>
                <a:latin typeface="BIZ UDGothic"/>
                <a:cs typeface="BIZ UDGothic"/>
              </a:rPr>
              <a:t>している</a:t>
            </a:r>
            <a:r>
              <a:rPr kumimoji="0" sz="1400" b="0" i="0" u="none" strike="noStrike" kern="0" cap="none" spc="-15" normalizeH="0" baseline="0" noProof="0" dirty="0">
                <a:ln>
                  <a:noFill/>
                </a:ln>
                <a:solidFill>
                  <a:sysClr val="windowText" lastClr="000000"/>
                </a:solidFill>
                <a:effectLst/>
                <a:uLnTx/>
                <a:uFillTx/>
                <a:latin typeface="BIZ UDGothic"/>
                <a:cs typeface="BIZ UDGothic"/>
              </a:rPr>
              <a:t>。</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a:p>
            <a:pPr marL="90805" marR="0" lvl="0" indent="0" defTabSz="914400" eaLnBrk="1" fontAlgn="auto" latinLnBrk="0" hangingPunct="1">
              <a:lnSpc>
                <a:spcPct val="100000"/>
              </a:lnSpc>
              <a:spcBef>
                <a:spcPts val="1340"/>
              </a:spcBef>
              <a:spcAft>
                <a:spcPts val="0"/>
              </a:spcAft>
              <a:buClrTx/>
              <a:buSzTx/>
              <a:buFontTx/>
              <a:buNone/>
              <a:tabLst/>
              <a:defRPr/>
            </a:pPr>
            <a:r>
              <a:rPr kumimoji="0" sz="1400" b="0" i="0" u="none" strike="noStrike" kern="0" cap="none" spc="-15" normalizeH="0" baseline="0" noProof="0" dirty="0" err="1">
                <a:ln>
                  <a:noFill/>
                </a:ln>
                <a:solidFill>
                  <a:sysClr val="windowText" lastClr="000000"/>
                </a:solidFill>
                <a:effectLst/>
                <a:uLnTx/>
                <a:uFillTx/>
                <a:latin typeface="BIZ UDGothic"/>
                <a:cs typeface="BIZ UDGothic"/>
              </a:rPr>
              <a:t>特別徴収交付金：納期限納入額の</a:t>
            </a:r>
            <a:r>
              <a:rPr kumimoji="0" lang="ja-JP" altLang="en-US" sz="1400" b="0" i="0" u="none" strike="noStrike" kern="0" cap="none" spc="-15" normalizeH="0" baseline="0" noProof="0" dirty="0">
                <a:ln>
                  <a:noFill/>
                </a:ln>
                <a:solidFill>
                  <a:sysClr val="windowText" lastClr="000000"/>
                </a:solidFill>
                <a:effectLst/>
                <a:uLnTx/>
                <a:uFillTx/>
                <a:latin typeface="BIZ UDGothic"/>
                <a:cs typeface="BIZ UDGothic"/>
              </a:rPr>
              <a:t>２．５</a:t>
            </a:r>
            <a:r>
              <a:rPr kumimoji="0" sz="1400" b="0" i="0" u="none" strike="noStrike" kern="0" cap="none" spc="-15" normalizeH="0" baseline="0" noProof="0" dirty="0">
                <a:ln>
                  <a:noFill/>
                </a:ln>
                <a:solidFill>
                  <a:sysClr val="windowText" lastClr="000000"/>
                </a:solidFill>
                <a:effectLst/>
                <a:uLnTx/>
                <a:uFillTx/>
                <a:latin typeface="BIZ UDGothic"/>
                <a:cs typeface="BIZ UDGothic"/>
              </a:rPr>
              <a:t>％程度</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7" name="object 7"/>
          <p:cNvSpPr txBox="1"/>
          <p:nvPr/>
        </p:nvSpPr>
        <p:spPr>
          <a:xfrm>
            <a:off x="428244" y="2386837"/>
            <a:ext cx="8955405" cy="708025"/>
          </a:xfrm>
          <a:prstGeom prst="rect">
            <a:avLst/>
          </a:prstGeom>
        </p:spPr>
        <p:txBody>
          <a:bodyPr vert="horz" wrap="square" lIns="0" tIns="35560" rIns="0" bIns="0" rtlCol="0">
            <a:spAutoFit/>
          </a:bodyPr>
          <a:lstStyle/>
          <a:p>
            <a:pPr marL="12700" marR="5080" lvl="0" indent="165100" defTabSz="914400" eaLnBrk="1" fontAlgn="auto" latinLnBrk="0" hangingPunct="1">
              <a:lnSpc>
                <a:spcPts val="1400"/>
              </a:lnSpc>
              <a:spcBef>
                <a:spcPts val="28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先行導入自治体では、納入額の２．５％を特別徴収交付金としている。また、要件に応じて、交付金の額が増減されるほか、一部自治体では交付上限額を設けている。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830"/>
              </a:spcBef>
              <a:spcAft>
                <a:spcPts val="0"/>
              </a:spcAft>
              <a:buClrTx/>
              <a:buSzTx/>
              <a:buFontTx/>
              <a:buNone/>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【要件例】</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p:txBody>
      </p:sp>
      <p:sp>
        <p:nvSpPr>
          <p:cNvPr id="8" name="object 8"/>
          <p:cNvSpPr txBox="1"/>
          <p:nvPr/>
        </p:nvSpPr>
        <p:spPr>
          <a:xfrm>
            <a:off x="428244" y="3049016"/>
            <a:ext cx="3907154" cy="758825"/>
          </a:xfrm>
          <a:prstGeom prst="rect">
            <a:avLst/>
          </a:prstGeom>
        </p:spPr>
        <p:txBody>
          <a:bodyPr vert="horz" wrap="square" lIns="0" tIns="12700" rIns="0" bIns="0" rtlCol="0">
            <a:spAutoFit/>
          </a:bodyPr>
          <a:lstStyle/>
          <a:p>
            <a:pPr marL="425450" marR="0" lvl="0" indent="-412750" defTabSz="914400" eaLnBrk="1" fontAlgn="auto" latinLnBrk="0" hangingPunct="1">
              <a:lnSpc>
                <a:spcPts val="1480"/>
              </a:lnSpc>
              <a:spcBef>
                <a:spcPts val="100"/>
              </a:spcBef>
              <a:spcAft>
                <a:spcPts val="0"/>
              </a:spcAft>
              <a:buClrTx/>
              <a:buSzTx/>
              <a:buFontTx/>
              <a:buAutoNum type="arabicParenBoth"/>
              <a:tabLst>
                <a:tab pos="425450" algn="l"/>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導入から５年間は特例措置として０．５％加算</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ts val="1405"/>
              </a:lnSpc>
              <a:spcBef>
                <a:spcPts val="0"/>
              </a:spcBef>
              <a:spcAft>
                <a:spcPts val="0"/>
              </a:spcAft>
              <a:buClrTx/>
              <a:buSzTx/>
              <a:buFontTx/>
              <a:buAutoNum type="arabicParenBoth"/>
              <a:tabLst>
                <a:tab pos="425450" algn="l"/>
              </a:tabLst>
              <a:defRPr/>
            </a:pP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納期内納付していない場合、０．５％減算</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425450" marR="0" lvl="0" indent="-412750" defTabSz="914400" eaLnBrk="1" fontAlgn="auto" latinLnBrk="0" hangingPunct="1">
              <a:lnSpc>
                <a:spcPts val="1405"/>
              </a:lnSpc>
              <a:spcBef>
                <a:spcPts val="0"/>
              </a:spcBef>
              <a:spcAft>
                <a:spcPts val="0"/>
              </a:spcAft>
              <a:buClrTx/>
              <a:buSzTx/>
              <a:buFontTx/>
              <a:buAutoNum type="arabicParenBoth"/>
              <a:tabLst>
                <a:tab pos="425450" algn="l"/>
              </a:tabLst>
              <a:defRPr/>
            </a:pP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一定期間は納入額に1,000</a:t>
            </a:r>
            <a:r>
              <a:rPr kumimoji="0" sz="1300" b="0" i="0" u="none" strike="noStrike" kern="0" cap="none" spc="-20" normalizeH="0" baseline="0" noProof="0" dirty="0">
                <a:ln>
                  <a:noFill/>
                </a:ln>
                <a:solidFill>
                  <a:sysClr val="windowText" lastClr="000000"/>
                </a:solidFill>
                <a:effectLst/>
                <a:uLnTx/>
                <a:uFillTx/>
                <a:latin typeface="BIZ UDMincho Medium"/>
                <a:cs typeface="BIZ UDMincho Medium"/>
              </a:rPr>
              <a:t>円を加算</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ts val="1480"/>
              </a:lnSpc>
              <a:spcBef>
                <a:spcPts val="0"/>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BIZ UDMincho Medium"/>
                <a:cs typeface="BIZ UDMincho Medium"/>
              </a:rPr>
              <a:t>(4)</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p:txBody>
      </p:sp>
      <p:sp>
        <p:nvSpPr>
          <p:cNvPr id="9" name="object 9"/>
          <p:cNvSpPr txBox="1"/>
          <p:nvPr/>
        </p:nvSpPr>
        <p:spPr>
          <a:xfrm>
            <a:off x="841502" y="3583940"/>
            <a:ext cx="4815840" cy="224154"/>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985135" algn="l"/>
                <a:tab pos="4471670" algn="l"/>
              </a:tabLst>
              <a:defRPr/>
            </a:pP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加</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算</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金を伴</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う</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増額更</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正</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等を受</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け</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たと</a:t>
            </a:r>
            <a:r>
              <a:rPr kumimoji="0" sz="1300" b="0" i="0" u="none" strike="noStrike" kern="0" cap="none" spc="-50" normalizeH="0" baseline="0" noProof="0" dirty="0">
                <a:ln>
                  <a:noFill/>
                </a:ln>
                <a:solidFill>
                  <a:sysClr val="windowText" lastClr="000000"/>
                </a:solidFill>
                <a:effectLst/>
                <a:uLnTx/>
                <a:uFillTx/>
                <a:latin typeface="BIZ UDMincho Medium"/>
                <a:cs typeface="BIZ UDMincho Medium"/>
              </a:rPr>
              <a:t>き</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１．５％</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減</a:t>
            </a:r>
            <a:r>
              <a:rPr kumimoji="0" sz="1300" b="0" i="0" u="none" strike="noStrike" kern="0" cap="none" spc="-50" normalizeH="0" baseline="0" noProof="0" dirty="0">
                <a:ln>
                  <a:noFill/>
                </a:ln>
                <a:solidFill>
                  <a:sysClr val="windowText" lastClr="000000"/>
                </a:solidFill>
                <a:effectLst/>
                <a:uLnTx/>
                <a:uFillTx/>
                <a:latin typeface="BIZ UDMincho Medium"/>
                <a:cs typeface="BIZ UDMincho Medium"/>
              </a:rPr>
              <a:t>算</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	な</a:t>
            </a:r>
            <a:r>
              <a:rPr kumimoji="0" sz="1300" b="0" i="0" u="none" strike="noStrike" kern="0" cap="none" spc="-50" normalizeH="0" baseline="0" noProof="0" dirty="0">
                <a:ln>
                  <a:noFill/>
                </a:ln>
                <a:solidFill>
                  <a:sysClr val="windowText" lastClr="000000"/>
                </a:solidFill>
                <a:effectLst/>
                <a:uLnTx/>
                <a:uFillTx/>
                <a:latin typeface="BIZ UDMincho Medium"/>
                <a:cs typeface="BIZ UDMincho Medium"/>
              </a:rPr>
              <a:t>ど</a:t>
            </a:r>
            <a:endParaRPr kumimoji="0" sz="1300" b="0" i="0" u="none" strike="noStrike" kern="0" cap="none" spc="0" normalizeH="0" baseline="0" noProof="0">
              <a:ln>
                <a:noFill/>
              </a:ln>
              <a:solidFill>
                <a:sysClr val="windowText" lastClr="000000"/>
              </a:solidFill>
              <a:effectLst/>
              <a:uLnTx/>
              <a:uFillTx/>
              <a:latin typeface="BIZ UDMincho Medium"/>
              <a:cs typeface="BIZ UDMincho Medium"/>
            </a:endParaRPr>
          </a:p>
        </p:txBody>
      </p:sp>
      <p:sp>
        <p:nvSpPr>
          <p:cNvPr id="10" name="object 10"/>
          <p:cNvSpPr txBox="1"/>
          <p:nvPr/>
        </p:nvSpPr>
        <p:spPr>
          <a:xfrm>
            <a:off x="425450" y="3888740"/>
            <a:ext cx="8958580" cy="748030"/>
          </a:xfrm>
          <a:prstGeom prst="rect">
            <a:avLst/>
          </a:prstGeom>
        </p:spPr>
        <p:txBody>
          <a:bodyPr vert="horz" wrap="square" lIns="0" tIns="35560" rIns="0" bIns="0" rtlCol="0">
            <a:spAutoFit/>
          </a:bodyPr>
          <a:lstStyle/>
          <a:p>
            <a:pPr marL="15240" marR="5080" lvl="0" indent="165100" defTabSz="914400" eaLnBrk="1" fontAlgn="auto" latinLnBrk="0" hangingPunct="1">
              <a:lnSpc>
                <a:spcPts val="1400"/>
              </a:lnSpc>
              <a:spcBef>
                <a:spcPts val="280"/>
              </a:spcBef>
              <a:spcAft>
                <a:spcPts val="0"/>
              </a:spcAft>
              <a:buClrTx/>
              <a:buSzTx/>
              <a:buFontTx/>
              <a:buNone/>
              <a:tabLst/>
              <a:defRPr/>
            </a:pPr>
            <a:r>
              <a:rPr kumimoji="0" lang="ja-JP" altLang="en-US" sz="1300" b="0" i="0" u="none" strike="noStrike" kern="0" cap="none" spc="-15" normalizeH="0" baseline="0" noProof="0" dirty="0">
                <a:ln>
                  <a:noFill/>
                </a:ln>
                <a:solidFill>
                  <a:sysClr val="windowText" lastClr="000000"/>
                </a:solidFill>
                <a:effectLst/>
                <a:uLnTx/>
                <a:uFillTx/>
                <a:latin typeface="BIZ UDMincho Medium"/>
                <a:cs typeface="BIZ UDMincho Medium"/>
              </a:rPr>
              <a:t>白浜</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町としては、宿泊者がクレジットカードで宿泊税を事業者等へ支払った場合、クレジットカード会社への手数料が一定金額発生することを考慮し、特別徴収交付金の額を検討したい。</a:t>
            </a:r>
            <a:endParaRPr kumimoji="0" sz="1300" b="0" i="0" u="none" strike="noStrike" kern="0" cap="none" spc="0" normalizeH="0" baseline="0" noProof="0" dirty="0">
              <a:ln>
                <a:noFill/>
              </a:ln>
              <a:solidFill>
                <a:sysClr val="windowText" lastClr="000000"/>
              </a:solidFill>
              <a:effectLst/>
              <a:uLnTx/>
              <a:uFillTx/>
              <a:latin typeface="BIZ UDMincho Medium"/>
              <a:cs typeface="BIZ UDMincho Medium"/>
            </a:endParaRPr>
          </a:p>
          <a:p>
            <a:pPr marL="12700" marR="0" lvl="0" indent="0" defTabSz="914400" eaLnBrk="1" fontAlgn="auto" latinLnBrk="0" hangingPunct="1">
              <a:lnSpc>
                <a:spcPct val="100000"/>
              </a:lnSpc>
              <a:spcBef>
                <a:spcPts val="54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(2）</a:t>
            </a:r>
            <a:r>
              <a:rPr kumimoji="0" sz="1800" b="0" i="0" u="none" strike="noStrike" kern="0" cap="none" spc="-5" normalizeH="0" baseline="0" noProof="0" dirty="0">
                <a:ln>
                  <a:noFill/>
                </a:ln>
                <a:solidFill>
                  <a:sysClr val="windowText" lastClr="000000"/>
                </a:solidFill>
                <a:effectLst/>
                <a:uLnTx/>
                <a:uFillTx/>
                <a:latin typeface="BIZ UDGothic"/>
                <a:cs typeface="BIZ UDGothic"/>
              </a:rPr>
              <a:t>システム整備費等補助金</a:t>
            </a:r>
            <a:endParaRPr kumimoji="0" sz="18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11" name="object 11"/>
          <p:cNvSpPr txBox="1"/>
          <p:nvPr/>
        </p:nvSpPr>
        <p:spPr>
          <a:xfrm>
            <a:off x="398906" y="4709540"/>
            <a:ext cx="9174480" cy="870751"/>
          </a:xfrm>
          <a:prstGeom prst="rect">
            <a:avLst/>
          </a:prstGeom>
          <a:solidFill>
            <a:srgbClr val="FCFBD5">
              <a:alpha val="50195"/>
            </a:srgbClr>
          </a:solidFill>
          <a:ln w="9525">
            <a:solidFill>
              <a:srgbClr val="000000"/>
            </a:solidFill>
          </a:ln>
        </p:spPr>
        <p:txBody>
          <a:bodyPr vert="horz" wrap="square" lIns="0" tIns="44450" rIns="0" bIns="0" rtlCol="0">
            <a:spAutoFit/>
          </a:bodyPr>
          <a:lstStyle/>
          <a:p>
            <a:pPr marL="269240" marR="0" lvl="0" indent="0" defTabSz="914400" eaLnBrk="1" fontAlgn="auto" latinLnBrk="0" hangingPunct="1">
              <a:lnSpc>
                <a:spcPct val="100000"/>
              </a:lnSpc>
              <a:spcBef>
                <a:spcPts val="35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宿泊税導入に伴う事務負担の軽減及び宿泊税の円滑な徴収を図るため、特別徴収義務者を対象に、既存のレジ</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a:p>
            <a:pPr marL="90805" marR="0" lvl="0" indent="0" defTabSz="914400" eaLnBrk="1" fontAlgn="auto" latinLnBrk="0" hangingPunct="1">
              <a:lnSpc>
                <a:spcPct val="100000"/>
              </a:lnSpc>
              <a:spcBef>
                <a:spcPts val="165"/>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BIZ UDGothic"/>
                <a:cs typeface="BIZ UDGothic"/>
              </a:rPr>
              <a:t>システム等の改修に係る経費やチラシ・パンフレットの修正等に係る経費を補助するもの。</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a:p>
            <a:pPr marL="90805" marR="0" lvl="0" indent="0" defTabSz="914400" eaLnBrk="1" fontAlgn="auto" latinLnBrk="0" hangingPunct="1">
              <a:lnSpc>
                <a:spcPct val="100000"/>
              </a:lnSpc>
              <a:spcBef>
                <a:spcPts val="1170"/>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BIZ UDGothic"/>
                <a:cs typeface="BIZ UDGothic"/>
              </a:rPr>
              <a:t>システム整備費等補助金：上限５０万円（補助率1/</a:t>
            </a:r>
            <a:r>
              <a:rPr kumimoji="0" lang="en-US" altLang="ja-JP" sz="1400" b="0" i="0" u="none" strike="noStrike" kern="0" cap="none" spc="-10" normalizeH="0" baseline="0" noProof="0" dirty="0">
                <a:ln>
                  <a:noFill/>
                </a:ln>
                <a:solidFill>
                  <a:sysClr val="windowText" lastClr="000000"/>
                </a:solidFill>
                <a:effectLst/>
                <a:uLnTx/>
                <a:uFillTx/>
                <a:latin typeface="BIZ UDGothic"/>
                <a:cs typeface="BIZ UDGothic"/>
              </a:rPr>
              <a:t>2</a:t>
            </a:r>
            <a:r>
              <a:rPr kumimoji="0" sz="1400" b="0" i="0" u="none" strike="noStrike" kern="0" cap="none" spc="-10" normalizeH="0" baseline="0" noProof="0" dirty="0">
                <a:ln>
                  <a:noFill/>
                </a:ln>
                <a:solidFill>
                  <a:sysClr val="windowText" lastClr="000000"/>
                </a:solidFill>
                <a:effectLst/>
                <a:uLnTx/>
                <a:uFillTx/>
                <a:latin typeface="BIZ UDGothic"/>
                <a:cs typeface="BIZ UDGothic"/>
              </a:rPr>
              <a:t>）</a:t>
            </a:r>
            <a:r>
              <a:rPr kumimoji="0" sz="1400" b="0" i="0" u="none" strike="noStrike" kern="0" cap="none" spc="-20" normalizeH="0" baseline="0" noProof="0" dirty="0">
                <a:ln>
                  <a:noFill/>
                </a:ln>
                <a:solidFill>
                  <a:sysClr val="windowText" lastClr="000000"/>
                </a:solidFill>
                <a:effectLst/>
                <a:uLnTx/>
                <a:uFillTx/>
                <a:latin typeface="BIZ UDGothic"/>
                <a:cs typeface="BIZ UDGothic"/>
              </a:rPr>
              <a:t>を想定</a:t>
            </a:r>
            <a:endParaRPr kumimoji="0" sz="14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12" name="object 12"/>
          <p:cNvSpPr txBox="1"/>
          <p:nvPr/>
        </p:nvSpPr>
        <p:spPr>
          <a:xfrm>
            <a:off x="444500" y="5716523"/>
            <a:ext cx="7292975" cy="748030"/>
          </a:xfrm>
          <a:prstGeom prst="rect">
            <a:avLst/>
          </a:prstGeom>
        </p:spPr>
        <p:txBody>
          <a:bodyPr vert="horz" wrap="square" lIns="0" tIns="12700" rIns="0" bIns="0" rtlCol="0">
            <a:spAutoFit/>
          </a:bodyPr>
          <a:lstStyle/>
          <a:p>
            <a:pPr marL="177800" marR="0" lvl="0" indent="0" defTabSz="914400" eaLnBrk="1" fontAlgn="auto" latinLnBrk="0" hangingPunct="1">
              <a:lnSpc>
                <a:spcPct val="100000"/>
              </a:lnSpc>
              <a:spcBef>
                <a:spcPts val="100"/>
              </a:spcBef>
              <a:spcAft>
                <a:spcPts val="0"/>
              </a:spcAft>
              <a:buClrTx/>
              <a:buSzTx/>
              <a:buFontTx/>
              <a:buNone/>
              <a:tabLst/>
              <a:defRPr/>
            </a:pP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先行導入自治体</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導入予定自治体</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a:t>
            </a:r>
            <a:r>
              <a:rPr kumimoji="0" sz="1300" b="0" i="0" u="none" strike="noStrike" kern="0" cap="none" spc="-15" normalizeH="0" baseline="0" noProof="0" dirty="0">
                <a:ln>
                  <a:noFill/>
                </a:ln>
                <a:solidFill>
                  <a:sysClr val="windowText" lastClr="000000"/>
                </a:solidFill>
                <a:effectLst/>
                <a:uLnTx/>
                <a:uFillTx/>
                <a:latin typeface="BIZ UDMincho Medium"/>
                <a:cs typeface="BIZ UDMincho Medium"/>
              </a:rPr>
              <a:t>の一部で、システム整備費等に対する補助を実施している。</a:t>
            </a:r>
            <a:endParaRPr kumimoji="0" sz="1300" b="0" i="0" u="none" strike="noStrike" kern="0" cap="none" spc="0" normalizeH="0" baseline="0" noProof="0">
              <a:ln>
                <a:noFill/>
              </a:ln>
              <a:solidFill>
                <a:sysClr val="windowText" lastClr="000000"/>
              </a:solidFill>
              <a:effectLst/>
              <a:uLnTx/>
              <a:uFillTx/>
              <a:latin typeface="BIZ UDMincho Medium"/>
              <a:cs typeface="BIZ UDMincho Medium"/>
            </a:endParaRPr>
          </a:p>
          <a:p>
            <a:pPr marL="0" marR="3047365" lvl="0" indent="0" algn="ctr" defTabSz="914400" eaLnBrk="1" fontAlgn="auto" latinLnBrk="0" hangingPunct="1">
              <a:lnSpc>
                <a:spcPct val="100000"/>
              </a:lnSpc>
              <a:spcBef>
                <a:spcPts val="1000"/>
              </a:spcBef>
              <a:spcAft>
                <a:spcPts val="0"/>
              </a:spcAft>
              <a:buClrTx/>
              <a:buSzTx/>
              <a:buFontTx/>
              <a:buNone/>
              <a:tabLst>
                <a:tab pos="826135" algn="l"/>
                <a:tab pos="2146935" algn="l"/>
              </a:tabLst>
              <a:defRPr/>
            </a:pP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【参考</a:t>
            </a:r>
            <a:r>
              <a:rPr kumimoji="0" sz="1300" b="0" i="0" u="none" strike="noStrike" kern="0" cap="none" spc="-50" normalizeH="0" baseline="0" noProof="0" dirty="0">
                <a:ln>
                  <a:noFill/>
                </a:ln>
                <a:solidFill>
                  <a:sysClr val="windowText" lastClr="000000"/>
                </a:solidFill>
                <a:effectLst/>
                <a:uLnTx/>
                <a:uFillTx/>
                <a:latin typeface="BIZ UDMincho Medium"/>
                <a:cs typeface="BIZ UDMincho Medium"/>
              </a:rPr>
              <a:t>】</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	長崎</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市</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、熱海</a:t>
            </a:r>
            <a:r>
              <a:rPr kumimoji="0" sz="1300" b="0" i="0" u="none" strike="noStrike" kern="0" cap="none" spc="-50" normalizeH="0" baseline="0" noProof="0" dirty="0">
                <a:ln>
                  <a:noFill/>
                </a:ln>
                <a:solidFill>
                  <a:sysClr val="windowText" lastClr="000000"/>
                </a:solidFill>
                <a:effectLst/>
                <a:uLnTx/>
                <a:uFillTx/>
                <a:latin typeface="BIZ UDMincho Medium"/>
                <a:cs typeface="BIZ UDMincho Medium"/>
              </a:rPr>
              <a:t>市</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	上限</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５０</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万円</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補助</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率</a:t>
            </a:r>
            <a:r>
              <a:rPr kumimoji="0" sz="1300" b="0" i="0" u="none" strike="noStrike" kern="0" cap="none" spc="-20" normalizeH="0" baseline="0" noProof="0" dirty="0">
                <a:ln>
                  <a:noFill/>
                </a:ln>
                <a:solidFill>
                  <a:sysClr val="windowText" lastClr="000000"/>
                </a:solidFill>
                <a:effectLst/>
                <a:uLnTx/>
                <a:uFillTx/>
                <a:latin typeface="BIZ UDMincho Medium"/>
                <a:cs typeface="BIZ UDMincho Medium"/>
              </a:rPr>
              <a:t>1/2）</a:t>
            </a:r>
            <a:endParaRPr kumimoji="0" sz="1300" b="0" i="0" u="none" strike="noStrike" kern="0" cap="none" spc="0" normalizeH="0" baseline="0" noProof="0">
              <a:ln>
                <a:noFill/>
              </a:ln>
              <a:solidFill>
                <a:sysClr val="windowText" lastClr="000000"/>
              </a:solidFill>
              <a:effectLst/>
              <a:uLnTx/>
              <a:uFillTx/>
              <a:latin typeface="BIZ UDMincho Medium"/>
              <a:cs typeface="BIZ UDMincho Medium"/>
            </a:endParaRPr>
          </a:p>
          <a:p>
            <a:pPr marL="0" marR="73660" lvl="0" indent="0" algn="ctr" defTabSz="914400" eaLnBrk="1" fontAlgn="auto" latinLnBrk="0" hangingPunct="1">
              <a:lnSpc>
                <a:spcPct val="100000"/>
              </a:lnSpc>
              <a:spcBef>
                <a:spcPts val="5"/>
              </a:spcBef>
              <a:spcAft>
                <a:spcPts val="0"/>
              </a:spcAft>
              <a:buClrTx/>
              <a:buSzTx/>
              <a:buFontTx/>
              <a:buNone/>
              <a:tabLst>
                <a:tab pos="660400" algn="l"/>
              </a:tabLst>
              <a:defRPr/>
            </a:pP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常滑</a:t>
            </a:r>
            <a:r>
              <a:rPr kumimoji="0" sz="1300" b="0" i="0" u="none" strike="noStrike" kern="0" cap="none" spc="-50" normalizeH="0" baseline="0" noProof="0" dirty="0">
                <a:ln>
                  <a:noFill/>
                </a:ln>
                <a:solidFill>
                  <a:sysClr val="windowText" lastClr="000000"/>
                </a:solidFill>
                <a:effectLst/>
                <a:uLnTx/>
                <a:uFillTx/>
                <a:latin typeface="BIZ UDMincho Medium"/>
                <a:cs typeface="BIZ UDMincho Medium"/>
              </a:rPr>
              <a:t>市</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	上限</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１００</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万</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円</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（５０</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万</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円まで</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全</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額補助</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超える</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部</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分は</a:t>
            </a:r>
            <a:r>
              <a:rPr kumimoji="0" sz="1300" b="0" i="0" u="none" strike="noStrike" kern="0" cap="none" spc="-10" normalizeH="0" baseline="0" noProof="0" dirty="0">
                <a:ln>
                  <a:noFill/>
                </a:ln>
                <a:solidFill>
                  <a:sysClr val="windowText" lastClr="000000"/>
                </a:solidFill>
                <a:effectLst/>
                <a:uLnTx/>
                <a:uFillTx/>
                <a:latin typeface="BIZ UDMincho Medium"/>
                <a:cs typeface="BIZ UDMincho Medium"/>
              </a:rPr>
              <a:t>1/2補</a:t>
            </a:r>
            <a:r>
              <a:rPr kumimoji="0" sz="1300" b="0" i="0" u="none" strike="noStrike" kern="0" cap="none" spc="0" normalizeH="0" baseline="0" noProof="0" dirty="0">
                <a:ln>
                  <a:noFill/>
                </a:ln>
                <a:solidFill>
                  <a:sysClr val="windowText" lastClr="000000"/>
                </a:solidFill>
                <a:effectLst/>
                <a:uLnTx/>
                <a:uFillTx/>
                <a:latin typeface="BIZ UDMincho Medium"/>
                <a:cs typeface="BIZ UDMincho Medium"/>
              </a:rPr>
              <a:t>助</a:t>
            </a:r>
            <a:r>
              <a:rPr kumimoji="0" sz="1300" b="0" i="0" u="none" strike="noStrike" kern="0" cap="none" spc="-50" normalizeH="0" baseline="0" noProof="0" dirty="0">
                <a:ln>
                  <a:noFill/>
                </a:ln>
                <a:solidFill>
                  <a:sysClr val="windowText" lastClr="000000"/>
                </a:solidFill>
                <a:effectLst/>
                <a:uLnTx/>
                <a:uFillTx/>
                <a:latin typeface="BIZ UDMincho Medium"/>
                <a:cs typeface="BIZ UDMincho Medium"/>
              </a:rPr>
              <a:t>）</a:t>
            </a:r>
            <a:endParaRPr kumimoji="0" sz="1300" b="0" i="0" u="none" strike="noStrike" kern="0" cap="none" spc="0" normalizeH="0" baseline="0" noProof="0">
              <a:ln>
                <a:noFill/>
              </a:ln>
              <a:solidFill>
                <a:sysClr val="windowText" lastClr="000000"/>
              </a:solidFill>
              <a:effectLst/>
              <a:uLnTx/>
              <a:uFillTx/>
              <a:latin typeface="BIZ UDMincho Medium"/>
              <a:cs typeface="BIZ UDMincho Medium"/>
            </a:endParaRPr>
          </a:p>
        </p:txBody>
      </p:sp>
      <p:sp>
        <p:nvSpPr>
          <p:cNvPr id="15" name="object 2">
            <a:extLst>
              <a:ext uri="{FF2B5EF4-FFF2-40B4-BE49-F238E27FC236}">
                <a16:creationId xmlns:a16="http://schemas.microsoft.com/office/drawing/2014/main" id="{A2492A3E-43E4-40E9-9425-59F53AD9A149}"/>
              </a:ext>
            </a:extLst>
          </p:cNvPr>
          <p:cNvSpPr txBox="1"/>
          <p:nvPr/>
        </p:nvSpPr>
        <p:spPr>
          <a:xfrm>
            <a:off x="6612381" y="547968"/>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5450" y="295656"/>
            <a:ext cx="6525895" cy="504625"/>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６　</a:t>
            </a:r>
            <a:r>
              <a:rPr spc="-40" dirty="0" err="1">
                <a:latin typeface="ＭＳ Ｐゴシック" panose="020B0600070205080204" pitchFamily="50" charset="-128"/>
                <a:ea typeface="ＭＳ Ｐゴシック" panose="020B0600070205080204" pitchFamily="50" charset="-128"/>
              </a:rPr>
              <a:t>宿泊税制度設計</a:t>
            </a:r>
            <a:r>
              <a:rPr spc="-55" dirty="0" err="1">
                <a:latin typeface="ＭＳ Ｐゴシック" panose="020B0600070205080204" pitchFamily="50" charset="-128"/>
                <a:ea typeface="ＭＳ Ｐゴシック" panose="020B0600070205080204" pitchFamily="50" charset="-128"/>
              </a:rPr>
              <a:t>（</a:t>
            </a:r>
            <a:r>
              <a:rPr spc="-40" dirty="0" err="1">
                <a:latin typeface="ＭＳ Ｐゴシック" panose="020B0600070205080204" pitchFamily="50" charset="-128"/>
                <a:ea typeface="ＭＳ Ｐゴシック" panose="020B0600070205080204" pitchFamily="50" charset="-128"/>
              </a:rPr>
              <a:t>例）</a:t>
            </a:r>
            <a:r>
              <a:rPr spc="-45" dirty="0" err="1">
                <a:latin typeface="ＭＳ Ｐゴシック" panose="020B0600070205080204" pitchFamily="50" charset="-128"/>
                <a:ea typeface="ＭＳ Ｐゴシック" panose="020B0600070205080204" pitchFamily="50" charset="-128"/>
              </a:rPr>
              <a:t>について</a:t>
            </a:r>
            <a:endParaRPr spc="-45" dirty="0">
              <a:latin typeface="ＭＳ Ｐゴシック" panose="020B0600070205080204" pitchFamily="50" charset="-128"/>
              <a:ea typeface="ＭＳ Ｐゴシック" panose="020B0600070205080204" pitchFamily="50" charset="-128"/>
            </a:endParaRPr>
          </a:p>
        </p:txBody>
      </p:sp>
      <p:sp>
        <p:nvSpPr>
          <p:cNvPr id="4" name="object 4"/>
          <p:cNvSpPr txBox="1"/>
          <p:nvPr/>
        </p:nvSpPr>
        <p:spPr>
          <a:xfrm>
            <a:off x="425450" y="983488"/>
            <a:ext cx="26543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BIZ UDGothic"/>
                <a:cs typeface="BIZ UDGothic"/>
              </a:rPr>
              <a:t>(1)宿泊税制度設計（例</a:t>
            </a:r>
            <a:r>
              <a:rPr kumimoji="0" sz="1800" b="0" i="0" u="none" strike="noStrike" kern="0" cap="none" spc="-50" normalizeH="0" baseline="0" noProof="0" dirty="0">
                <a:ln>
                  <a:noFill/>
                </a:ln>
                <a:solidFill>
                  <a:sysClr val="windowText" lastClr="000000"/>
                </a:solidFill>
                <a:effectLst/>
                <a:uLnTx/>
                <a:uFillTx/>
                <a:latin typeface="BIZ UDGothic"/>
                <a:cs typeface="BIZ UDGothic"/>
              </a:rPr>
              <a:t>）</a:t>
            </a:r>
            <a:endParaRPr kumimoji="0" sz="1800" b="0" i="0" u="none" strike="noStrike" kern="0" cap="none" spc="0" normalizeH="0" baseline="0" noProof="0" dirty="0">
              <a:ln>
                <a:noFill/>
              </a:ln>
              <a:solidFill>
                <a:sysClr val="windowText" lastClr="000000"/>
              </a:solidFill>
              <a:effectLst/>
              <a:uLnTx/>
              <a:uFillTx/>
              <a:latin typeface="BIZ UDGothic"/>
              <a:cs typeface="BIZ UDGothic"/>
            </a:endParaRPr>
          </a:p>
        </p:txBody>
      </p:sp>
      <p:sp>
        <p:nvSpPr>
          <p:cNvPr id="5" name="object 5"/>
          <p:cNvSpPr/>
          <p:nvPr/>
        </p:nvSpPr>
        <p:spPr>
          <a:xfrm>
            <a:off x="1472057" y="1296035"/>
            <a:ext cx="0" cy="315595"/>
          </a:xfrm>
          <a:custGeom>
            <a:avLst/>
            <a:gdLst/>
            <a:ahLst/>
            <a:cxnLst/>
            <a:rect l="l" t="t" r="r" b="b"/>
            <a:pathLst>
              <a:path h="315594">
                <a:moveTo>
                  <a:pt x="0" y="0"/>
                </a:moveTo>
                <a:lnTo>
                  <a:pt x="0" y="315213"/>
                </a:lnTo>
              </a:path>
            </a:pathLst>
          </a:custGeom>
          <a:ln w="19050">
            <a:solidFill>
              <a:srgbClr val="52525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6" name="object 6"/>
          <p:cNvGraphicFramePr>
            <a:graphicFrameLocks noGrp="1"/>
          </p:cNvGraphicFramePr>
          <p:nvPr>
            <p:extLst/>
          </p:nvPr>
        </p:nvGraphicFramePr>
        <p:xfrm>
          <a:off x="346697" y="1374316"/>
          <a:ext cx="4043045" cy="4681219"/>
        </p:xfrm>
        <a:graphic>
          <a:graphicData uri="http://schemas.openxmlformats.org/drawingml/2006/table">
            <a:tbl>
              <a:tblPr firstRow="1" bandRow="1">
                <a:tableStyleId>{2D5ABB26-0587-4C30-8999-92F81FD0307C}</a:tableStyleId>
              </a:tblPr>
              <a:tblGrid>
                <a:gridCol w="1125220">
                  <a:extLst>
                    <a:ext uri="{9D8B030D-6E8A-4147-A177-3AD203B41FA5}">
                      <a16:colId xmlns:a16="http://schemas.microsoft.com/office/drawing/2014/main" val="20000"/>
                    </a:ext>
                  </a:extLst>
                </a:gridCol>
                <a:gridCol w="2917825">
                  <a:extLst>
                    <a:ext uri="{9D8B030D-6E8A-4147-A177-3AD203B41FA5}">
                      <a16:colId xmlns:a16="http://schemas.microsoft.com/office/drawing/2014/main" val="20001"/>
                    </a:ext>
                  </a:extLst>
                </a:gridCol>
              </a:tblGrid>
              <a:tr h="227329">
                <a:tc>
                  <a:txBody>
                    <a:bodyPr/>
                    <a:lstStyle/>
                    <a:p>
                      <a:pPr marL="635" algn="ctr">
                        <a:lnSpc>
                          <a:spcPts val="1405"/>
                        </a:lnSpc>
                        <a:tabLst>
                          <a:tab pos="330835" algn="l"/>
                        </a:tabLst>
                      </a:pPr>
                      <a:r>
                        <a:rPr sz="1300" spc="-50" dirty="0">
                          <a:solidFill>
                            <a:srgbClr val="7B7B7B"/>
                          </a:solidFill>
                          <a:latin typeface="BIZ UDGothic"/>
                          <a:cs typeface="BIZ UDGothic"/>
                        </a:rPr>
                        <a:t>項目</a:t>
                      </a:r>
                      <a:endParaRPr sz="1300">
                        <a:latin typeface="BIZ UDGothic"/>
                        <a:cs typeface="BIZ UDGothic"/>
                      </a:endParaRPr>
                    </a:p>
                  </a:txBody>
                  <a:tcPr marL="0" marR="0" marT="0" marB="0">
                    <a:lnB w="19050">
                      <a:solidFill>
                        <a:srgbClr val="525252"/>
                      </a:solidFill>
                      <a:prstDash val="solid"/>
                    </a:lnB>
                  </a:tcPr>
                </a:tc>
                <a:tc>
                  <a:txBody>
                    <a:bodyPr/>
                    <a:lstStyle/>
                    <a:p>
                      <a:pPr marL="880744">
                        <a:lnSpc>
                          <a:spcPts val="1405"/>
                        </a:lnSpc>
                      </a:pPr>
                      <a:r>
                        <a:rPr sz="1300" spc="-5" dirty="0">
                          <a:solidFill>
                            <a:srgbClr val="7B7B7B"/>
                          </a:solidFill>
                          <a:latin typeface="BIZ UDGothic"/>
                          <a:cs typeface="BIZ UDGothic"/>
                        </a:rPr>
                        <a:t>制度設計</a:t>
                      </a:r>
                      <a:r>
                        <a:rPr sz="1300" dirty="0">
                          <a:solidFill>
                            <a:srgbClr val="7B7B7B"/>
                          </a:solidFill>
                          <a:latin typeface="BIZ UDGothic"/>
                          <a:cs typeface="BIZ UDGothic"/>
                        </a:rPr>
                        <a:t>（例</a:t>
                      </a:r>
                      <a:r>
                        <a:rPr sz="1300" spc="-50" dirty="0">
                          <a:solidFill>
                            <a:srgbClr val="7B7B7B"/>
                          </a:solidFill>
                          <a:latin typeface="BIZ UDGothic"/>
                          <a:cs typeface="BIZ UDGothic"/>
                        </a:rPr>
                        <a:t>）</a:t>
                      </a:r>
                      <a:endParaRPr sz="1300" dirty="0">
                        <a:latin typeface="BIZ UDGothic"/>
                        <a:cs typeface="BIZ UDGothic"/>
                      </a:endParaRPr>
                    </a:p>
                  </a:txBody>
                  <a:tcPr marL="0" marR="0" marT="0" marB="0">
                    <a:lnB w="19050">
                      <a:solidFill>
                        <a:srgbClr val="525252"/>
                      </a:solidFill>
                      <a:prstDash val="solid"/>
                    </a:lnB>
                  </a:tcPr>
                </a:tc>
                <a:extLst>
                  <a:ext uri="{0D108BD9-81ED-4DB2-BD59-A6C34878D82A}">
                    <a16:rowId xmlns:a16="http://schemas.microsoft.com/office/drawing/2014/main" val="10000"/>
                  </a:ext>
                </a:extLst>
              </a:tr>
              <a:tr h="289560">
                <a:tc>
                  <a:txBody>
                    <a:bodyPr/>
                    <a:lstStyle/>
                    <a:p>
                      <a:pPr marL="635" algn="ctr">
                        <a:lnSpc>
                          <a:spcPct val="100000"/>
                        </a:lnSpc>
                        <a:spcBef>
                          <a:spcPts val="434"/>
                        </a:spcBef>
                      </a:pPr>
                      <a:r>
                        <a:rPr sz="1300" spc="-15" dirty="0">
                          <a:solidFill>
                            <a:srgbClr val="7B7B7B"/>
                          </a:solidFill>
                          <a:latin typeface="BIZ UDGothic"/>
                          <a:cs typeface="BIZ UDGothic"/>
                        </a:rPr>
                        <a:t>課税客体</a:t>
                      </a:r>
                      <a:endParaRPr sz="1300">
                        <a:latin typeface="BIZ UDGothic"/>
                        <a:cs typeface="BIZ UDGothic"/>
                      </a:endParaRPr>
                    </a:p>
                  </a:txBody>
                  <a:tcPr marL="0" marR="0" marT="55244" marB="0">
                    <a:lnR w="19050">
                      <a:solidFill>
                        <a:srgbClr val="585858"/>
                      </a:solidFill>
                      <a:prstDash val="solid"/>
                    </a:lnR>
                    <a:lnT w="19050">
                      <a:solidFill>
                        <a:srgbClr val="525252"/>
                      </a:solidFill>
                      <a:prstDash val="solid"/>
                    </a:lnT>
                    <a:lnB w="9525">
                      <a:solidFill>
                        <a:srgbClr val="AEABAB"/>
                      </a:solidFill>
                      <a:prstDash val="sysDash"/>
                    </a:lnB>
                  </a:tcPr>
                </a:tc>
                <a:tc>
                  <a:txBody>
                    <a:bodyPr/>
                    <a:lstStyle/>
                    <a:p>
                      <a:pPr marL="116839">
                        <a:lnSpc>
                          <a:spcPct val="100000"/>
                        </a:lnSpc>
                        <a:spcBef>
                          <a:spcPts val="550"/>
                        </a:spcBef>
                      </a:pPr>
                      <a:r>
                        <a:rPr lang="ja-JP" altLang="en-US" sz="1100" spc="-25" dirty="0">
                          <a:solidFill>
                            <a:srgbClr val="7B7B7B"/>
                          </a:solidFill>
                          <a:latin typeface="BIZ UDGothic" panose="020B0400000000000000" pitchFamily="49" charset="-128"/>
                          <a:ea typeface="BIZ UDGothic" panose="020B0400000000000000" pitchFamily="49" charset="-128"/>
                          <a:cs typeface="BIZ UDGothic"/>
                        </a:rPr>
                        <a:t>白浜</a:t>
                      </a:r>
                      <a:r>
                        <a:rPr sz="1100" spc="-25" dirty="0" err="1">
                          <a:solidFill>
                            <a:srgbClr val="7B7B7B"/>
                          </a:solidFill>
                          <a:latin typeface="BIZ UDGothic"/>
                          <a:cs typeface="BIZ UDGothic"/>
                        </a:rPr>
                        <a:t>町に所在する宿泊施設への宿泊行為</a:t>
                      </a:r>
                      <a:endParaRPr sz="1100" dirty="0">
                        <a:latin typeface="BIZ UDGothic"/>
                        <a:cs typeface="BIZ UDGothic"/>
                      </a:endParaRPr>
                    </a:p>
                  </a:txBody>
                  <a:tcPr marL="0" marR="0" marT="69850" marB="0">
                    <a:lnL w="19050">
                      <a:solidFill>
                        <a:srgbClr val="585858"/>
                      </a:solidFill>
                      <a:prstDash val="solid"/>
                    </a:lnL>
                    <a:lnT w="19050">
                      <a:solidFill>
                        <a:srgbClr val="525252"/>
                      </a:solidFill>
                      <a:prstDash val="solid"/>
                    </a:lnT>
                    <a:lnB w="9525">
                      <a:solidFill>
                        <a:srgbClr val="AEABAB"/>
                      </a:solidFill>
                      <a:prstDash val="sysDash"/>
                    </a:lnB>
                  </a:tcPr>
                </a:tc>
                <a:extLst>
                  <a:ext uri="{0D108BD9-81ED-4DB2-BD59-A6C34878D82A}">
                    <a16:rowId xmlns:a16="http://schemas.microsoft.com/office/drawing/2014/main" val="10001"/>
                  </a:ext>
                </a:extLst>
              </a:tr>
              <a:tr h="289560">
                <a:tc>
                  <a:txBody>
                    <a:bodyPr/>
                    <a:lstStyle/>
                    <a:p>
                      <a:pPr marL="635" algn="ctr">
                        <a:lnSpc>
                          <a:spcPct val="100000"/>
                        </a:lnSpc>
                        <a:spcBef>
                          <a:spcPts val="434"/>
                        </a:spcBef>
                      </a:pPr>
                      <a:r>
                        <a:rPr sz="1300" spc="-20" dirty="0">
                          <a:solidFill>
                            <a:srgbClr val="7B7B7B"/>
                          </a:solidFill>
                          <a:latin typeface="BIZ UDGothic"/>
                          <a:cs typeface="BIZ UDGothic"/>
                        </a:rPr>
                        <a:t>課税標準</a:t>
                      </a:r>
                      <a:endParaRPr sz="1300">
                        <a:latin typeface="BIZ UDGothic"/>
                        <a:cs typeface="BIZ UDGothic"/>
                      </a:endParaRPr>
                    </a:p>
                  </a:txBody>
                  <a:tcPr marL="0" marR="0" marT="55244"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a:solidFill>
                            <a:srgbClr val="7B7B7B"/>
                          </a:solidFill>
                          <a:latin typeface="BIZ UDGothic"/>
                          <a:cs typeface="BIZ UDGothic"/>
                        </a:rPr>
                        <a:t>宿泊施設への宿泊数</a:t>
                      </a:r>
                      <a:endParaRPr sz="110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2"/>
                  </a:ext>
                </a:extLst>
              </a:tr>
              <a:tr h="288925">
                <a:tc>
                  <a:txBody>
                    <a:bodyPr/>
                    <a:lstStyle/>
                    <a:p>
                      <a:pPr algn="ctr">
                        <a:lnSpc>
                          <a:spcPct val="100000"/>
                        </a:lnSpc>
                        <a:spcBef>
                          <a:spcPts val="434"/>
                        </a:spcBef>
                      </a:pPr>
                      <a:r>
                        <a:rPr sz="1300" spc="-15" dirty="0">
                          <a:solidFill>
                            <a:srgbClr val="7B7B7B"/>
                          </a:solidFill>
                          <a:latin typeface="BIZ UDGothic"/>
                          <a:cs typeface="BIZ UDGothic"/>
                        </a:rPr>
                        <a:t>納税義務者</a:t>
                      </a:r>
                      <a:endParaRPr sz="1300">
                        <a:latin typeface="BIZ UDGothic"/>
                        <a:cs typeface="BIZ UDGothic"/>
                      </a:endParaRPr>
                    </a:p>
                  </a:txBody>
                  <a:tcPr marL="0" marR="0" marT="55244"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a:solidFill>
                            <a:srgbClr val="7B7B7B"/>
                          </a:solidFill>
                          <a:latin typeface="BIZ UDGothic"/>
                          <a:cs typeface="BIZ UDGothic"/>
                        </a:rPr>
                        <a:t>宿泊施設への宿泊者</a:t>
                      </a:r>
                      <a:endParaRPr sz="110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3"/>
                  </a:ext>
                </a:extLst>
              </a:tr>
              <a:tr h="289560">
                <a:tc>
                  <a:txBody>
                    <a:bodyPr/>
                    <a:lstStyle/>
                    <a:p>
                      <a:pPr marL="635" algn="ctr">
                        <a:lnSpc>
                          <a:spcPct val="100000"/>
                        </a:lnSpc>
                        <a:spcBef>
                          <a:spcPts val="434"/>
                        </a:spcBef>
                      </a:pPr>
                      <a:r>
                        <a:rPr sz="1300" spc="-15" dirty="0">
                          <a:solidFill>
                            <a:srgbClr val="7B7B7B"/>
                          </a:solidFill>
                          <a:latin typeface="BIZ UDGothic"/>
                          <a:cs typeface="BIZ UDGothic"/>
                        </a:rPr>
                        <a:t>徴収方法</a:t>
                      </a:r>
                      <a:endParaRPr sz="1300">
                        <a:latin typeface="BIZ UDGothic"/>
                        <a:cs typeface="BIZ UDGothic"/>
                      </a:endParaRPr>
                    </a:p>
                  </a:txBody>
                  <a:tcPr marL="0" marR="0" marT="55244"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5"/>
                        </a:spcBef>
                      </a:pPr>
                      <a:r>
                        <a:rPr sz="1100" spc="-30" dirty="0">
                          <a:solidFill>
                            <a:srgbClr val="7B7B7B"/>
                          </a:solidFill>
                          <a:latin typeface="BIZ UDGothic"/>
                          <a:cs typeface="BIZ UDGothic"/>
                        </a:rPr>
                        <a:t>特別徴収</a:t>
                      </a:r>
                      <a:endParaRPr sz="1100">
                        <a:latin typeface="BIZ UDGothic"/>
                        <a:cs typeface="BIZ UDGothic"/>
                      </a:endParaRPr>
                    </a:p>
                  </a:txBody>
                  <a:tcPr marL="0" marR="0" marT="70485"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4"/>
                  </a:ext>
                </a:extLst>
              </a:tr>
              <a:tr h="488950">
                <a:tc>
                  <a:txBody>
                    <a:bodyPr/>
                    <a:lstStyle/>
                    <a:p>
                      <a:pPr marL="635" algn="ctr">
                        <a:lnSpc>
                          <a:spcPct val="100000"/>
                        </a:lnSpc>
                        <a:spcBef>
                          <a:spcPts val="1220"/>
                        </a:spcBef>
                      </a:pPr>
                      <a:r>
                        <a:rPr sz="1300" spc="-15" dirty="0">
                          <a:solidFill>
                            <a:srgbClr val="7B7B7B"/>
                          </a:solidFill>
                          <a:latin typeface="BIZ UDGothic"/>
                          <a:cs typeface="BIZ UDGothic"/>
                        </a:rPr>
                        <a:t>申告期限</a:t>
                      </a:r>
                      <a:endParaRPr sz="1300">
                        <a:latin typeface="BIZ UDGothic"/>
                        <a:cs typeface="BIZ UDGothic"/>
                      </a:endParaRPr>
                    </a:p>
                  </a:txBody>
                  <a:tcPr marL="0" marR="0" marT="154940"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39700">
                        <a:lnSpc>
                          <a:spcPct val="120000"/>
                        </a:lnSpc>
                        <a:spcBef>
                          <a:spcPts val="285"/>
                        </a:spcBef>
                      </a:pPr>
                      <a:r>
                        <a:rPr sz="1100" spc="-25" dirty="0" err="1">
                          <a:solidFill>
                            <a:srgbClr val="7B7B7B"/>
                          </a:solidFill>
                          <a:latin typeface="BIZ UDGothic"/>
                          <a:cs typeface="BIZ UDGothic"/>
                        </a:rPr>
                        <a:t>毎月末日までに前月の初日から末日までの間の分を申告納入</a:t>
                      </a:r>
                      <a:r>
                        <a:rPr lang="ja-JP" altLang="en-US" sz="1100" spc="-25" dirty="0">
                          <a:solidFill>
                            <a:srgbClr val="7B7B7B"/>
                          </a:solidFill>
                          <a:latin typeface="BIZ UDGothic" panose="020B0400000000000000" pitchFamily="49" charset="-128"/>
                          <a:ea typeface="BIZ UDGothic" panose="020B0400000000000000" pitchFamily="49" charset="-128"/>
                          <a:cs typeface="BIZ UDGothic"/>
                        </a:rPr>
                        <a:t>（特例規定有り）</a:t>
                      </a:r>
                      <a:endParaRPr sz="1100" dirty="0">
                        <a:latin typeface="BIZ UDGothic" panose="020B0400000000000000" pitchFamily="49" charset="-128"/>
                        <a:ea typeface="BIZ UDGothic" panose="020B0400000000000000" pitchFamily="49" charset="-128"/>
                        <a:cs typeface="BIZ UDGothic"/>
                      </a:endParaRPr>
                    </a:p>
                  </a:txBody>
                  <a:tcPr marL="0" marR="0" marT="36195"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5"/>
                  </a:ext>
                </a:extLst>
              </a:tr>
              <a:tr h="289560">
                <a:tc>
                  <a:txBody>
                    <a:bodyPr/>
                    <a:lstStyle/>
                    <a:p>
                      <a:pPr algn="ctr">
                        <a:lnSpc>
                          <a:spcPct val="100000"/>
                        </a:lnSpc>
                        <a:spcBef>
                          <a:spcPts val="434"/>
                        </a:spcBef>
                      </a:pPr>
                      <a:r>
                        <a:rPr sz="1300" spc="-20" dirty="0">
                          <a:solidFill>
                            <a:srgbClr val="7B7B7B"/>
                          </a:solidFill>
                          <a:latin typeface="BIZ UDGothic"/>
                          <a:cs typeface="BIZ UDGothic"/>
                        </a:rPr>
                        <a:t>免税点</a:t>
                      </a:r>
                      <a:endParaRPr sz="1300">
                        <a:latin typeface="BIZ UDGothic"/>
                        <a:cs typeface="BIZ UDGothic"/>
                      </a:endParaRPr>
                    </a:p>
                  </a:txBody>
                  <a:tcPr marL="0" marR="0" marT="55244"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30" dirty="0">
                          <a:solidFill>
                            <a:srgbClr val="7B7B7B"/>
                          </a:solidFill>
                          <a:latin typeface="BIZ UDGothic"/>
                          <a:cs typeface="BIZ UDGothic"/>
                        </a:rPr>
                        <a:t>設定なし</a:t>
                      </a:r>
                      <a:endParaRPr sz="1100" dirty="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6"/>
                  </a:ext>
                </a:extLst>
              </a:tr>
              <a:tr h="289560">
                <a:tc>
                  <a:txBody>
                    <a:bodyPr/>
                    <a:lstStyle/>
                    <a:p>
                      <a:pPr algn="ctr">
                        <a:lnSpc>
                          <a:spcPct val="100000"/>
                        </a:lnSpc>
                        <a:spcBef>
                          <a:spcPts val="434"/>
                        </a:spcBef>
                      </a:pPr>
                      <a:r>
                        <a:rPr sz="1300" spc="-15" dirty="0">
                          <a:solidFill>
                            <a:srgbClr val="7B7B7B"/>
                          </a:solidFill>
                          <a:latin typeface="BIZ UDGothic"/>
                          <a:cs typeface="BIZ UDGothic"/>
                        </a:rPr>
                        <a:t>税額・税率</a:t>
                      </a:r>
                      <a:endParaRPr sz="1300">
                        <a:latin typeface="BIZ UDGothic"/>
                        <a:cs typeface="BIZ UDGothic"/>
                      </a:endParaRPr>
                    </a:p>
                  </a:txBody>
                  <a:tcPr marL="0" marR="0" marT="55244"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a:solidFill>
                            <a:srgbClr val="7B7B7B"/>
                          </a:solidFill>
                          <a:latin typeface="BIZ UDGothic" panose="020B0400000000000000" pitchFamily="49" charset="-128"/>
                          <a:ea typeface="BIZ UDGothic" panose="020B0400000000000000" pitchFamily="49" charset="-128"/>
                          <a:cs typeface="BIZ UDGothic"/>
                        </a:rPr>
                        <a:t>一人１泊</a:t>
                      </a:r>
                      <a:r>
                        <a:rPr lang="ja-JP" altLang="en-US" sz="1100" spc="-25" dirty="0">
                          <a:solidFill>
                            <a:srgbClr val="7B7B7B"/>
                          </a:solidFill>
                          <a:latin typeface="BIZ UDGothic" panose="020B0400000000000000" pitchFamily="49" charset="-128"/>
                          <a:ea typeface="BIZ UDGothic" panose="020B0400000000000000" pitchFamily="49" charset="-128"/>
                          <a:cs typeface="BIZ UDGothic"/>
                        </a:rPr>
                        <a:t>３００</a:t>
                      </a:r>
                      <a:r>
                        <a:rPr sz="1100" spc="-25" dirty="0">
                          <a:solidFill>
                            <a:srgbClr val="7B7B7B"/>
                          </a:solidFill>
                          <a:latin typeface="BIZ UDGothic" panose="020B0400000000000000" pitchFamily="49" charset="-128"/>
                          <a:ea typeface="BIZ UDGothic" panose="020B0400000000000000" pitchFamily="49" charset="-128"/>
                          <a:cs typeface="BIZ UDGothic"/>
                        </a:rPr>
                        <a:t>円</a:t>
                      </a:r>
                      <a:endParaRPr sz="1100" dirty="0">
                        <a:latin typeface="BIZ UDGothic" panose="020B0400000000000000" pitchFamily="49" charset="-128"/>
                        <a:ea typeface="BIZ UDGothic" panose="020B0400000000000000" pitchFamily="49" charset="-128"/>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7"/>
                  </a:ext>
                </a:extLst>
              </a:tr>
              <a:tr h="288925">
                <a:tc>
                  <a:txBody>
                    <a:bodyPr/>
                    <a:lstStyle/>
                    <a:p>
                      <a:pPr marL="635" algn="ctr">
                        <a:lnSpc>
                          <a:spcPct val="100000"/>
                        </a:lnSpc>
                        <a:spcBef>
                          <a:spcPts val="434"/>
                        </a:spcBef>
                      </a:pPr>
                      <a:r>
                        <a:rPr sz="1300" spc="-15" dirty="0">
                          <a:solidFill>
                            <a:srgbClr val="7B7B7B"/>
                          </a:solidFill>
                          <a:latin typeface="BIZ UDGothic"/>
                          <a:cs typeface="BIZ UDGothic"/>
                        </a:rPr>
                        <a:t>課税免除</a:t>
                      </a:r>
                      <a:endParaRPr sz="1300">
                        <a:latin typeface="BIZ UDGothic"/>
                        <a:cs typeface="BIZ UDGothic"/>
                      </a:endParaRPr>
                    </a:p>
                  </a:txBody>
                  <a:tcPr marL="0" marR="0" marT="55244"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60"/>
                        </a:spcBef>
                      </a:pPr>
                      <a:r>
                        <a:rPr lang="ja-JP" altLang="en-US" sz="1100" spc="-25" dirty="0">
                          <a:solidFill>
                            <a:srgbClr val="7B7B7B"/>
                          </a:solidFill>
                          <a:latin typeface="BIZ UDGothic" panose="020B0400000000000000" pitchFamily="49" charset="-128"/>
                          <a:ea typeface="BIZ UDGothic" panose="020B0400000000000000" pitchFamily="49" charset="-128"/>
                          <a:cs typeface="BIZ UDGothic"/>
                        </a:rPr>
                        <a:t>修学旅行などの宿泊を伴う学校行事の生徒等</a:t>
                      </a:r>
                      <a:endParaRPr sz="1100" dirty="0">
                        <a:latin typeface="BIZ UDGothic" panose="020B0400000000000000" pitchFamily="49" charset="-128"/>
                        <a:ea typeface="BIZ UDGothic" panose="020B0400000000000000" pitchFamily="49" charset="-128"/>
                        <a:cs typeface="BIZ UDGothic"/>
                      </a:endParaRPr>
                    </a:p>
                  </a:txBody>
                  <a:tcPr marL="0" marR="0" marT="7112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8"/>
                  </a:ext>
                </a:extLst>
              </a:tr>
              <a:tr h="675005">
                <a:tc>
                  <a:txBody>
                    <a:bodyPr/>
                    <a:lstStyle/>
                    <a:p>
                      <a:pPr marL="635" algn="ctr">
                        <a:lnSpc>
                          <a:spcPts val="1550"/>
                        </a:lnSpc>
                        <a:spcBef>
                          <a:spcPts val="1355"/>
                        </a:spcBef>
                      </a:pPr>
                      <a:r>
                        <a:rPr sz="1300" spc="-20" dirty="0">
                          <a:solidFill>
                            <a:srgbClr val="7B7B7B"/>
                          </a:solidFill>
                          <a:latin typeface="BIZ UDGothic"/>
                          <a:cs typeface="BIZ UDGothic"/>
                        </a:rPr>
                        <a:t>課税期間</a:t>
                      </a:r>
                      <a:endParaRPr sz="1300">
                        <a:latin typeface="BIZ UDGothic"/>
                        <a:cs typeface="BIZ UDGothic"/>
                      </a:endParaRPr>
                    </a:p>
                    <a:p>
                      <a:pPr algn="ctr">
                        <a:lnSpc>
                          <a:spcPts val="1190"/>
                        </a:lnSpc>
                      </a:pPr>
                      <a:r>
                        <a:rPr sz="1000" dirty="0">
                          <a:solidFill>
                            <a:srgbClr val="7B7B7B"/>
                          </a:solidFill>
                          <a:latin typeface="BIZ UDGothic"/>
                          <a:cs typeface="BIZ UDGothic"/>
                        </a:rPr>
                        <a:t>（</a:t>
                      </a:r>
                      <a:r>
                        <a:rPr sz="1000" spc="-10" dirty="0">
                          <a:solidFill>
                            <a:srgbClr val="7B7B7B"/>
                          </a:solidFill>
                          <a:latin typeface="BIZ UDGothic"/>
                          <a:cs typeface="BIZ UDGothic"/>
                        </a:rPr>
                        <a:t>見直し期間</a:t>
                      </a:r>
                      <a:r>
                        <a:rPr sz="1000" spc="-50" dirty="0">
                          <a:solidFill>
                            <a:srgbClr val="7B7B7B"/>
                          </a:solidFill>
                          <a:latin typeface="BIZ UDGothic"/>
                          <a:cs typeface="BIZ UDGothic"/>
                        </a:rPr>
                        <a:t>）</a:t>
                      </a:r>
                      <a:endParaRPr sz="1000">
                        <a:latin typeface="BIZ UDGothic"/>
                        <a:cs typeface="BIZ UDGothic"/>
                      </a:endParaRPr>
                    </a:p>
                  </a:txBody>
                  <a:tcPr marL="0" marR="0" marT="17208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a:lnSpc>
                          <a:spcPct val="100000"/>
                        </a:lnSpc>
                        <a:spcBef>
                          <a:spcPts val="810"/>
                        </a:spcBef>
                      </a:pPr>
                      <a:endParaRPr sz="1100" dirty="0">
                        <a:latin typeface="Times New Roman"/>
                        <a:cs typeface="Times New Roman"/>
                      </a:endParaRPr>
                    </a:p>
                    <a:p>
                      <a:pPr marL="116839">
                        <a:lnSpc>
                          <a:spcPct val="100000"/>
                        </a:lnSpc>
                      </a:pPr>
                      <a:r>
                        <a:rPr sz="1100" spc="-25" dirty="0">
                          <a:solidFill>
                            <a:srgbClr val="7B7B7B"/>
                          </a:solidFill>
                          <a:latin typeface="BIZ UDGothic"/>
                          <a:cs typeface="BIZ UDGothic"/>
                        </a:rPr>
                        <a:t>５年周期での見直しを検討</a:t>
                      </a:r>
                      <a:endParaRPr sz="1100" dirty="0">
                        <a:latin typeface="BIZ UDGothic"/>
                        <a:cs typeface="BIZ UDGothic"/>
                      </a:endParaRPr>
                    </a:p>
                  </a:txBody>
                  <a:tcPr marL="0" marR="0" marT="10287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9"/>
                  </a:ext>
                </a:extLst>
              </a:tr>
              <a:tr h="289560">
                <a:tc>
                  <a:txBody>
                    <a:bodyPr/>
                    <a:lstStyle/>
                    <a:p>
                      <a:pPr marL="635" algn="ctr">
                        <a:lnSpc>
                          <a:spcPct val="100000"/>
                        </a:lnSpc>
                        <a:spcBef>
                          <a:spcPts val="439"/>
                        </a:spcBef>
                      </a:pPr>
                      <a:r>
                        <a:rPr sz="1300" spc="-15" dirty="0">
                          <a:solidFill>
                            <a:srgbClr val="7B7B7B"/>
                          </a:solidFill>
                          <a:latin typeface="BIZ UDGothic"/>
                          <a:cs typeface="BIZ UDGothic"/>
                        </a:rPr>
                        <a:t>罰則規定</a:t>
                      </a:r>
                      <a:endParaRPr sz="1300">
                        <a:latin typeface="BIZ UDGothic"/>
                        <a:cs typeface="BIZ UDGothic"/>
                      </a:endParaRPr>
                    </a:p>
                  </a:txBody>
                  <a:tcPr marL="0" marR="0" marT="55879"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err="1">
                          <a:solidFill>
                            <a:srgbClr val="7B7B7B"/>
                          </a:solidFill>
                          <a:latin typeface="BIZ UDGothic"/>
                          <a:cs typeface="BIZ UDGothic"/>
                        </a:rPr>
                        <a:t>先行</a:t>
                      </a:r>
                      <a:r>
                        <a:rPr lang="ja-JP" altLang="en-US" sz="1100" spc="-25" dirty="0">
                          <a:solidFill>
                            <a:srgbClr val="7B7B7B"/>
                          </a:solidFill>
                          <a:latin typeface="BIZ UDGothic" panose="020B0400000000000000" pitchFamily="49" charset="-128"/>
                          <a:ea typeface="BIZ UDGothic" panose="020B0400000000000000" pitchFamily="49" charset="-128"/>
                          <a:cs typeface="BIZ UDGothic"/>
                        </a:rPr>
                        <a:t>導入</a:t>
                      </a:r>
                      <a:r>
                        <a:rPr sz="1100" spc="-25" dirty="0" err="1">
                          <a:solidFill>
                            <a:srgbClr val="7B7B7B"/>
                          </a:solidFill>
                          <a:latin typeface="BIZ UDGothic"/>
                          <a:cs typeface="BIZ UDGothic"/>
                        </a:rPr>
                        <a:t>自治体の例を参考に、検討</a:t>
                      </a:r>
                      <a:endParaRPr sz="1100" dirty="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10"/>
                  </a:ext>
                </a:extLst>
              </a:tr>
              <a:tr h="487680">
                <a:tc>
                  <a:txBody>
                    <a:bodyPr/>
                    <a:lstStyle/>
                    <a:p>
                      <a:pPr marL="314325" marR="223520" indent="-82550">
                        <a:lnSpc>
                          <a:spcPct val="100000"/>
                        </a:lnSpc>
                        <a:spcBef>
                          <a:spcPts val="439"/>
                        </a:spcBef>
                      </a:pPr>
                      <a:r>
                        <a:rPr sz="1300" spc="-15" dirty="0">
                          <a:solidFill>
                            <a:srgbClr val="7B7B7B"/>
                          </a:solidFill>
                          <a:latin typeface="BIZ UDGothic"/>
                          <a:cs typeface="BIZ UDGothic"/>
                        </a:rPr>
                        <a:t>特別徴収</a:t>
                      </a:r>
                      <a:r>
                        <a:rPr sz="1300" spc="-20" dirty="0">
                          <a:solidFill>
                            <a:srgbClr val="7B7B7B"/>
                          </a:solidFill>
                          <a:latin typeface="BIZ UDGothic"/>
                          <a:cs typeface="BIZ UDGothic"/>
                        </a:rPr>
                        <a:t>交付金</a:t>
                      </a:r>
                      <a:endParaRPr sz="1300">
                        <a:latin typeface="BIZ UDGothic"/>
                        <a:cs typeface="BIZ UDGothic"/>
                      </a:endParaRPr>
                    </a:p>
                  </a:txBody>
                  <a:tcPr marL="0" marR="0" marT="55879"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a:lnSpc>
                          <a:spcPct val="100000"/>
                        </a:lnSpc>
                        <a:spcBef>
                          <a:spcPts val="75"/>
                        </a:spcBef>
                      </a:pPr>
                      <a:endParaRPr sz="1100" dirty="0">
                        <a:latin typeface="Times New Roman"/>
                        <a:cs typeface="Times New Roman"/>
                      </a:endParaRPr>
                    </a:p>
                    <a:p>
                      <a:pPr marL="116839">
                        <a:lnSpc>
                          <a:spcPct val="100000"/>
                        </a:lnSpc>
                      </a:pPr>
                      <a:r>
                        <a:rPr sz="1100" spc="-25" dirty="0" err="1">
                          <a:solidFill>
                            <a:srgbClr val="7B7B7B"/>
                          </a:solidFill>
                          <a:latin typeface="BIZ UDGothic"/>
                          <a:cs typeface="BIZ UDGothic"/>
                        </a:rPr>
                        <a:t>納入額の</a:t>
                      </a:r>
                      <a:r>
                        <a:rPr lang="ja-JP" altLang="en-US" sz="1100" spc="-25" dirty="0">
                          <a:solidFill>
                            <a:srgbClr val="7B7B7B"/>
                          </a:solidFill>
                          <a:latin typeface="BIZ UDGothic" panose="020B0400000000000000" pitchFamily="49" charset="-128"/>
                          <a:ea typeface="BIZ UDGothic" panose="020B0400000000000000" pitchFamily="49" charset="-128"/>
                          <a:cs typeface="BIZ UDGothic"/>
                        </a:rPr>
                        <a:t>２．５</a:t>
                      </a:r>
                      <a:r>
                        <a:rPr sz="1100" spc="-25" dirty="0">
                          <a:solidFill>
                            <a:srgbClr val="7B7B7B"/>
                          </a:solidFill>
                          <a:latin typeface="BIZ UDGothic"/>
                          <a:cs typeface="BIZ UDGothic"/>
                        </a:rPr>
                        <a:t>％</a:t>
                      </a:r>
                      <a:endParaRPr sz="1100" dirty="0">
                        <a:latin typeface="BIZ UDGothic"/>
                        <a:cs typeface="BIZ UDGothic"/>
                      </a:endParaRPr>
                    </a:p>
                  </a:txBody>
                  <a:tcPr marL="0" marR="0" marT="9525"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11"/>
                  </a:ext>
                </a:extLst>
              </a:tr>
              <a:tr h="487045">
                <a:tc>
                  <a:txBody>
                    <a:bodyPr/>
                    <a:lstStyle/>
                    <a:p>
                      <a:pPr marL="149225" marR="142240">
                        <a:lnSpc>
                          <a:spcPct val="100000"/>
                        </a:lnSpc>
                        <a:spcBef>
                          <a:spcPts val="439"/>
                        </a:spcBef>
                      </a:pPr>
                      <a:r>
                        <a:rPr sz="1300" spc="-15" dirty="0">
                          <a:solidFill>
                            <a:srgbClr val="7B7B7B"/>
                          </a:solidFill>
                          <a:latin typeface="BIZ UDGothic"/>
                          <a:cs typeface="BIZ UDGothic"/>
                        </a:rPr>
                        <a:t>システム整備等補助金</a:t>
                      </a:r>
                      <a:endParaRPr sz="1300">
                        <a:latin typeface="BIZ UDGothic"/>
                        <a:cs typeface="BIZ UDGothic"/>
                      </a:endParaRPr>
                    </a:p>
                  </a:txBody>
                  <a:tcPr marL="0" marR="0" marT="55879" marB="0">
                    <a:lnR w="19050">
                      <a:solidFill>
                        <a:srgbClr val="525252"/>
                      </a:solidFill>
                      <a:prstDash val="solid"/>
                    </a:lnR>
                    <a:lnT w="9525">
                      <a:solidFill>
                        <a:srgbClr val="AEABAB"/>
                      </a:solidFill>
                      <a:prstDash val="sysDash"/>
                    </a:lnT>
                    <a:lnB w="19050">
                      <a:solidFill>
                        <a:srgbClr val="585858"/>
                      </a:solidFill>
                      <a:prstDash val="solid"/>
                    </a:lnB>
                  </a:tcPr>
                </a:tc>
                <a:tc>
                  <a:txBody>
                    <a:bodyPr/>
                    <a:lstStyle/>
                    <a:p>
                      <a:pPr>
                        <a:lnSpc>
                          <a:spcPct val="100000"/>
                        </a:lnSpc>
                        <a:spcBef>
                          <a:spcPts val="75"/>
                        </a:spcBef>
                      </a:pPr>
                      <a:endParaRPr sz="1100" dirty="0">
                        <a:latin typeface="Times New Roman"/>
                        <a:cs typeface="Times New Roman"/>
                      </a:endParaRPr>
                    </a:p>
                    <a:p>
                      <a:pPr marL="116839">
                        <a:lnSpc>
                          <a:spcPct val="100000"/>
                        </a:lnSpc>
                      </a:pPr>
                      <a:r>
                        <a:rPr sz="1100" spc="-5" dirty="0">
                          <a:solidFill>
                            <a:srgbClr val="7B7B7B"/>
                          </a:solidFill>
                          <a:latin typeface="BIZ UDGothic"/>
                          <a:cs typeface="BIZ UDGothic"/>
                        </a:rPr>
                        <a:t>上限５０万円</a:t>
                      </a:r>
                      <a:r>
                        <a:rPr sz="1100" spc="-10" dirty="0">
                          <a:solidFill>
                            <a:srgbClr val="7B7B7B"/>
                          </a:solidFill>
                          <a:latin typeface="BIZ UDGothic"/>
                          <a:cs typeface="BIZ UDGothic"/>
                        </a:rPr>
                        <a:t>（</a:t>
                      </a:r>
                      <a:r>
                        <a:rPr sz="1100" dirty="0">
                          <a:solidFill>
                            <a:srgbClr val="7B7B7B"/>
                          </a:solidFill>
                          <a:latin typeface="BIZ UDGothic"/>
                          <a:cs typeface="BIZ UDGothic"/>
                        </a:rPr>
                        <a:t>補助率</a:t>
                      </a:r>
                      <a:r>
                        <a:rPr sz="1100" spc="-10" dirty="0">
                          <a:solidFill>
                            <a:srgbClr val="7B7B7B"/>
                          </a:solidFill>
                          <a:latin typeface="BIZ UDGothic"/>
                          <a:cs typeface="BIZ UDGothic"/>
                        </a:rPr>
                        <a:t>1/</a:t>
                      </a:r>
                      <a:r>
                        <a:rPr lang="en-US" altLang="ja-JP" sz="1100" spc="-10" dirty="0">
                          <a:solidFill>
                            <a:srgbClr val="7B7B7B"/>
                          </a:solidFill>
                          <a:latin typeface="BIZ UDGothic"/>
                          <a:cs typeface="BIZ UDGothic"/>
                        </a:rPr>
                        <a:t>2</a:t>
                      </a:r>
                      <a:r>
                        <a:rPr sz="1100" spc="-10" dirty="0">
                          <a:solidFill>
                            <a:srgbClr val="7B7B7B"/>
                          </a:solidFill>
                          <a:latin typeface="BIZ UDGothic"/>
                          <a:cs typeface="BIZ UDGothic"/>
                        </a:rPr>
                        <a:t>）</a:t>
                      </a:r>
                      <a:endParaRPr sz="1100" dirty="0">
                        <a:latin typeface="BIZ UDGothic"/>
                        <a:cs typeface="BIZ UDGothic"/>
                      </a:endParaRPr>
                    </a:p>
                  </a:txBody>
                  <a:tcPr marL="0" marR="0" marT="9525" marB="0">
                    <a:lnL w="19050">
                      <a:solidFill>
                        <a:srgbClr val="525252"/>
                      </a:solidFill>
                      <a:prstDash val="solid"/>
                    </a:lnL>
                    <a:lnT w="9525">
                      <a:solidFill>
                        <a:srgbClr val="AEABAB"/>
                      </a:solidFill>
                      <a:prstDash val="sysDash"/>
                    </a:lnT>
                    <a:lnB w="19050">
                      <a:solidFill>
                        <a:srgbClr val="585858"/>
                      </a:solidFill>
                      <a:prstDash val="solid"/>
                    </a:lnB>
                  </a:tcPr>
                </a:tc>
                <a:extLst>
                  <a:ext uri="{0D108BD9-81ED-4DB2-BD59-A6C34878D82A}">
                    <a16:rowId xmlns:a16="http://schemas.microsoft.com/office/drawing/2014/main" val="10012"/>
                  </a:ext>
                </a:extLst>
              </a:tr>
            </a:tbl>
          </a:graphicData>
        </a:graphic>
      </p:graphicFrame>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21</a:t>
            </a:fld>
            <a:endParaRPr kumimoji="0" sz="1200" b="0" i="0" u="none" strike="noStrike" kern="0" cap="none" spc="-25" normalizeH="0" baseline="0" noProof="0" dirty="0">
              <a:ln>
                <a:noFill/>
              </a:ln>
              <a:solidFill>
                <a:srgbClr val="888888"/>
              </a:solidFill>
              <a:effectLst/>
              <a:uLnTx/>
              <a:uFillTx/>
              <a:latin typeface="Yu Gothic"/>
            </a:endParaRPr>
          </a:p>
        </p:txBody>
      </p:sp>
      <p:pic>
        <p:nvPicPr>
          <p:cNvPr id="8" name="図 7">
            <a:extLst>
              <a:ext uri="{FF2B5EF4-FFF2-40B4-BE49-F238E27FC236}">
                <a16:creationId xmlns:a16="http://schemas.microsoft.com/office/drawing/2014/main" id="{CD6349B2-0C6C-7D92-DF7A-84EE484AE276}"/>
              </a:ext>
            </a:extLst>
          </p:cNvPr>
          <p:cNvPicPr>
            <a:picLocks noChangeAspect="1"/>
          </p:cNvPicPr>
          <p:nvPr/>
        </p:nvPicPr>
        <p:blipFill>
          <a:blip r:embed="rId2"/>
          <a:stretch>
            <a:fillRect/>
          </a:stretch>
        </p:blipFill>
        <p:spPr>
          <a:xfrm>
            <a:off x="4703001" y="999955"/>
            <a:ext cx="4777167" cy="5037651"/>
          </a:xfrm>
          <a:prstGeom prst="rect">
            <a:avLst/>
          </a:prstGeom>
        </p:spPr>
      </p:pic>
      <p:sp>
        <p:nvSpPr>
          <p:cNvPr id="11" name="object 2">
            <a:extLst>
              <a:ext uri="{FF2B5EF4-FFF2-40B4-BE49-F238E27FC236}">
                <a16:creationId xmlns:a16="http://schemas.microsoft.com/office/drawing/2014/main" id="{4C59D969-C60E-41F8-83A4-846621D106E8}"/>
              </a:ext>
            </a:extLst>
          </p:cNvPr>
          <p:cNvSpPr txBox="1"/>
          <p:nvPr/>
        </p:nvSpPr>
        <p:spPr>
          <a:xfrm>
            <a:off x="6586219" y="547968"/>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5450" y="295656"/>
            <a:ext cx="3384550" cy="504625"/>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７　</a:t>
            </a:r>
            <a:r>
              <a:rPr spc="-45" dirty="0" err="1">
                <a:latin typeface="ＭＳ Ｐゴシック" panose="020B0600070205080204" pitchFamily="50" charset="-128"/>
                <a:ea typeface="ＭＳ Ｐゴシック" panose="020B0600070205080204" pitchFamily="50" charset="-128"/>
              </a:rPr>
              <a:t>スケジュール</a:t>
            </a:r>
            <a:endParaRPr spc="-45" dirty="0">
              <a:latin typeface="ＭＳ Ｐゴシック" panose="020B0600070205080204" pitchFamily="50" charset="-128"/>
              <a:ea typeface="ＭＳ Ｐゴシック" panose="020B0600070205080204" pitchFamily="50" charset="-128"/>
            </a:endParaRPr>
          </a:p>
        </p:txBody>
      </p:sp>
      <p:graphicFrame>
        <p:nvGraphicFramePr>
          <p:cNvPr id="4" name="object 4"/>
          <p:cNvGraphicFramePr>
            <a:graphicFrameLocks noGrp="1"/>
          </p:cNvGraphicFramePr>
          <p:nvPr>
            <p:extLst/>
          </p:nvPr>
        </p:nvGraphicFramePr>
        <p:xfrm>
          <a:off x="501024" y="1080899"/>
          <a:ext cx="8821412" cy="5271770"/>
        </p:xfrm>
        <a:graphic>
          <a:graphicData uri="http://schemas.openxmlformats.org/drawingml/2006/table">
            <a:tbl>
              <a:tblPr firstRow="1" bandRow="1">
                <a:tableStyleId>{2D5ABB26-0587-4C30-8999-92F81FD0307C}</a:tableStyleId>
              </a:tblPr>
              <a:tblGrid>
                <a:gridCol w="1762125">
                  <a:extLst>
                    <a:ext uri="{9D8B030D-6E8A-4147-A177-3AD203B41FA5}">
                      <a16:colId xmlns:a16="http://schemas.microsoft.com/office/drawing/2014/main" val="20000"/>
                    </a:ext>
                  </a:extLst>
                </a:gridCol>
                <a:gridCol w="339089">
                  <a:extLst>
                    <a:ext uri="{9D8B030D-6E8A-4147-A177-3AD203B41FA5}">
                      <a16:colId xmlns:a16="http://schemas.microsoft.com/office/drawing/2014/main" val="20001"/>
                    </a:ext>
                  </a:extLst>
                </a:gridCol>
                <a:gridCol w="334644">
                  <a:extLst>
                    <a:ext uri="{9D8B030D-6E8A-4147-A177-3AD203B41FA5}">
                      <a16:colId xmlns:a16="http://schemas.microsoft.com/office/drawing/2014/main" val="20002"/>
                    </a:ext>
                  </a:extLst>
                </a:gridCol>
                <a:gridCol w="334644">
                  <a:extLst>
                    <a:ext uri="{9D8B030D-6E8A-4147-A177-3AD203B41FA5}">
                      <a16:colId xmlns:a16="http://schemas.microsoft.com/office/drawing/2014/main" val="20003"/>
                    </a:ext>
                  </a:extLst>
                </a:gridCol>
                <a:gridCol w="334010">
                  <a:extLst>
                    <a:ext uri="{9D8B030D-6E8A-4147-A177-3AD203B41FA5}">
                      <a16:colId xmlns:a16="http://schemas.microsoft.com/office/drawing/2014/main" val="20004"/>
                    </a:ext>
                  </a:extLst>
                </a:gridCol>
                <a:gridCol w="334010">
                  <a:extLst>
                    <a:ext uri="{9D8B030D-6E8A-4147-A177-3AD203B41FA5}">
                      <a16:colId xmlns:a16="http://schemas.microsoft.com/office/drawing/2014/main" val="20005"/>
                    </a:ext>
                  </a:extLst>
                </a:gridCol>
                <a:gridCol w="334010">
                  <a:extLst>
                    <a:ext uri="{9D8B030D-6E8A-4147-A177-3AD203B41FA5}">
                      <a16:colId xmlns:a16="http://schemas.microsoft.com/office/drawing/2014/main" val="20006"/>
                    </a:ext>
                  </a:extLst>
                </a:gridCol>
                <a:gridCol w="329564">
                  <a:extLst>
                    <a:ext uri="{9D8B030D-6E8A-4147-A177-3AD203B41FA5}">
                      <a16:colId xmlns:a16="http://schemas.microsoft.com/office/drawing/2014/main" val="20007"/>
                    </a:ext>
                  </a:extLst>
                </a:gridCol>
                <a:gridCol w="337820">
                  <a:extLst>
                    <a:ext uri="{9D8B030D-6E8A-4147-A177-3AD203B41FA5}">
                      <a16:colId xmlns:a16="http://schemas.microsoft.com/office/drawing/2014/main" val="20008"/>
                    </a:ext>
                  </a:extLst>
                </a:gridCol>
                <a:gridCol w="334010">
                  <a:extLst>
                    <a:ext uri="{9D8B030D-6E8A-4147-A177-3AD203B41FA5}">
                      <a16:colId xmlns:a16="http://schemas.microsoft.com/office/drawing/2014/main" val="20009"/>
                    </a:ext>
                  </a:extLst>
                </a:gridCol>
                <a:gridCol w="334010">
                  <a:extLst>
                    <a:ext uri="{9D8B030D-6E8A-4147-A177-3AD203B41FA5}">
                      <a16:colId xmlns:a16="http://schemas.microsoft.com/office/drawing/2014/main" val="20010"/>
                    </a:ext>
                  </a:extLst>
                </a:gridCol>
                <a:gridCol w="334010">
                  <a:extLst>
                    <a:ext uri="{9D8B030D-6E8A-4147-A177-3AD203B41FA5}">
                      <a16:colId xmlns:a16="http://schemas.microsoft.com/office/drawing/2014/main" val="20011"/>
                    </a:ext>
                  </a:extLst>
                </a:gridCol>
                <a:gridCol w="334010">
                  <a:extLst>
                    <a:ext uri="{9D8B030D-6E8A-4147-A177-3AD203B41FA5}">
                      <a16:colId xmlns:a16="http://schemas.microsoft.com/office/drawing/2014/main" val="20012"/>
                    </a:ext>
                  </a:extLst>
                </a:gridCol>
                <a:gridCol w="334010">
                  <a:extLst>
                    <a:ext uri="{9D8B030D-6E8A-4147-A177-3AD203B41FA5}">
                      <a16:colId xmlns:a16="http://schemas.microsoft.com/office/drawing/2014/main" val="20013"/>
                    </a:ext>
                  </a:extLst>
                </a:gridCol>
                <a:gridCol w="334010">
                  <a:extLst>
                    <a:ext uri="{9D8B030D-6E8A-4147-A177-3AD203B41FA5}">
                      <a16:colId xmlns:a16="http://schemas.microsoft.com/office/drawing/2014/main" val="20014"/>
                    </a:ext>
                  </a:extLst>
                </a:gridCol>
                <a:gridCol w="334009">
                  <a:extLst>
                    <a:ext uri="{9D8B030D-6E8A-4147-A177-3AD203B41FA5}">
                      <a16:colId xmlns:a16="http://schemas.microsoft.com/office/drawing/2014/main" val="20015"/>
                    </a:ext>
                  </a:extLst>
                </a:gridCol>
                <a:gridCol w="334009">
                  <a:extLst>
                    <a:ext uri="{9D8B030D-6E8A-4147-A177-3AD203B41FA5}">
                      <a16:colId xmlns:a16="http://schemas.microsoft.com/office/drawing/2014/main" val="20016"/>
                    </a:ext>
                  </a:extLst>
                </a:gridCol>
                <a:gridCol w="334009">
                  <a:extLst>
                    <a:ext uri="{9D8B030D-6E8A-4147-A177-3AD203B41FA5}">
                      <a16:colId xmlns:a16="http://schemas.microsoft.com/office/drawing/2014/main" val="20017"/>
                    </a:ext>
                  </a:extLst>
                </a:gridCol>
                <a:gridCol w="334009">
                  <a:extLst>
                    <a:ext uri="{9D8B030D-6E8A-4147-A177-3AD203B41FA5}">
                      <a16:colId xmlns:a16="http://schemas.microsoft.com/office/drawing/2014/main" val="20018"/>
                    </a:ext>
                  </a:extLst>
                </a:gridCol>
                <a:gridCol w="330200">
                  <a:extLst>
                    <a:ext uri="{9D8B030D-6E8A-4147-A177-3AD203B41FA5}">
                      <a16:colId xmlns:a16="http://schemas.microsoft.com/office/drawing/2014/main" val="20019"/>
                    </a:ext>
                  </a:extLst>
                </a:gridCol>
                <a:gridCol w="711200">
                  <a:extLst>
                    <a:ext uri="{9D8B030D-6E8A-4147-A177-3AD203B41FA5}">
                      <a16:colId xmlns:a16="http://schemas.microsoft.com/office/drawing/2014/main" val="20020"/>
                    </a:ext>
                  </a:extLst>
                </a:gridCol>
              </a:tblGrid>
              <a:tr h="351790">
                <a:tc rowSpan="2">
                  <a:txBody>
                    <a:bodyPr/>
                    <a:lstStyle/>
                    <a:p>
                      <a:pPr>
                        <a:lnSpc>
                          <a:spcPct val="100000"/>
                        </a:lnSpc>
                        <a:spcBef>
                          <a:spcPts val="980"/>
                        </a:spcBef>
                      </a:pPr>
                      <a:endParaRPr sz="1000">
                        <a:latin typeface="Times New Roman"/>
                        <a:cs typeface="Times New Roman"/>
                      </a:endParaRPr>
                    </a:p>
                    <a:p>
                      <a:pPr marL="12065" algn="ctr">
                        <a:lnSpc>
                          <a:spcPct val="100000"/>
                        </a:lnSpc>
                      </a:pPr>
                      <a:r>
                        <a:rPr sz="1000" spc="140" dirty="0">
                          <a:latin typeface="BIZ UDGothic"/>
                          <a:cs typeface="BIZ UDGothic"/>
                        </a:rPr>
                        <a:t>内 容</a:t>
                      </a:r>
                      <a:endParaRPr sz="1000">
                        <a:latin typeface="BIZ UDGothic"/>
                        <a:cs typeface="BIZ UDGothic"/>
                      </a:endParaRPr>
                    </a:p>
                  </a:txBody>
                  <a:tcPr marL="0" marR="0" marT="12446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gridSpan="7">
                  <a:txBody>
                    <a:bodyPr/>
                    <a:lstStyle/>
                    <a:p>
                      <a:pPr marL="7620" algn="ctr">
                        <a:lnSpc>
                          <a:spcPct val="100000"/>
                        </a:lnSpc>
                        <a:spcBef>
                          <a:spcPts val="745"/>
                        </a:spcBef>
                      </a:pPr>
                      <a:r>
                        <a:rPr sz="1000" spc="-25" dirty="0" err="1">
                          <a:latin typeface="BIZ UDGothic" panose="020B0400000000000000" pitchFamily="49" charset="-128"/>
                          <a:ea typeface="BIZ UDGothic" panose="020B0400000000000000" pitchFamily="49" charset="-128"/>
                          <a:cs typeface="BIZ UDGothic"/>
                        </a:rPr>
                        <a:t>令和</a:t>
                      </a:r>
                      <a:r>
                        <a:rPr lang="ja-JP" altLang="en-US" sz="1000" spc="-25" dirty="0">
                          <a:latin typeface="BIZ UDGothic" panose="020B0400000000000000" pitchFamily="49" charset="-128"/>
                          <a:ea typeface="BIZ UDGothic" panose="020B0400000000000000" pitchFamily="49" charset="-128"/>
                          <a:cs typeface="BIZ UDGothic"/>
                        </a:rPr>
                        <a:t>７</a:t>
                      </a:r>
                      <a:r>
                        <a:rPr sz="1000" spc="-25" dirty="0" err="1">
                          <a:latin typeface="BIZ UDGothic" panose="020B0400000000000000" pitchFamily="49" charset="-128"/>
                          <a:ea typeface="BIZ UDGothic" panose="020B0400000000000000" pitchFamily="49" charset="-128"/>
                          <a:cs typeface="BIZ UDGothic"/>
                        </a:rPr>
                        <a:t>年度</a:t>
                      </a:r>
                      <a:endParaRPr sz="1000" dirty="0">
                        <a:latin typeface="BIZ UDGothic" panose="020B0400000000000000" pitchFamily="49" charset="-128"/>
                        <a:ea typeface="BIZ UDGothic" panose="020B0400000000000000" pitchFamily="49" charset="-128"/>
                        <a:cs typeface="BIZ UDGothic"/>
                      </a:endParaRPr>
                    </a:p>
                  </a:txBody>
                  <a:tcPr marL="0" marR="0" marT="94615" marB="0">
                    <a:lnL w="1905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19050" cap="flat" cmpd="sng" algn="ctr">
                      <a:solidFill>
                        <a:srgbClr val="000000"/>
                      </a:solidFill>
                      <a:prstDash val="solid"/>
                      <a:round/>
                      <a:headEnd type="none" w="med" len="med"/>
                      <a:tailEnd type="none" w="med" len="med"/>
                    </a:lnL>
                  </a:tcPr>
                </a:tc>
                <a:tc hMerge="1">
                  <a:txBody>
                    <a:bodyPr/>
                    <a:lstStyle/>
                    <a:p>
                      <a:endParaRPr/>
                    </a:p>
                  </a:txBody>
                  <a:tcPr marL="0" marR="0" marT="0" marB="0"/>
                </a:tc>
                <a:tc gridSpan="12">
                  <a:txBody>
                    <a:bodyPr/>
                    <a:lstStyle/>
                    <a:p>
                      <a:pPr marL="7620" algn="ctr">
                        <a:lnSpc>
                          <a:spcPct val="100000"/>
                        </a:lnSpc>
                        <a:spcBef>
                          <a:spcPts val="745"/>
                        </a:spcBef>
                      </a:pPr>
                      <a:r>
                        <a:rPr sz="1000" spc="-25" dirty="0" err="1">
                          <a:latin typeface="BIZ UDGothic"/>
                          <a:cs typeface="BIZ UDGothic"/>
                        </a:rPr>
                        <a:t>令和</a:t>
                      </a:r>
                      <a:r>
                        <a:rPr lang="ja-JP" altLang="en-US" sz="1000" spc="-25" dirty="0">
                          <a:latin typeface="BIZ UDGothic" panose="020B0400000000000000" pitchFamily="49" charset="-128"/>
                          <a:ea typeface="BIZ UDGothic" panose="020B0400000000000000" pitchFamily="49" charset="-128"/>
                          <a:cs typeface="BIZ UDGothic"/>
                        </a:rPr>
                        <a:t>８</a:t>
                      </a:r>
                      <a:r>
                        <a:rPr sz="1000" spc="-25" dirty="0" err="1">
                          <a:latin typeface="BIZ UDGothic"/>
                          <a:cs typeface="BIZ UDGothic"/>
                        </a:rPr>
                        <a:t>年度</a:t>
                      </a:r>
                      <a:endParaRPr sz="1000" dirty="0">
                        <a:latin typeface="BIZ UDGothic"/>
                        <a:cs typeface="BIZ UDGothic"/>
                      </a:endParaRPr>
                    </a:p>
                  </a:txBody>
                  <a:tcPr marL="0" marR="0" marT="94615" marB="0">
                    <a:lnL w="1905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5875" algn="ctr">
                        <a:lnSpc>
                          <a:spcPct val="100000"/>
                        </a:lnSpc>
                        <a:spcBef>
                          <a:spcPts val="810"/>
                        </a:spcBef>
                      </a:pPr>
                      <a:r>
                        <a:rPr sz="1000" spc="-25" dirty="0" err="1">
                          <a:latin typeface="BIZ UDGothic"/>
                          <a:cs typeface="BIZ UDGothic"/>
                        </a:rPr>
                        <a:t>令和</a:t>
                      </a:r>
                      <a:r>
                        <a:rPr lang="ja-JP" altLang="en-US" sz="1000" spc="-25" dirty="0">
                          <a:latin typeface="BIZ UDGothic" panose="020B0400000000000000" pitchFamily="49" charset="-128"/>
                          <a:ea typeface="BIZ UDGothic" panose="020B0400000000000000" pitchFamily="49" charset="-128"/>
                          <a:cs typeface="BIZ UDGothic"/>
                        </a:rPr>
                        <a:t>９</a:t>
                      </a:r>
                      <a:r>
                        <a:rPr sz="1000" spc="-25" dirty="0" err="1">
                          <a:latin typeface="BIZ UDGothic"/>
                          <a:cs typeface="BIZ UDGothic"/>
                        </a:rPr>
                        <a:t>年度</a:t>
                      </a:r>
                      <a:endParaRPr sz="1000" dirty="0">
                        <a:latin typeface="BIZ UDGothic"/>
                        <a:cs typeface="BIZ UDGothic"/>
                      </a:endParaRPr>
                    </a:p>
                  </a:txBody>
                  <a:tcPr marL="0" marR="0" marT="102870" marB="0">
                    <a:lnL w="1905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347345">
                <a:tc vMerge="1">
                  <a:txBody>
                    <a:bodyPr/>
                    <a:lstStyle/>
                    <a:p>
                      <a:endParaRPr/>
                    </a:p>
                  </a:txBody>
                  <a:tcPr marL="0" marR="0" marT="12446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a:txBody>
                    <a:bodyPr/>
                    <a:lstStyle/>
                    <a:p>
                      <a:pPr marL="7620" algn="ctr">
                        <a:lnSpc>
                          <a:spcPct val="100000"/>
                        </a:lnSpc>
                        <a:spcBef>
                          <a:spcPts val="810"/>
                        </a:spcBef>
                      </a:pPr>
                      <a:r>
                        <a:rPr sz="1000" dirty="0">
                          <a:latin typeface="BIZ UDGothic"/>
                          <a:cs typeface="BIZ UDGothic"/>
                        </a:rPr>
                        <a:t>9</a:t>
                      </a:r>
                      <a:r>
                        <a:rPr sz="1000" spc="-50" dirty="0">
                          <a:latin typeface="BIZ UDGothic"/>
                          <a:cs typeface="BIZ UDGothic"/>
                        </a:rPr>
                        <a:t>月</a:t>
                      </a:r>
                      <a:endParaRPr sz="1000">
                        <a:latin typeface="BIZ UDGothic"/>
                        <a:cs typeface="BIZ UDGothic"/>
                      </a:endParaRPr>
                    </a:p>
                  </a:txBody>
                  <a:tcPr marL="0" marR="0" marT="102870" marB="0">
                    <a:lnL w="1905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810" algn="ctr">
                        <a:lnSpc>
                          <a:spcPct val="100000"/>
                        </a:lnSpc>
                        <a:spcBef>
                          <a:spcPts val="810"/>
                        </a:spcBef>
                      </a:pPr>
                      <a:r>
                        <a:rPr sz="1000" dirty="0">
                          <a:latin typeface="BIZ UDGothic"/>
                          <a:cs typeface="BIZ UDGothic"/>
                        </a:rPr>
                        <a:t>10</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7465">
                        <a:lnSpc>
                          <a:spcPct val="100000"/>
                        </a:lnSpc>
                        <a:spcBef>
                          <a:spcPts val="810"/>
                        </a:spcBef>
                      </a:pPr>
                      <a:r>
                        <a:rPr sz="1000" dirty="0">
                          <a:latin typeface="BIZ UDGothic"/>
                          <a:cs typeface="BIZ UDGothic"/>
                        </a:rPr>
                        <a:t>11</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810" algn="ctr">
                        <a:lnSpc>
                          <a:spcPct val="100000"/>
                        </a:lnSpc>
                        <a:spcBef>
                          <a:spcPts val="810"/>
                        </a:spcBef>
                      </a:pPr>
                      <a:r>
                        <a:rPr sz="1000" dirty="0">
                          <a:latin typeface="BIZ UDGothic"/>
                          <a:cs typeface="BIZ UDGothic"/>
                        </a:rPr>
                        <a:t>12</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810" algn="ctr">
                        <a:lnSpc>
                          <a:spcPct val="100000"/>
                        </a:lnSpc>
                        <a:spcBef>
                          <a:spcPts val="810"/>
                        </a:spcBef>
                      </a:pPr>
                      <a:r>
                        <a:rPr sz="1000" dirty="0">
                          <a:latin typeface="BIZ UDGothic"/>
                          <a:cs typeface="BIZ UDGothic"/>
                        </a:rPr>
                        <a:t>1</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810" algn="ctr">
                        <a:lnSpc>
                          <a:spcPct val="100000"/>
                        </a:lnSpc>
                        <a:spcBef>
                          <a:spcPts val="810"/>
                        </a:spcBef>
                      </a:pPr>
                      <a:r>
                        <a:rPr sz="1000" dirty="0">
                          <a:latin typeface="BIZ UDGothic"/>
                          <a:cs typeface="BIZ UDGothic"/>
                        </a:rPr>
                        <a:t>2</a:t>
                      </a:r>
                      <a:r>
                        <a:rPr sz="1000" spc="-50" dirty="0">
                          <a:latin typeface="BIZ UDGothic"/>
                          <a:cs typeface="BIZ UDGothic"/>
                        </a:rPr>
                        <a:t>月</a:t>
                      </a:r>
                      <a:endParaRPr sz="1000">
                        <a:latin typeface="BIZ UDGothic"/>
                        <a:cs typeface="BIZ UDGothic"/>
                      </a:endParaRPr>
                    </a:p>
                  </a:txBody>
                  <a:tcPr marL="0" marR="0" marT="102870" marB="0">
                    <a:lnL w="9525" cap="flat" cmpd="sng" algn="ctr">
                      <a:solidFill>
                        <a:srgbClr val="000000"/>
                      </a:solidFill>
                      <a:prstDash val="solid"/>
                      <a:round/>
                      <a:headEnd type="none" w="med" len="med"/>
                      <a:tailEnd type="none" w="med" len="med"/>
                    </a:lnL>
                    <a:lnR w="9525">
                      <a:solidFill>
                        <a:srgbClr val="000000"/>
                      </a:solidFill>
                      <a:prstDash val="soli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255" algn="ctr">
                        <a:lnSpc>
                          <a:spcPct val="100000"/>
                        </a:lnSpc>
                        <a:spcBef>
                          <a:spcPts val="810"/>
                        </a:spcBef>
                      </a:pPr>
                      <a:r>
                        <a:rPr sz="1000" dirty="0">
                          <a:latin typeface="BIZ UDGothic"/>
                          <a:cs typeface="BIZ UDGothic"/>
                        </a:rPr>
                        <a:t>3</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a:txBody>
                    <a:bodyPr/>
                    <a:lstStyle/>
                    <a:p>
                      <a:pPr marL="7620" algn="ctr">
                        <a:lnSpc>
                          <a:spcPct val="100000"/>
                        </a:lnSpc>
                        <a:spcBef>
                          <a:spcPts val="810"/>
                        </a:spcBef>
                      </a:pPr>
                      <a:r>
                        <a:rPr sz="1000" dirty="0">
                          <a:latin typeface="BIZ UDGothic"/>
                          <a:cs typeface="BIZ UDGothic"/>
                        </a:rPr>
                        <a:t>4</a:t>
                      </a:r>
                      <a:r>
                        <a:rPr sz="1000" spc="-50" dirty="0">
                          <a:latin typeface="BIZ UDGothic"/>
                          <a:cs typeface="BIZ UDGothic"/>
                        </a:rPr>
                        <a:t>月</a:t>
                      </a:r>
                      <a:endParaRPr sz="1000">
                        <a:latin typeface="BIZ UDGothic"/>
                        <a:cs typeface="BIZ UDGothic"/>
                      </a:endParaRPr>
                    </a:p>
                  </a:txBody>
                  <a:tcPr marL="0" marR="0" marT="102870" marB="0">
                    <a:lnL w="1905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71120">
                        <a:lnSpc>
                          <a:spcPct val="100000"/>
                        </a:lnSpc>
                        <a:spcBef>
                          <a:spcPts val="810"/>
                        </a:spcBef>
                      </a:pPr>
                      <a:r>
                        <a:rPr sz="1000" dirty="0">
                          <a:latin typeface="BIZ UDGothic"/>
                          <a:cs typeface="BIZ UDGothic"/>
                        </a:rPr>
                        <a:t>5</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810" algn="ctr">
                        <a:lnSpc>
                          <a:spcPct val="100000"/>
                        </a:lnSpc>
                        <a:spcBef>
                          <a:spcPts val="810"/>
                        </a:spcBef>
                      </a:pPr>
                      <a:r>
                        <a:rPr sz="1000" dirty="0">
                          <a:latin typeface="BIZ UDGothic"/>
                          <a:cs typeface="BIZ UDGothic"/>
                        </a:rPr>
                        <a:t>6</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70485">
                        <a:lnSpc>
                          <a:spcPct val="100000"/>
                        </a:lnSpc>
                        <a:spcBef>
                          <a:spcPts val="810"/>
                        </a:spcBef>
                      </a:pPr>
                      <a:r>
                        <a:rPr sz="1000" dirty="0">
                          <a:latin typeface="BIZ UDGothic"/>
                          <a:cs typeface="BIZ UDGothic"/>
                        </a:rPr>
                        <a:t>7</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70485">
                        <a:lnSpc>
                          <a:spcPct val="100000"/>
                        </a:lnSpc>
                        <a:spcBef>
                          <a:spcPts val="810"/>
                        </a:spcBef>
                      </a:pPr>
                      <a:r>
                        <a:rPr sz="1000" dirty="0">
                          <a:latin typeface="BIZ UDGothic"/>
                          <a:cs typeface="BIZ UDGothic"/>
                        </a:rPr>
                        <a:t>8</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810" algn="ctr">
                        <a:lnSpc>
                          <a:spcPct val="100000"/>
                        </a:lnSpc>
                        <a:spcBef>
                          <a:spcPts val="810"/>
                        </a:spcBef>
                      </a:pPr>
                      <a:r>
                        <a:rPr sz="1000" dirty="0">
                          <a:latin typeface="BIZ UDGothic"/>
                          <a:cs typeface="BIZ UDGothic"/>
                        </a:rPr>
                        <a:t>9</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7465">
                        <a:lnSpc>
                          <a:spcPct val="100000"/>
                        </a:lnSpc>
                        <a:spcBef>
                          <a:spcPts val="810"/>
                        </a:spcBef>
                      </a:pPr>
                      <a:r>
                        <a:rPr sz="1000" dirty="0">
                          <a:latin typeface="BIZ UDGothic"/>
                          <a:cs typeface="BIZ UDGothic"/>
                        </a:rPr>
                        <a:t>10</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810" algn="ctr">
                        <a:lnSpc>
                          <a:spcPct val="100000"/>
                        </a:lnSpc>
                        <a:spcBef>
                          <a:spcPts val="810"/>
                        </a:spcBef>
                      </a:pPr>
                      <a:r>
                        <a:rPr sz="1000" dirty="0">
                          <a:latin typeface="BIZ UDGothic"/>
                          <a:cs typeface="BIZ UDGothic"/>
                        </a:rPr>
                        <a:t>11</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37465">
                        <a:lnSpc>
                          <a:spcPct val="100000"/>
                        </a:lnSpc>
                        <a:spcBef>
                          <a:spcPts val="810"/>
                        </a:spcBef>
                      </a:pPr>
                      <a:r>
                        <a:rPr sz="1000" dirty="0">
                          <a:latin typeface="BIZ UDGothic"/>
                          <a:cs typeface="BIZ UDGothic"/>
                        </a:rPr>
                        <a:t>12</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45720">
                        <a:lnSpc>
                          <a:spcPct val="100000"/>
                        </a:lnSpc>
                        <a:spcBef>
                          <a:spcPts val="810"/>
                        </a:spcBef>
                      </a:pPr>
                      <a:r>
                        <a:rPr sz="1000" spc="-35" dirty="0">
                          <a:latin typeface="BIZ UDGothic"/>
                          <a:cs typeface="BIZ UDGothic"/>
                        </a:rPr>
                        <a:t>１月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70485">
                        <a:lnSpc>
                          <a:spcPct val="100000"/>
                        </a:lnSpc>
                        <a:spcBef>
                          <a:spcPts val="810"/>
                        </a:spcBef>
                      </a:pPr>
                      <a:r>
                        <a:rPr sz="1000" dirty="0">
                          <a:latin typeface="BIZ UDGothic"/>
                          <a:cs typeface="BIZ UDGothic"/>
                        </a:rPr>
                        <a:t>2</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marL="70485">
                        <a:lnSpc>
                          <a:spcPct val="100000"/>
                        </a:lnSpc>
                        <a:spcBef>
                          <a:spcPts val="810"/>
                        </a:spcBef>
                      </a:pPr>
                      <a:r>
                        <a:rPr sz="1000" dirty="0">
                          <a:latin typeface="BIZ UDGothic"/>
                          <a:cs typeface="BIZ UDGothic"/>
                        </a:rPr>
                        <a:t>3</a:t>
                      </a:r>
                      <a:r>
                        <a:rPr sz="1000" spc="-50" dirty="0">
                          <a:latin typeface="BIZ UDGothic"/>
                          <a:cs typeface="BIZ UDGothic"/>
                        </a:rPr>
                        <a:t>月</a:t>
                      </a:r>
                      <a:endParaRPr sz="1000">
                        <a:latin typeface="BIZ UDGothic"/>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a:txBody>
                    <a:bodyPr/>
                    <a:lstStyle/>
                    <a:p>
                      <a:pPr marL="20320" algn="ctr">
                        <a:lnSpc>
                          <a:spcPct val="100000"/>
                        </a:lnSpc>
                        <a:spcBef>
                          <a:spcPts val="810"/>
                        </a:spcBef>
                      </a:pPr>
                      <a:r>
                        <a:rPr sz="1000" dirty="0">
                          <a:latin typeface="BIZ UDGothic"/>
                          <a:cs typeface="BIZ UDGothic"/>
                        </a:rPr>
                        <a:t>4</a:t>
                      </a:r>
                      <a:r>
                        <a:rPr sz="1000" spc="-50" dirty="0">
                          <a:latin typeface="BIZ UDGothic"/>
                          <a:cs typeface="BIZ UDGothic"/>
                        </a:rPr>
                        <a:t>月</a:t>
                      </a:r>
                      <a:endParaRPr sz="1000" dirty="0">
                        <a:latin typeface="BIZ UDGothic"/>
                        <a:cs typeface="BIZ UDGothic"/>
                      </a:endParaRPr>
                    </a:p>
                  </a:txBody>
                  <a:tcPr marL="0" marR="0" marT="10287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55600">
                <a:tc>
                  <a:txBody>
                    <a:bodyPr/>
                    <a:lstStyle/>
                    <a:p>
                      <a:pPr marL="20320">
                        <a:lnSpc>
                          <a:spcPct val="100000"/>
                        </a:lnSpc>
                        <a:spcBef>
                          <a:spcPts val="844"/>
                        </a:spcBef>
                      </a:pPr>
                      <a:r>
                        <a:rPr lang="ja-JP" altLang="en-US" sz="1000" spc="-20" dirty="0">
                          <a:latin typeface="BIZ UDGothic" panose="020B0400000000000000" pitchFamily="49" charset="-128"/>
                          <a:ea typeface="BIZ UDGothic" panose="020B0400000000000000" pitchFamily="49" charset="-128"/>
                          <a:cs typeface="BIZ UDGothic"/>
                        </a:rPr>
                        <a:t>全員協議会</a:t>
                      </a:r>
                      <a:endParaRPr sz="1000" dirty="0">
                        <a:latin typeface="BIZ UDGothic" panose="020B0400000000000000" pitchFamily="49" charset="-128"/>
                        <a:ea typeface="BIZ UDGothic" panose="020B0400000000000000" pitchFamily="49" charset="-128"/>
                        <a:cs typeface="BIZ UDGothic"/>
                      </a:endParaRPr>
                    </a:p>
                  </a:txBody>
                  <a:tcPr marL="0" marR="0" marT="107314"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tcPr>
                </a:tc>
                <a:tc>
                  <a:txBody>
                    <a:bodyPr/>
                    <a:lstStyle/>
                    <a:p>
                      <a:pPr marL="3810" algn="ctr">
                        <a:lnSpc>
                          <a:spcPct val="100000"/>
                        </a:lnSpc>
                        <a:spcBef>
                          <a:spcPts val="844"/>
                        </a:spcBef>
                      </a:pPr>
                      <a:endParaRPr sz="1000" dirty="0">
                        <a:latin typeface="BIZ UDGothic"/>
                        <a:cs typeface="BIZ UDGothic"/>
                      </a:endParaRPr>
                    </a:p>
                  </a:txBody>
                  <a:tcPr marL="0" marR="0" marT="107314" marB="0">
                    <a:lnL w="19050">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gn="ctr">
                        <a:lnSpc>
                          <a:spcPct val="100000"/>
                        </a:lnSpc>
                        <a:spcBef>
                          <a:spcPts val="844"/>
                        </a:spcBef>
                      </a:pPr>
                      <a:r>
                        <a:rPr sz="1000" spc="-50" dirty="0">
                          <a:latin typeface="BIZ UDGothic"/>
                          <a:cs typeface="BIZ UDGothic"/>
                        </a:rPr>
                        <a:t>●</a:t>
                      </a:r>
                      <a:endParaRPr sz="1000" dirty="0">
                        <a:latin typeface="BIZ UDGothic"/>
                        <a:cs typeface="BIZ UDGothic"/>
                      </a:endParaRPr>
                    </a:p>
                  </a:txBody>
                  <a:tcPr marL="0" marR="0" marT="107314"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gn="ctr">
                        <a:lnSpc>
                          <a:spcPct val="100000"/>
                        </a:lnSpc>
                        <a:spcBef>
                          <a:spcPts val="844"/>
                        </a:spcBef>
                      </a:pPr>
                      <a:r>
                        <a:rPr sz="1000" spc="-50" dirty="0">
                          <a:latin typeface="BIZ UDGothic"/>
                          <a:cs typeface="BIZ UDGothic"/>
                        </a:rPr>
                        <a:t>●</a:t>
                      </a:r>
                      <a:endParaRPr sz="1000" dirty="0">
                        <a:latin typeface="BIZ UDGothic"/>
                        <a:cs typeface="BIZ UDGothic"/>
                      </a:endParaRPr>
                    </a:p>
                  </a:txBody>
                  <a:tcPr marL="0" marR="0" marT="107314" marB="0">
                    <a:lnL w="9525" cap="flat" cmpd="sng" algn="ctr">
                      <a:solidFill>
                        <a:srgbClr val="000000"/>
                      </a:solidFill>
                      <a:prstDash val="solid"/>
                      <a:round/>
                      <a:headEnd type="none" w="med" len="med"/>
                      <a:tailEnd type="none" w="med" len="med"/>
                    </a:lnL>
                    <a:lnR w="9525">
                      <a:solidFill>
                        <a:srgbClr val="000000"/>
                      </a:solidFill>
                      <a:prstDash val="soli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tcPr>
                </a:tc>
                <a:tc rowSpan="13">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1130"/>
                        </a:spcBef>
                      </a:pPr>
                      <a:endParaRPr sz="1000" dirty="0">
                        <a:latin typeface="Times New Roman"/>
                        <a:cs typeface="Times New Roman"/>
                      </a:endParaRPr>
                    </a:p>
                    <a:p>
                      <a:pPr marL="292735" marR="285115" algn="just">
                        <a:lnSpc>
                          <a:spcPct val="197900"/>
                        </a:lnSpc>
                      </a:pPr>
                      <a:r>
                        <a:rPr sz="1000" spc="-60" dirty="0">
                          <a:latin typeface="BIZ UDGothic"/>
                          <a:cs typeface="BIZ UDGothic"/>
                        </a:rPr>
                        <a:t>宿泊税開始</a:t>
                      </a:r>
                      <a:endParaRPr sz="1000" dirty="0">
                        <a:latin typeface="BIZ UDGothic"/>
                        <a:cs typeface="BIZ UD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51790">
                <a:tc>
                  <a:txBody>
                    <a:bodyPr/>
                    <a:lstStyle/>
                    <a:p>
                      <a:pPr marL="20320">
                        <a:lnSpc>
                          <a:spcPct val="100000"/>
                        </a:lnSpc>
                        <a:spcBef>
                          <a:spcPts val="810"/>
                        </a:spcBef>
                      </a:pPr>
                      <a:r>
                        <a:rPr lang="ja-JP" altLang="en-US" sz="1000" spc="-20" baseline="0" dirty="0">
                          <a:latin typeface="BIZ UDGothic" panose="020B0400000000000000" pitchFamily="49" charset="-128"/>
                          <a:ea typeface="BIZ UDGothic" panose="020B0400000000000000" pitchFamily="49" charset="-128"/>
                          <a:cs typeface="BIZ UDGothic"/>
                        </a:rPr>
                        <a:t>検討委員会開催</a:t>
                      </a:r>
                      <a:endParaRPr sz="1000" baseline="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marL="3810" algn="ctr">
                        <a:lnSpc>
                          <a:spcPct val="100000"/>
                        </a:lnSpc>
                        <a:spcBef>
                          <a:spcPts val="810"/>
                        </a:spcBef>
                      </a:pPr>
                      <a:endParaRPr sz="1000" dirty="0">
                        <a:latin typeface="BIZ UDGothic"/>
                        <a:cs typeface="BIZ UDGothic"/>
                      </a:endParaRPr>
                    </a:p>
                  </a:txBody>
                  <a:tcPr marL="0" marR="0" marT="10287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lang="en-US" altLang="ja-JP" sz="1000" dirty="0">
                        <a:latin typeface="Times New Roman"/>
                        <a:cs typeface="Times New Roman"/>
                      </a:endParaRPr>
                    </a:p>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351790">
                <a:tc>
                  <a:txBody>
                    <a:bodyPr/>
                    <a:lstStyle/>
                    <a:p>
                      <a:pPr marL="20320">
                        <a:lnSpc>
                          <a:spcPct val="100000"/>
                        </a:lnSpc>
                        <a:spcBef>
                          <a:spcPts val="810"/>
                        </a:spcBef>
                      </a:pPr>
                      <a:r>
                        <a:rPr lang="ja-JP" altLang="en-US" sz="1000" spc="-20" dirty="0">
                          <a:latin typeface="BIZ UDGothic" panose="020B0400000000000000" pitchFamily="49" charset="-128"/>
                          <a:ea typeface="BIZ UDGothic" panose="020B0400000000000000" pitchFamily="49" charset="-128"/>
                          <a:cs typeface="BIZ UDGothic"/>
                        </a:rPr>
                        <a:t>事業者アンケート</a:t>
                      </a:r>
                      <a:endParaRPr sz="100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810"/>
                        </a:spcBef>
                      </a:pPr>
                      <a:endParaRPr sz="1000" dirty="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BIZ UDGothic" panose="020B0400000000000000" pitchFamily="49" charset="-128"/>
                        <a:ea typeface="BIZ UDGothic" panose="020B0400000000000000" pitchFamily="49" charset="-128"/>
                        <a:cs typeface="Times New Roman"/>
                      </a:endParaRPr>
                    </a:p>
                  </a:txBody>
                  <a:tcPr marL="0" marR="0" marT="0" marB="0" anchor="b">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810"/>
                        </a:spcBef>
                      </a:pPr>
                      <a:endParaRPr sz="1000" dirty="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3810" algn="ctr">
                        <a:lnSpc>
                          <a:spcPct val="100000"/>
                        </a:lnSpc>
                        <a:spcBef>
                          <a:spcPts val="810"/>
                        </a:spcBef>
                      </a:pPr>
                      <a:endParaRPr sz="1000" dirty="0">
                        <a:latin typeface="BIZ UDGothic"/>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marL="4445" algn="ctr">
                        <a:lnSpc>
                          <a:spcPct val="100000"/>
                        </a:lnSpc>
                        <a:spcBef>
                          <a:spcPts val="810"/>
                        </a:spcBef>
                      </a:pPr>
                      <a:endParaRPr sz="1000" dirty="0">
                        <a:latin typeface="BIZ UDGothic"/>
                        <a:cs typeface="BIZ UDGothic"/>
                      </a:endParaRPr>
                    </a:p>
                  </a:txBody>
                  <a:tcPr marL="0" marR="0" marT="10287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351790">
                <a:tc>
                  <a:txBody>
                    <a:bodyPr/>
                    <a:lstStyle/>
                    <a:p>
                      <a:pPr marL="20320">
                        <a:lnSpc>
                          <a:spcPct val="100000"/>
                        </a:lnSpc>
                        <a:spcBef>
                          <a:spcPts val="810"/>
                        </a:spcBef>
                      </a:pPr>
                      <a:r>
                        <a:rPr lang="ja-JP" altLang="en-US" sz="1000" spc="-20" dirty="0">
                          <a:latin typeface="BIZ UDGothic" panose="020B0400000000000000" pitchFamily="49" charset="-128"/>
                          <a:ea typeface="BIZ UDGothic" panose="020B0400000000000000" pitchFamily="49" charset="-128"/>
                          <a:cs typeface="BIZ UDGothic"/>
                        </a:rPr>
                        <a:t>制度設計</a:t>
                      </a:r>
                      <a:endParaRPr sz="100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51790">
                <a:tc>
                  <a:txBody>
                    <a:bodyPr/>
                    <a:lstStyle/>
                    <a:p>
                      <a:pPr marL="20320">
                        <a:lnSpc>
                          <a:spcPct val="100000"/>
                        </a:lnSpc>
                        <a:spcBef>
                          <a:spcPts val="810"/>
                        </a:spcBef>
                      </a:pPr>
                      <a:r>
                        <a:rPr lang="ja-JP" altLang="en-US" sz="1000" spc="-25" dirty="0">
                          <a:latin typeface="BIZ UDGothic" panose="020B0400000000000000" pitchFamily="49" charset="-128"/>
                          <a:ea typeface="BIZ UDGothic" panose="020B0400000000000000" pitchFamily="49" charset="-128"/>
                          <a:cs typeface="BIZ UDGothic"/>
                        </a:rPr>
                        <a:t>パブリックコメント</a:t>
                      </a:r>
                      <a:endParaRPr sz="100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351790">
                <a:tc>
                  <a:txBody>
                    <a:bodyPr/>
                    <a:lstStyle/>
                    <a:p>
                      <a:pPr marL="20320">
                        <a:lnSpc>
                          <a:spcPct val="100000"/>
                        </a:lnSpc>
                        <a:spcBef>
                          <a:spcPts val="810"/>
                        </a:spcBef>
                      </a:pPr>
                      <a:r>
                        <a:rPr lang="ja-JP" altLang="en-US" sz="1000" spc="-20" dirty="0">
                          <a:latin typeface="BIZ UDGothic" panose="020B0400000000000000" pitchFamily="49" charset="-128"/>
                          <a:ea typeface="BIZ UDGothic" panose="020B0400000000000000" pitchFamily="49" charset="-128"/>
                          <a:cs typeface="BIZ UDGothic"/>
                        </a:rPr>
                        <a:t>宿泊者アンケート</a:t>
                      </a:r>
                      <a:endParaRPr sz="100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351790">
                <a:tc>
                  <a:txBody>
                    <a:bodyPr/>
                    <a:lstStyle/>
                    <a:p>
                      <a:pPr marL="20320" marR="0" lvl="0" indent="0" defTabSz="914400" eaLnBrk="1" fontAlgn="auto" latinLnBrk="0" hangingPunct="1">
                        <a:lnSpc>
                          <a:spcPct val="100000"/>
                        </a:lnSpc>
                        <a:spcBef>
                          <a:spcPts val="810"/>
                        </a:spcBef>
                        <a:spcAft>
                          <a:spcPts val="0"/>
                        </a:spcAft>
                        <a:buClrTx/>
                        <a:buSzTx/>
                        <a:buFontTx/>
                        <a:buNone/>
                        <a:tabLst/>
                        <a:defRPr/>
                      </a:pPr>
                      <a:r>
                        <a:rPr kumimoji="0" lang="ja-JP" altLang="en-US" sz="1000" b="0" i="0" u="none" strike="noStrike" kern="0" cap="none" spc="-2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BIZ UDGothic"/>
                        </a:rPr>
                        <a:t>収納管理システム検討・導入</a:t>
                      </a:r>
                      <a:endParaRPr kumimoji="0" lang="ja-JP" altLang="en-US" sz="1000" b="0" i="0" u="none" strike="noStrike" kern="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8"/>
                  </a:ext>
                </a:extLst>
              </a:tr>
              <a:tr h="351790">
                <a:tc>
                  <a:txBody>
                    <a:bodyPr/>
                    <a:lstStyle/>
                    <a:p>
                      <a:pPr marL="20320">
                        <a:lnSpc>
                          <a:spcPct val="100000"/>
                        </a:lnSpc>
                        <a:spcBef>
                          <a:spcPts val="810"/>
                        </a:spcBef>
                      </a:pPr>
                      <a:r>
                        <a:rPr lang="ja-JP" altLang="en-US" sz="1000" dirty="0">
                          <a:latin typeface="BIZ UDGothic" panose="020B0400000000000000" pitchFamily="49" charset="-128"/>
                          <a:ea typeface="BIZ UDGothic" panose="020B0400000000000000" pitchFamily="49" charset="-128"/>
                          <a:cs typeface="BIZ UDGothic"/>
                        </a:rPr>
                        <a:t>条例上程</a:t>
                      </a:r>
                      <a:endParaRPr sz="100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9"/>
                  </a:ext>
                </a:extLst>
              </a:tr>
              <a:tr h="351790">
                <a:tc>
                  <a:txBody>
                    <a:bodyPr/>
                    <a:lstStyle/>
                    <a:p>
                      <a:pPr marL="20320">
                        <a:lnSpc>
                          <a:spcPct val="100000"/>
                        </a:lnSpc>
                        <a:spcBef>
                          <a:spcPts val="810"/>
                        </a:spcBef>
                      </a:pPr>
                      <a:r>
                        <a:rPr lang="ja-JP" altLang="en-US" sz="1000" spc="-25" dirty="0">
                          <a:latin typeface="BIZ UDGothic" panose="020B0400000000000000" pitchFamily="49" charset="-128"/>
                          <a:ea typeface="BIZ UDGothic" panose="020B0400000000000000" pitchFamily="49" charset="-128"/>
                          <a:cs typeface="BIZ UDGothic"/>
                        </a:rPr>
                        <a:t>検察庁協議</a:t>
                      </a:r>
                      <a:endParaRPr sz="100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810"/>
                        </a:spcBef>
                      </a:pPr>
                      <a:endParaRPr sz="1000" dirty="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0"/>
                  </a:ext>
                </a:extLst>
              </a:tr>
              <a:tr h="351790">
                <a:tc>
                  <a:txBody>
                    <a:bodyPr/>
                    <a:lstStyle/>
                    <a:p>
                      <a:pPr marL="20320">
                        <a:lnSpc>
                          <a:spcPct val="100000"/>
                        </a:lnSpc>
                        <a:spcBef>
                          <a:spcPts val="810"/>
                        </a:spcBef>
                      </a:pPr>
                      <a:r>
                        <a:rPr lang="ja-JP" altLang="en-US" sz="1000" spc="-25" dirty="0">
                          <a:latin typeface="BIZ UDGothic" panose="020B0400000000000000" pitchFamily="49" charset="-128"/>
                          <a:ea typeface="BIZ UDGothic" panose="020B0400000000000000" pitchFamily="49" charset="-128"/>
                          <a:cs typeface="BIZ UDGothic"/>
                        </a:rPr>
                        <a:t>総務省</a:t>
                      </a:r>
                      <a:r>
                        <a:rPr sz="1000" spc="-25" dirty="0" err="1">
                          <a:latin typeface="BIZ UDGothic"/>
                          <a:cs typeface="BIZ UDGothic"/>
                        </a:rPr>
                        <a:t>協議</a:t>
                      </a:r>
                      <a:endParaRPr sz="1000" dirty="0">
                        <a:latin typeface="BIZ UDGothic"/>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gridSpan="7">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pPr>
                        <a:lnSpc>
                          <a:spcPct val="100000"/>
                        </a:lnSpc>
                      </a:pPr>
                      <a:endParaRPr sz="1000" dirty="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hMerge="1">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1"/>
                  </a:ext>
                </a:extLst>
              </a:tr>
              <a:tr h="351790">
                <a:tc>
                  <a:txBody>
                    <a:bodyPr/>
                    <a:lstStyle/>
                    <a:p>
                      <a:pPr marL="20320">
                        <a:lnSpc>
                          <a:spcPct val="100000"/>
                        </a:lnSpc>
                        <a:spcBef>
                          <a:spcPts val="810"/>
                        </a:spcBef>
                      </a:pPr>
                      <a:r>
                        <a:rPr lang="ja-JP" altLang="en-US" sz="1000" dirty="0">
                          <a:latin typeface="BIZ UDGothic" panose="020B0400000000000000" pitchFamily="49" charset="-128"/>
                          <a:ea typeface="BIZ UDGothic" panose="020B0400000000000000" pitchFamily="49" charset="-128"/>
                          <a:cs typeface="BIZ UDGothic"/>
                        </a:rPr>
                        <a:t>事業者説明会</a:t>
                      </a:r>
                      <a:endParaRPr sz="100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22275">
                        <a:lnSpc>
                          <a:spcPct val="100000"/>
                        </a:lnSpc>
                        <a:spcBef>
                          <a:spcPts val="745"/>
                        </a:spcBef>
                      </a:pPr>
                      <a:endParaRPr sz="1000" dirty="0">
                        <a:latin typeface="BIZ UDGothic"/>
                        <a:cs typeface="BIZ UDGothic"/>
                      </a:endParaRPr>
                    </a:p>
                  </a:txBody>
                  <a:tcPr marL="0" marR="0" marT="94615" marB="0">
                    <a:lnL w="9525">
                      <a:solidFill>
                        <a:srgbClr val="000000"/>
                      </a:solidFill>
                      <a:prstDash val="solid"/>
                    </a:lnL>
                    <a:lnR w="12700" cap="flat" cmpd="sng" algn="ctr">
                      <a:solidFill>
                        <a:schemeClr val="tx1"/>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422275">
                        <a:lnSpc>
                          <a:spcPct val="100000"/>
                        </a:lnSpc>
                        <a:spcBef>
                          <a:spcPts val="745"/>
                        </a:spcBef>
                      </a:pPr>
                      <a:endParaRPr sz="1000" dirty="0">
                        <a:latin typeface="BIZ UDGothic"/>
                        <a:cs typeface="BIZ UDGothic"/>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422275">
                        <a:lnSpc>
                          <a:spcPct val="100000"/>
                        </a:lnSpc>
                        <a:spcBef>
                          <a:spcPts val="745"/>
                        </a:spcBef>
                      </a:pPr>
                      <a:endParaRPr sz="1000" dirty="0">
                        <a:latin typeface="BIZ UDGothic"/>
                        <a:cs typeface="BIZ UDGothic"/>
                      </a:endParaRPr>
                    </a:p>
                  </a:txBody>
                  <a:tcPr marL="0" marR="0" marT="946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422275">
                        <a:lnSpc>
                          <a:spcPct val="100000"/>
                        </a:lnSpc>
                        <a:spcBef>
                          <a:spcPts val="745"/>
                        </a:spcBef>
                      </a:pPr>
                      <a:endParaRPr sz="1000" dirty="0">
                        <a:latin typeface="BIZ UDGothic"/>
                        <a:cs typeface="BIZ UDGothic"/>
                      </a:endParaRPr>
                    </a:p>
                  </a:txBody>
                  <a:tcPr marL="0" marR="0" marT="94615" marB="0">
                    <a:lnL w="12700" cap="flat" cmpd="sng" algn="ctr">
                      <a:solidFill>
                        <a:schemeClr val="tx1"/>
                      </a:solidFill>
                      <a:prstDash val="solid"/>
                      <a:round/>
                      <a:headEnd type="none" w="med" len="med"/>
                      <a:tailEnd type="none" w="med" len="me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r h="351790">
                <a:tc>
                  <a:txBody>
                    <a:bodyPr/>
                    <a:lstStyle/>
                    <a:p>
                      <a:pPr marL="20320">
                        <a:lnSpc>
                          <a:spcPct val="100000"/>
                        </a:lnSpc>
                        <a:spcBef>
                          <a:spcPts val="810"/>
                        </a:spcBef>
                      </a:pPr>
                      <a:r>
                        <a:rPr lang="ja-JP" altLang="en-US" sz="1000" spc="-25" baseline="0" dirty="0">
                          <a:latin typeface="BIZ UDGothic" panose="020B0400000000000000" pitchFamily="49" charset="-128"/>
                          <a:ea typeface="BIZ UDGothic" panose="020B0400000000000000" pitchFamily="49" charset="-128"/>
                          <a:cs typeface="BIZ UDGothic"/>
                        </a:rPr>
                        <a:t>事業者周知期間</a:t>
                      </a:r>
                      <a:endParaRPr sz="1000" baseline="0" dirty="0">
                        <a:latin typeface="BIZ UDGothic" panose="020B0400000000000000" pitchFamily="49" charset="-128"/>
                        <a:ea typeface="BIZ UDGothic" panose="020B0400000000000000" pitchFamily="49" charset="-128"/>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810"/>
                        </a:spcBef>
                      </a:pPr>
                      <a:endParaRPr sz="1000" dirty="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nSpc>
                          <a:spcPct val="100000"/>
                        </a:lnSpc>
                      </a:pPr>
                      <a:endParaRPr sz="1000" dirty="0">
                        <a:latin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8890" algn="ctr">
                        <a:lnSpc>
                          <a:spcPct val="100000"/>
                        </a:lnSpc>
                        <a:spcBef>
                          <a:spcPts val="745"/>
                        </a:spcBef>
                      </a:pPr>
                      <a:endParaRPr sz="1000" dirty="0">
                        <a:latin typeface="BIZ UDGothic"/>
                        <a:cs typeface="BIZ UDGothic"/>
                      </a:endParaRPr>
                    </a:p>
                  </a:txBody>
                  <a:tcPr marL="0" marR="0" marT="946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 algn="ctr">
                        <a:lnSpc>
                          <a:spcPct val="100000"/>
                        </a:lnSpc>
                        <a:spcBef>
                          <a:spcPts val="810"/>
                        </a:spcBef>
                      </a:pPr>
                      <a:endParaRPr sz="1000" dirty="0">
                        <a:latin typeface="BIZ UDGothic"/>
                        <a:cs typeface="BIZ UDGothic"/>
                      </a:endParaRPr>
                    </a:p>
                  </a:txBody>
                  <a:tcPr marL="0" marR="0" marT="1028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3"/>
                  </a:ext>
                </a:extLst>
              </a:tr>
              <a:tr h="347345">
                <a:tc>
                  <a:txBody>
                    <a:bodyPr/>
                    <a:lstStyle/>
                    <a:p>
                      <a:pPr marL="20320">
                        <a:lnSpc>
                          <a:spcPct val="100000"/>
                        </a:lnSpc>
                        <a:spcBef>
                          <a:spcPts val="810"/>
                        </a:spcBef>
                      </a:pPr>
                      <a:r>
                        <a:rPr sz="1000" spc="-20" dirty="0">
                          <a:latin typeface="BIZ UDGothic"/>
                          <a:cs typeface="BIZ UDGothic"/>
                        </a:rPr>
                        <a:t>宿泊税使途の検討</a:t>
                      </a:r>
                      <a:endParaRPr sz="1000">
                        <a:latin typeface="BIZ UDGothic"/>
                        <a:cs typeface="BIZ UDGothic"/>
                      </a:endParaRPr>
                    </a:p>
                  </a:txBody>
                  <a:tcPr marL="0" marR="0" marT="10287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4"/>
                  </a:ext>
                </a:extLst>
              </a:tr>
            </a:tbl>
          </a:graphicData>
        </a:graphic>
      </p:graphicFrame>
      <p:sp>
        <p:nvSpPr>
          <p:cNvPr id="5" name="object 5"/>
          <p:cNvSpPr/>
          <p:nvPr/>
        </p:nvSpPr>
        <p:spPr>
          <a:xfrm>
            <a:off x="2613663" y="3036145"/>
            <a:ext cx="2272742" cy="45720"/>
          </a:xfrm>
          <a:custGeom>
            <a:avLst/>
            <a:gdLst/>
            <a:ahLst/>
            <a:cxnLst/>
            <a:rect l="l" t="t" r="r" b="b"/>
            <a:pathLst>
              <a:path w="1948179" h="67310">
                <a:moveTo>
                  <a:pt x="1880775" y="0"/>
                </a:moveTo>
                <a:lnTo>
                  <a:pt x="1880775" y="66911"/>
                </a:lnTo>
                <a:lnTo>
                  <a:pt x="1936532" y="39031"/>
                </a:lnTo>
                <a:lnTo>
                  <a:pt x="1891927" y="39031"/>
                </a:lnTo>
                <a:lnTo>
                  <a:pt x="1891927" y="27879"/>
                </a:lnTo>
                <a:lnTo>
                  <a:pt x="1936532" y="27879"/>
                </a:lnTo>
                <a:lnTo>
                  <a:pt x="1880775" y="0"/>
                </a:lnTo>
                <a:close/>
              </a:path>
              <a:path w="1948179" h="67310">
                <a:moveTo>
                  <a:pt x="1880775" y="27879"/>
                </a:moveTo>
                <a:lnTo>
                  <a:pt x="0" y="27879"/>
                </a:lnTo>
                <a:lnTo>
                  <a:pt x="0" y="39031"/>
                </a:lnTo>
                <a:lnTo>
                  <a:pt x="1880775" y="39031"/>
                </a:lnTo>
                <a:lnTo>
                  <a:pt x="1880775" y="27879"/>
                </a:lnTo>
                <a:close/>
              </a:path>
              <a:path w="1948179" h="67310">
                <a:moveTo>
                  <a:pt x="1936532" y="27879"/>
                </a:moveTo>
                <a:lnTo>
                  <a:pt x="1891927" y="27879"/>
                </a:lnTo>
                <a:lnTo>
                  <a:pt x="1891927" y="39031"/>
                </a:lnTo>
                <a:lnTo>
                  <a:pt x="1936532" y="39031"/>
                </a:lnTo>
                <a:lnTo>
                  <a:pt x="1947683" y="33455"/>
                </a:lnTo>
                <a:lnTo>
                  <a:pt x="1936532"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3033661" y="2646471"/>
            <a:ext cx="527050" cy="45719"/>
          </a:xfrm>
          <a:custGeom>
            <a:avLst/>
            <a:gdLst/>
            <a:ahLst/>
            <a:cxnLst/>
            <a:rect l="l" t="t" r="r" b="b"/>
            <a:pathLst>
              <a:path w="527050" h="67310">
                <a:moveTo>
                  <a:pt x="459990" y="0"/>
                </a:moveTo>
                <a:lnTo>
                  <a:pt x="459990" y="66911"/>
                </a:lnTo>
                <a:lnTo>
                  <a:pt x="515746" y="39031"/>
                </a:lnTo>
                <a:lnTo>
                  <a:pt x="471141" y="39031"/>
                </a:lnTo>
                <a:lnTo>
                  <a:pt x="471141" y="27879"/>
                </a:lnTo>
                <a:lnTo>
                  <a:pt x="515746" y="27879"/>
                </a:lnTo>
                <a:lnTo>
                  <a:pt x="459990" y="0"/>
                </a:lnTo>
                <a:close/>
              </a:path>
              <a:path w="527050" h="67310">
                <a:moveTo>
                  <a:pt x="459990" y="27879"/>
                </a:moveTo>
                <a:lnTo>
                  <a:pt x="0" y="27879"/>
                </a:lnTo>
                <a:lnTo>
                  <a:pt x="0" y="39031"/>
                </a:lnTo>
                <a:lnTo>
                  <a:pt x="459990" y="39031"/>
                </a:lnTo>
                <a:lnTo>
                  <a:pt x="459990" y="27879"/>
                </a:lnTo>
                <a:close/>
              </a:path>
              <a:path w="527050" h="67310">
                <a:moveTo>
                  <a:pt x="515746" y="27879"/>
                </a:moveTo>
                <a:lnTo>
                  <a:pt x="471141" y="27879"/>
                </a:lnTo>
                <a:lnTo>
                  <a:pt x="471141" y="39031"/>
                </a:lnTo>
                <a:lnTo>
                  <a:pt x="515746" y="39031"/>
                </a:lnTo>
                <a:lnTo>
                  <a:pt x="526898" y="33455"/>
                </a:lnTo>
                <a:lnTo>
                  <a:pt x="515746"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3034677" y="3698364"/>
            <a:ext cx="527050" cy="45719"/>
          </a:xfrm>
          <a:custGeom>
            <a:avLst/>
            <a:gdLst/>
            <a:ahLst/>
            <a:cxnLst/>
            <a:rect l="l" t="t" r="r" b="b"/>
            <a:pathLst>
              <a:path w="619125" h="67310">
                <a:moveTo>
                  <a:pt x="551877" y="0"/>
                </a:moveTo>
                <a:lnTo>
                  <a:pt x="551877" y="66911"/>
                </a:lnTo>
                <a:lnTo>
                  <a:pt x="607633" y="39031"/>
                </a:lnTo>
                <a:lnTo>
                  <a:pt x="563139" y="39031"/>
                </a:lnTo>
                <a:lnTo>
                  <a:pt x="563139" y="27879"/>
                </a:lnTo>
                <a:lnTo>
                  <a:pt x="607633" y="27879"/>
                </a:lnTo>
                <a:lnTo>
                  <a:pt x="551877" y="0"/>
                </a:lnTo>
                <a:close/>
              </a:path>
              <a:path w="619125" h="67310">
                <a:moveTo>
                  <a:pt x="551877" y="27879"/>
                </a:moveTo>
                <a:lnTo>
                  <a:pt x="0" y="27879"/>
                </a:lnTo>
                <a:lnTo>
                  <a:pt x="0" y="39031"/>
                </a:lnTo>
                <a:lnTo>
                  <a:pt x="551877" y="39031"/>
                </a:lnTo>
                <a:lnTo>
                  <a:pt x="551877" y="27879"/>
                </a:lnTo>
                <a:close/>
              </a:path>
              <a:path w="619125" h="67310">
                <a:moveTo>
                  <a:pt x="607633" y="27879"/>
                </a:moveTo>
                <a:lnTo>
                  <a:pt x="563139" y="27879"/>
                </a:lnTo>
                <a:lnTo>
                  <a:pt x="563139" y="39031"/>
                </a:lnTo>
                <a:lnTo>
                  <a:pt x="607633" y="39031"/>
                </a:lnTo>
                <a:lnTo>
                  <a:pt x="618784" y="33455"/>
                </a:lnTo>
                <a:lnTo>
                  <a:pt x="607633"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5459216" y="5114292"/>
            <a:ext cx="1004569" cy="67310"/>
          </a:xfrm>
          <a:custGeom>
            <a:avLst/>
            <a:gdLst/>
            <a:ahLst/>
            <a:cxnLst/>
            <a:rect l="l" t="t" r="r" b="b"/>
            <a:pathLst>
              <a:path w="1004570" h="67310">
                <a:moveTo>
                  <a:pt x="937377" y="0"/>
                </a:moveTo>
                <a:lnTo>
                  <a:pt x="937377" y="66911"/>
                </a:lnTo>
                <a:lnTo>
                  <a:pt x="993133" y="39031"/>
                </a:lnTo>
                <a:lnTo>
                  <a:pt x="948528" y="39031"/>
                </a:lnTo>
                <a:lnTo>
                  <a:pt x="948528" y="27879"/>
                </a:lnTo>
                <a:lnTo>
                  <a:pt x="993133" y="27879"/>
                </a:lnTo>
                <a:lnTo>
                  <a:pt x="937377" y="0"/>
                </a:lnTo>
                <a:close/>
              </a:path>
              <a:path w="1004570" h="67310">
                <a:moveTo>
                  <a:pt x="937377" y="27879"/>
                </a:moveTo>
                <a:lnTo>
                  <a:pt x="0" y="27879"/>
                </a:lnTo>
                <a:lnTo>
                  <a:pt x="0" y="39031"/>
                </a:lnTo>
                <a:lnTo>
                  <a:pt x="937377" y="39031"/>
                </a:lnTo>
                <a:lnTo>
                  <a:pt x="937377" y="27879"/>
                </a:lnTo>
                <a:close/>
              </a:path>
              <a:path w="1004570" h="67310">
                <a:moveTo>
                  <a:pt x="993133" y="27879"/>
                </a:moveTo>
                <a:lnTo>
                  <a:pt x="948528" y="27879"/>
                </a:lnTo>
                <a:lnTo>
                  <a:pt x="948528" y="39031"/>
                </a:lnTo>
                <a:lnTo>
                  <a:pt x="993133" y="39031"/>
                </a:lnTo>
                <a:lnTo>
                  <a:pt x="1004284" y="33455"/>
                </a:lnTo>
                <a:lnTo>
                  <a:pt x="993133"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3625669" y="4062399"/>
            <a:ext cx="4582160" cy="67310"/>
          </a:xfrm>
          <a:custGeom>
            <a:avLst/>
            <a:gdLst/>
            <a:ahLst/>
            <a:cxnLst/>
            <a:rect l="l" t="t" r="r" b="b"/>
            <a:pathLst>
              <a:path w="4582159" h="67310">
                <a:moveTo>
                  <a:pt x="4514821" y="0"/>
                </a:moveTo>
                <a:lnTo>
                  <a:pt x="4514821" y="66911"/>
                </a:lnTo>
                <a:lnTo>
                  <a:pt x="4570577" y="39031"/>
                </a:lnTo>
                <a:lnTo>
                  <a:pt x="4526083" y="39031"/>
                </a:lnTo>
                <a:lnTo>
                  <a:pt x="4526083" y="27879"/>
                </a:lnTo>
                <a:lnTo>
                  <a:pt x="4570577" y="27879"/>
                </a:lnTo>
                <a:lnTo>
                  <a:pt x="4514821" y="0"/>
                </a:lnTo>
                <a:close/>
              </a:path>
              <a:path w="4582159" h="67310">
                <a:moveTo>
                  <a:pt x="4514821" y="27879"/>
                </a:moveTo>
                <a:lnTo>
                  <a:pt x="0" y="27879"/>
                </a:lnTo>
                <a:lnTo>
                  <a:pt x="0" y="39031"/>
                </a:lnTo>
                <a:lnTo>
                  <a:pt x="4514821" y="39031"/>
                </a:lnTo>
                <a:lnTo>
                  <a:pt x="4514821" y="27879"/>
                </a:lnTo>
                <a:close/>
              </a:path>
              <a:path w="4582159" h="67310">
                <a:moveTo>
                  <a:pt x="4570577" y="27879"/>
                </a:moveTo>
                <a:lnTo>
                  <a:pt x="4526083" y="27879"/>
                </a:lnTo>
                <a:lnTo>
                  <a:pt x="4526083" y="39031"/>
                </a:lnTo>
                <a:lnTo>
                  <a:pt x="4570577" y="39031"/>
                </a:lnTo>
                <a:lnTo>
                  <a:pt x="4581728" y="33455"/>
                </a:lnTo>
                <a:lnTo>
                  <a:pt x="4570577"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651455" y="3354028"/>
            <a:ext cx="469900" cy="67310"/>
          </a:xfrm>
          <a:custGeom>
            <a:avLst/>
            <a:gdLst/>
            <a:ahLst/>
            <a:cxnLst/>
            <a:rect l="l" t="t" r="r" b="b"/>
            <a:pathLst>
              <a:path w="469900" h="67310">
                <a:moveTo>
                  <a:pt x="402784" y="0"/>
                </a:moveTo>
                <a:lnTo>
                  <a:pt x="402784" y="66911"/>
                </a:lnTo>
                <a:lnTo>
                  <a:pt x="458540" y="39031"/>
                </a:lnTo>
                <a:lnTo>
                  <a:pt x="413935" y="39031"/>
                </a:lnTo>
                <a:lnTo>
                  <a:pt x="413935" y="27879"/>
                </a:lnTo>
                <a:lnTo>
                  <a:pt x="458540" y="27879"/>
                </a:lnTo>
                <a:lnTo>
                  <a:pt x="402784" y="0"/>
                </a:lnTo>
                <a:close/>
              </a:path>
              <a:path w="469900" h="67310">
                <a:moveTo>
                  <a:pt x="402784" y="27879"/>
                </a:moveTo>
                <a:lnTo>
                  <a:pt x="0" y="27879"/>
                </a:lnTo>
                <a:lnTo>
                  <a:pt x="0" y="39031"/>
                </a:lnTo>
                <a:lnTo>
                  <a:pt x="402784" y="39031"/>
                </a:lnTo>
                <a:lnTo>
                  <a:pt x="402784" y="27879"/>
                </a:lnTo>
                <a:close/>
              </a:path>
              <a:path w="469900" h="67310">
                <a:moveTo>
                  <a:pt x="458540" y="27879"/>
                </a:moveTo>
                <a:lnTo>
                  <a:pt x="413935" y="27879"/>
                </a:lnTo>
                <a:lnTo>
                  <a:pt x="413935" y="39031"/>
                </a:lnTo>
                <a:lnTo>
                  <a:pt x="458540" y="39031"/>
                </a:lnTo>
                <a:lnTo>
                  <a:pt x="469692" y="33455"/>
                </a:lnTo>
                <a:lnTo>
                  <a:pt x="458540"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2613663" y="6187777"/>
            <a:ext cx="4321915" cy="45719"/>
          </a:xfrm>
          <a:custGeom>
            <a:avLst/>
            <a:gdLst/>
            <a:ahLst/>
            <a:cxnLst/>
            <a:rect l="l" t="t" r="r" b="b"/>
            <a:pathLst>
              <a:path w="4276725" h="67310">
                <a:moveTo>
                  <a:pt x="4209275" y="0"/>
                </a:moveTo>
                <a:lnTo>
                  <a:pt x="4209275" y="66911"/>
                </a:lnTo>
                <a:lnTo>
                  <a:pt x="4265032" y="39031"/>
                </a:lnTo>
                <a:lnTo>
                  <a:pt x="4220538" y="39031"/>
                </a:lnTo>
                <a:lnTo>
                  <a:pt x="4220427" y="27879"/>
                </a:lnTo>
                <a:lnTo>
                  <a:pt x="4265032" y="27879"/>
                </a:lnTo>
                <a:lnTo>
                  <a:pt x="4209275" y="0"/>
                </a:lnTo>
                <a:close/>
              </a:path>
              <a:path w="4276725" h="67310">
                <a:moveTo>
                  <a:pt x="4209275" y="27879"/>
                </a:moveTo>
                <a:lnTo>
                  <a:pt x="0" y="27879"/>
                </a:lnTo>
                <a:lnTo>
                  <a:pt x="0" y="39031"/>
                </a:lnTo>
                <a:lnTo>
                  <a:pt x="4209275" y="39031"/>
                </a:lnTo>
                <a:lnTo>
                  <a:pt x="4209275" y="27879"/>
                </a:lnTo>
                <a:close/>
              </a:path>
              <a:path w="4276725" h="67310">
                <a:moveTo>
                  <a:pt x="4265032" y="27879"/>
                </a:moveTo>
                <a:lnTo>
                  <a:pt x="4220427" y="27879"/>
                </a:lnTo>
                <a:lnTo>
                  <a:pt x="4220538" y="39031"/>
                </a:lnTo>
                <a:lnTo>
                  <a:pt x="4265032" y="39031"/>
                </a:lnTo>
                <a:lnTo>
                  <a:pt x="4276183" y="33455"/>
                </a:lnTo>
                <a:lnTo>
                  <a:pt x="4265032"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3946736" y="4753615"/>
            <a:ext cx="619125" cy="67310"/>
          </a:xfrm>
          <a:custGeom>
            <a:avLst/>
            <a:gdLst/>
            <a:ahLst/>
            <a:cxnLst/>
            <a:rect l="l" t="t" r="r" b="b"/>
            <a:pathLst>
              <a:path w="619125" h="67310">
                <a:moveTo>
                  <a:pt x="551988" y="0"/>
                </a:moveTo>
                <a:lnTo>
                  <a:pt x="551988" y="66911"/>
                </a:lnTo>
                <a:lnTo>
                  <a:pt x="607745" y="39031"/>
                </a:lnTo>
                <a:lnTo>
                  <a:pt x="563139" y="39031"/>
                </a:lnTo>
                <a:lnTo>
                  <a:pt x="563139" y="27879"/>
                </a:lnTo>
                <a:lnTo>
                  <a:pt x="607745" y="27879"/>
                </a:lnTo>
                <a:lnTo>
                  <a:pt x="551988" y="0"/>
                </a:lnTo>
                <a:close/>
              </a:path>
              <a:path w="619125" h="67310">
                <a:moveTo>
                  <a:pt x="551988" y="27879"/>
                </a:moveTo>
                <a:lnTo>
                  <a:pt x="0" y="27879"/>
                </a:lnTo>
                <a:lnTo>
                  <a:pt x="0" y="39031"/>
                </a:lnTo>
                <a:lnTo>
                  <a:pt x="551988" y="39031"/>
                </a:lnTo>
                <a:lnTo>
                  <a:pt x="551988" y="27879"/>
                </a:lnTo>
                <a:close/>
              </a:path>
              <a:path w="619125" h="67310">
                <a:moveTo>
                  <a:pt x="607745" y="27879"/>
                </a:moveTo>
                <a:lnTo>
                  <a:pt x="563139" y="27879"/>
                </a:lnTo>
                <a:lnTo>
                  <a:pt x="563139" y="39031"/>
                </a:lnTo>
                <a:lnTo>
                  <a:pt x="607745" y="39031"/>
                </a:lnTo>
                <a:lnTo>
                  <a:pt x="618896" y="33455"/>
                </a:lnTo>
                <a:lnTo>
                  <a:pt x="607745"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txBox="1">
            <a:spLocks noGrp="1"/>
          </p:cNvSpPr>
          <p:nvPr>
            <p:ph type="sldNum" sz="quarter" idx="7"/>
          </p:nvPr>
        </p:nvSpPr>
        <p:spPr>
          <a:xfrm>
            <a:off x="9205913" y="289364"/>
            <a:ext cx="233045" cy="193675"/>
          </a:xfrm>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22</a:t>
            </a:fld>
            <a:endParaRPr kumimoji="0" sz="1200" b="0" i="0" u="none" strike="noStrike" kern="0" cap="none" spc="-25" normalizeH="0" baseline="0" noProof="0" dirty="0">
              <a:ln>
                <a:noFill/>
              </a:ln>
              <a:solidFill>
                <a:srgbClr val="888888"/>
              </a:solidFill>
              <a:effectLst/>
              <a:uLnTx/>
              <a:uFillTx/>
              <a:latin typeface="Yu Gothic"/>
            </a:endParaRPr>
          </a:p>
        </p:txBody>
      </p:sp>
      <p:pic>
        <p:nvPicPr>
          <p:cNvPr id="14" name="図 13">
            <a:extLst>
              <a:ext uri="{FF2B5EF4-FFF2-40B4-BE49-F238E27FC236}">
                <a16:creationId xmlns:a16="http://schemas.microsoft.com/office/drawing/2014/main" id="{B9B368BC-DC41-4997-954E-079A22D99A49}"/>
              </a:ext>
            </a:extLst>
          </p:cNvPr>
          <p:cNvPicPr>
            <a:picLocks noChangeAspect="1"/>
          </p:cNvPicPr>
          <p:nvPr/>
        </p:nvPicPr>
        <p:blipFill>
          <a:blip r:embed="rId2"/>
          <a:stretch>
            <a:fillRect/>
          </a:stretch>
        </p:blipFill>
        <p:spPr>
          <a:xfrm>
            <a:off x="2613663" y="2183463"/>
            <a:ext cx="280440" cy="274344"/>
          </a:xfrm>
          <a:prstGeom prst="rect">
            <a:avLst/>
          </a:prstGeom>
        </p:spPr>
      </p:pic>
      <p:pic>
        <p:nvPicPr>
          <p:cNvPr id="15" name="図 14">
            <a:extLst>
              <a:ext uri="{FF2B5EF4-FFF2-40B4-BE49-F238E27FC236}">
                <a16:creationId xmlns:a16="http://schemas.microsoft.com/office/drawing/2014/main" id="{053C5949-67AE-400B-AE8C-418F59C7D03C}"/>
              </a:ext>
            </a:extLst>
          </p:cNvPr>
          <p:cNvPicPr>
            <a:picLocks noChangeAspect="1"/>
          </p:cNvPicPr>
          <p:nvPr/>
        </p:nvPicPr>
        <p:blipFill>
          <a:blip r:embed="rId2"/>
          <a:stretch>
            <a:fillRect/>
          </a:stretch>
        </p:blipFill>
        <p:spPr>
          <a:xfrm>
            <a:off x="3636247" y="2183463"/>
            <a:ext cx="280440" cy="274344"/>
          </a:xfrm>
          <a:prstGeom prst="rect">
            <a:avLst/>
          </a:prstGeom>
        </p:spPr>
      </p:pic>
      <p:pic>
        <p:nvPicPr>
          <p:cNvPr id="16" name="図 15">
            <a:extLst>
              <a:ext uri="{FF2B5EF4-FFF2-40B4-BE49-F238E27FC236}">
                <a16:creationId xmlns:a16="http://schemas.microsoft.com/office/drawing/2014/main" id="{7CE08238-CBDC-4884-8B38-86EE6B0C1F53}"/>
              </a:ext>
            </a:extLst>
          </p:cNvPr>
          <p:cNvPicPr>
            <a:picLocks noChangeAspect="1"/>
          </p:cNvPicPr>
          <p:nvPr/>
        </p:nvPicPr>
        <p:blipFill>
          <a:blip r:embed="rId2"/>
          <a:stretch>
            <a:fillRect/>
          </a:stretch>
        </p:blipFill>
        <p:spPr>
          <a:xfrm>
            <a:off x="3953884" y="2183463"/>
            <a:ext cx="280440" cy="274344"/>
          </a:xfrm>
          <a:prstGeom prst="rect">
            <a:avLst/>
          </a:prstGeom>
        </p:spPr>
      </p:pic>
      <p:pic>
        <p:nvPicPr>
          <p:cNvPr id="17" name="図 16">
            <a:extLst>
              <a:ext uri="{FF2B5EF4-FFF2-40B4-BE49-F238E27FC236}">
                <a16:creationId xmlns:a16="http://schemas.microsoft.com/office/drawing/2014/main" id="{F27DB68A-85D5-40EA-BDB1-1411B9DC030C}"/>
              </a:ext>
            </a:extLst>
          </p:cNvPr>
          <p:cNvPicPr>
            <a:picLocks noChangeAspect="1"/>
          </p:cNvPicPr>
          <p:nvPr/>
        </p:nvPicPr>
        <p:blipFill>
          <a:blip r:embed="rId2"/>
          <a:stretch>
            <a:fillRect/>
          </a:stretch>
        </p:blipFill>
        <p:spPr>
          <a:xfrm>
            <a:off x="4285421" y="2197978"/>
            <a:ext cx="280440" cy="274344"/>
          </a:xfrm>
          <a:prstGeom prst="rect">
            <a:avLst/>
          </a:prstGeom>
        </p:spPr>
      </p:pic>
      <p:pic>
        <p:nvPicPr>
          <p:cNvPr id="18" name="図 17">
            <a:extLst>
              <a:ext uri="{FF2B5EF4-FFF2-40B4-BE49-F238E27FC236}">
                <a16:creationId xmlns:a16="http://schemas.microsoft.com/office/drawing/2014/main" id="{0AB47545-B8F8-437F-A699-FD4A3C98F8AD}"/>
              </a:ext>
            </a:extLst>
          </p:cNvPr>
          <p:cNvPicPr>
            <a:picLocks noChangeAspect="1"/>
          </p:cNvPicPr>
          <p:nvPr/>
        </p:nvPicPr>
        <p:blipFill>
          <a:blip r:embed="rId2"/>
          <a:stretch>
            <a:fillRect/>
          </a:stretch>
        </p:blipFill>
        <p:spPr>
          <a:xfrm>
            <a:off x="2976182" y="5353763"/>
            <a:ext cx="280440" cy="274344"/>
          </a:xfrm>
          <a:prstGeom prst="rect">
            <a:avLst/>
          </a:prstGeom>
        </p:spPr>
      </p:pic>
      <p:sp>
        <p:nvSpPr>
          <p:cNvPr id="20" name="正方形/長方形 19">
            <a:extLst>
              <a:ext uri="{FF2B5EF4-FFF2-40B4-BE49-F238E27FC236}">
                <a16:creationId xmlns:a16="http://schemas.microsoft.com/office/drawing/2014/main" id="{C4FFA70A-67E5-48E8-88D8-1C94380F1133}"/>
              </a:ext>
            </a:extLst>
          </p:cNvPr>
          <p:cNvSpPr/>
          <p:nvPr/>
        </p:nvSpPr>
        <p:spPr>
          <a:xfrm>
            <a:off x="8630697" y="1055357"/>
            <a:ext cx="738759" cy="535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3FFA9729-0F8A-41A8-9507-311C2AF23592}"/>
              </a:ext>
            </a:extLst>
          </p:cNvPr>
          <p:cNvSpPr txBox="1"/>
          <p:nvPr/>
        </p:nvSpPr>
        <p:spPr>
          <a:xfrm>
            <a:off x="8856106" y="2286000"/>
            <a:ext cx="400110" cy="2015899"/>
          </a:xfrm>
          <a:prstGeom prst="rect">
            <a:avLst/>
          </a:prstGeom>
          <a:solidFill>
            <a:schemeClr val="bg1"/>
          </a:solid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BIZ UDGothic" panose="020B0400000000000000" pitchFamily="49" charset="-128"/>
                <a:ea typeface="BIZ UDGothic" panose="020B0400000000000000" pitchFamily="49" charset="-128"/>
              </a:rPr>
              <a:t>　宿　泊　税　開　始</a:t>
            </a:r>
          </a:p>
        </p:txBody>
      </p:sp>
      <p:sp>
        <p:nvSpPr>
          <p:cNvPr id="21" name="矢印: 右 20">
            <a:extLst>
              <a:ext uri="{FF2B5EF4-FFF2-40B4-BE49-F238E27FC236}">
                <a16:creationId xmlns:a16="http://schemas.microsoft.com/office/drawing/2014/main" id="{EAFDB855-1516-4232-B60C-A7C696CD68FD}"/>
              </a:ext>
            </a:extLst>
          </p:cNvPr>
          <p:cNvSpPr/>
          <p:nvPr/>
        </p:nvSpPr>
        <p:spPr>
          <a:xfrm>
            <a:off x="8677181" y="3238024"/>
            <a:ext cx="225409" cy="273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2" name="図 21">
            <a:extLst>
              <a:ext uri="{FF2B5EF4-FFF2-40B4-BE49-F238E27FC236}">
                <a16:creationId xmlns:a16="http://schemas.microsoft.com/office/drawing/2014/main" id="{EEC468D2-5E22-4AEF-AF9F-8A8564344170}"/>
              </a:ext>
            </a:extLst>
          </p:cNvPr>
          <p:cNvPicPr>
            <a:picLocks noChangeAspect="1"/>
          </p:cNvPicPr>
          <p:nvPr/>
        </p:nvPicPr>
        <p:blipFill>
          <a:blip r:embed="rId2"/>
          <a:stretch>
            <a:fillRect/>
          </a:stretch>
        </p:blipFill>
        <p:spPr>
          <a:xfrm>
            <a:off x="5282904" y="4319225"/>
            <a:ext cx="339276" cy="331901"/>
          </a:xfrm>
          <a:prstGeom prst="rect">
            <a:avLst/>
          </a:prstGeom>
        </p:spPr>
      </p:pic>
      <p:sp>
        <p:nvSpPr>
          <p:cNvPr id="26" name="テキスト ボックス 25">
            <a:extLst>
              <a:ext uri="{FF2B5EF4-FFF2-40B4-BE49-F238E27FC236}">
                <a16:creationId xmlns:a16="http://schemas.microsoft.com/office/drawing/2014/main" id="{6CDED76F-D091-43DA-B91F-F8F31EAD85BD}"/>
              </a:ext>
            </a:extLst>
          </p:cNvPr>
          <p:cNvSpPr txBox="1"/>
          <p:nvPr/>
        </p:nvSpPr>
        <p:spPr>
          <a:xfrm>
            <a:off x="3566220" y="5037111"/>
            <a:ext cx="1716684" cy="246221"/>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BIZ UDGothic" panose="020B0400000000000000" pitchFamily="49" charset="-128"/>
                <a:ea typeface="BIZ UDGothic" panose="020B0400000000000000" pitchFamily="49" charset="-128"/>
              </a:rPr>
              <a:t>事前調整</a:t>
            </a:r>
          </a:p>
        </p:txBody>
      </p:sp>
      <p:pic>
        <p:nvPicPr>
          <p:cNvPr id="29" name="図 28">
            <a:extLst>
              <a:ext uri="{FF2B5EF4-FFF2-40B4-BE49-F238E27FC236}">
                <a16:creationId xmlns:a16="http://schemas.microsoft.com/office/drawing/2014/main" id="{B0426FF4-43C1-43E3-85CF-C9FF48C7D1CC}"/>
              </a:ext>
            </a:extLst>
          </p:cNvPr>
          <p:cNvPicPr>
            <a:picLocks noChangeAspect="1"/>
          </p:cNvPicPr>
          <p:nvPr/>
        </p:nvPicPr>
        <p:blipFill>
          <a:blip r:embed="rId2"/>
          <a:stretch>
            <a:fillRect/>
          </a:stretch>
        </p:blipFill>
        <p:spPr>
          <a:xfrm>
            <a:off x="6314577" y="5383987"/>
            <a:ext cx="280440" cy="274344"/>
          </a:xfrm>
          <a:prstGeom prst="rect">
            <a:avLst/>
          </a:prstGeom>
        </p:spPr>
      </p:pic>
      <p:pic>
        <p:nvPicPr>
          <p:cNvPr id="30" name="図 29">
            <a:extLst>
              <a:ext uri="{FF2B5EF4-FFF2-40B4-BE49-F238E27FC236}">
                <a16:creationId xmlns:a16="http://schemas.microsoft.com/office/drawing/2014/main" id="{EB5DD9C6-DCD5-4DE7-8E7E-E6B59E1C13AD}"/>
              </a:ext>
            </a:extLst>
          </p:cNvPr>
          <p:cNvPicPr>
            <a:picLocks noChangeAspect="1"/>
          </p:cNvPicPr>
          <p:nvPr/>
        </p:nvPicPr>
        <p:blipFill>
          <a:blip r:embed="rId2"/>
          <a:stretch>
            <a:fillRect/>
          </a:stretch>
        </p:blipFill>
        <p:spPr>
          <a:xfrm>
            <a:off x="6983039" y="5383987"/>
            <a:ext cx="280440" cy="274344"/>
          </a:xfrm>
          <a:prstGeom prst="rect">
            <a:avLst/>
          </a:prstGeom>
        </p:spPr>
      </p:pic>
      <p:sp>
        <p:nvSpPr>
          <p:cNvPr id="32" name="object 9">
            <a:extLst>
              <a:ext uri="{FF2B5EF4-FFF2-40B4-BE49-F238E27FC236}">
                <a16:creationId xmlns:a16="http://schemas.microsoft.com/office/drawing/2014/main" id="{66482BFD-E9FD-4F86-B6A4-F6D065D35725}"/>
              </a:ext>
            </a:extLst>
          </p:cNvPr>
          <p:cNvSpPr/>
          <p:nvPr/>
        </p:nvSpPr>
        <p:spPr>
          <a:xfrm>
            <a:off x="6463785" y="5827060"/>
            <a:ext cx="2119892" cy="103433"/>
          </a:xfrm>
          <a:custGeom>
            <a:avLst/>
            <a:gdLst/>
            <a:ahLst/>
            <a:cxnLst/>
            <a:rect l="l" t="t" r="r" b="b"/>
            <a:pathLst>
              <a:path w="4582159" h="67310">
                <a:moveTo>
                  <a:pt x="4514821" y="0"/>
                </a:moveTo>
                <a:lnTo>
                  <a:pt x="4514821" y="66911"/>
                </a:lnTo>
                <a:lnTo>
                  <a:pt x="4570577" y="39031"/>
                </a:lnTo>
                <a:lnTo>
                  <a:pt x="4526083" y="39031"/>
                </a:lnTo>
                <a:lnTo>
                  <a:pt x="4526083" y="27879"/>
                </a:lnTo>
                <a:lnTo>
                  <a:pt x="4570577" y="27879"/>
                </a:lnTo>
                <a:lnTo>
                  <a:pt x="4514821" y="0"/>
                </a:lnTo>
                <a:close/>
              </a:path>
              <a:path w="4582159" h="67310">
                <a:moveTo>
                  <a:pt x="4514821" y="27879"/>
                </a:moveTo>
                <a:lnTo>
                  <a:pt x="0" y="27879"/>
                </a:lnTo>
                <a:lnTo>
                  <a:pt x="0" y="39031"/>
                </a:lnTo>
                <a:lnTo>
                  <a:pt x="4514821" y="39031"/>
                </a:lnTo>
                <a:lnTo>
                  <a:pt x="4514821" y="27879"/>
                </a:lnTo>
                <a:close/>
              </a:path>
              <a:path w="4582159" h="67310">
                <a:moveTo>
                  <a:pt x="4570577" y="27879"/>
                </a:moveTo>
                <a:lnTo>
                  <a:pt x="4526083" y="27879"/>
                </a:lnTo>
                <a:lnTo>
                  <a:pt x="4526083" y="39031"/>
                </a:lnTo>
                <a:lnTo>
                  <a:pt x="4570577" y="39031"/>
                </a:lnTo>
                <a:lnTo>
                  <a:pt x="4581728" y="33455"/>
                </a:lnTo>
                <a:lnTo>
                  <a:pt x="4570577" y="2787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7" name="図 26">
            <a:extLst>
              <a:ext uri="{FF2B5EF4-FFF2-40B4-BE49-F238E27FC236}">
                <a16:creationId xmlns:a16="http://schemas.microsoft.com/office/drawing/2014/main" id="{C76C3BC5-B98E-4882-9372-204EF93CF1FA}"/>
              </a:ext>
            </a:extLst>
          </p:cNvPr>
          <p:cNvPicPr>
            <a:picLocks noChangeAspect="1"/>
          </p:cNvPicPr>
          <p:nvPr/>
        </p:nvPicPr>
        <p:blipFill>
          <a:blip r:embed="rId2"/>
          <a:stretch>
            <a:fillRect/>
          </a:stretch>
        </p:blipFill>
        <p:spPr>
          <a:xfrm>
            <a:off x="4953000" y="1840802"/>
            <a:ext cx="280440" cy="274344"/>
          </a:xfrm>
          <a:prstGeom prst="rect">
            <a:avLst/>
          </a:prstGeom>
        </p:spPr>
      </p:pic>
      <p:sp>
        <p:nvSpPr>
          <p:cNvPr id="28" name="object 2">
            <a:extLst>
              <a:ext uri="{FF2B5EF4-FFF2-40B4-BE49-F238E27FC236}">
                <a16:creationId xmlns:a16="http://schemas.microsoft.com/office/drawing/2014/main" id="{8A3B7EDB-9DE4-485C-9E6D-4691D0CCC948}"/>
              </a:ext>
            </a:extLst>
          </p:cNvPr>
          <p:cNvSpPr txBox="1"/>
          <p:nvPr/>
        </p:nvSpPr>
        <p:spPr>
          <a:xfrm>
            <a:off x="6413247" y="547968"/>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F91AA4-D1AD-4630-9AE9-FC25875D3BE3}"/>
              </a:ext>
            </a:extLst>
          </p:cNvPr>
          <p:cNvSpPr>
            <a:spLocks noGrp="1"/>
          </p:cNvSpPr>
          <p:nvPr>
            <p:ph type="title"/>
          </p:nvPr>
        </p:nvSpPr>
        <p:spPr>
          <a:xfrm>
            <a:off x="425450" y="295657"/>
            <a:ext cx="5975350" cy="618744"/>
          </a:xfrm>
        </p:spPr>
        <p:txBody>
          <a:bodyPr/>
          <a:lstStyle/>
          <a:p>
            <a:r>
              <a:rPr kumimoji="1" lang="ja-JP" altLang="en-US" dirty="0"/>
              <a:t>アンケート調査の依頼について</a:t>
            </a:r>
          </a:p>
        </p:txBody>
      </p:sp>
      <p:sp>
        <p:nvSpPr>
          <p:cNvPr id="3" name="テキスト プレースホルダー 2">
            <a:extLst>
              <a:ext uri="{FF2B5EF4-FFF2-40B4-BE49-F238E27FC236}">
                <a16:creationId xmlns:a16="http://schemas.microsoft.com/office/drawing/2014/main" id="{9012F2E7-4770-4FAC-9FE7-EEA8D66FC96A}"/>
              </a:ext>
            </a:extLst>
          </p:cNvPr>
          <p:cNvSpPr>
            <a:spLocks noGrp="1"/>
          </p:cNvSpPr>
          <p:nvPr>
            <p:ph type="body" idx="1"/>
          </p:nvPr>
        </p:nvSpPr>
        <p:spPr>
          <a:xfrm>
            <a:off x="425449" y="1219200"/>
            <a:ext cx="9043035" cy="4647426"/>
          </a:xfrm>
        </p:spPr>
        <p:txBody>
          <a:bodyPr/>
          <a:lstStyle/>
          <a:p>
            <a:r>
              <a:rPr kumimoji="1" lang="ja-JP" altLang="en-US" sz="1400" dirty="0">
                <a:latin typeface="ＭＳ Ｐゴシック" panose="020B0600070205080204" pitchFamily="50" charset="-128"/>
                <a:ea typeface="ＭＳ Ｐゴシック" panose="020B0600070205080204" pitchFamily="50" charset="-128"/>
              </a:rPr>
              <a:t>（１）宿泊税導入に係るアンケート　（事業者様用</a:t>
            </a:r>
            <a:r>
              <a:rPr kumimoji="1" lang="ja-JP" altLang="en-US" sz="1400" dirty="0">
                <a:latin typeface="ＭＳ Ｐゴシック" panose="020B0600070205080204" pitchFamily="50" charset="-128"/>
              </a:rPr>
              <a:t>）　　</a:t>
            </a:r>
            <a:r>
              <a:rPr kumimoji="1" lang="en-US" altLang="ja-JP" sz="1400" dirty="0">
                <a:latin typeface="ＭＳ Ｐゴシック" panose="020B0600070205080204" pitchFamily="50" charset="-128"/>
              </a:rPr>
              <a:t>【</a:t>
            </a:r>
            <a:r>
              <a:rPr kumimoji="1" lang="ja-JP" altLang="en-US" sz="1400" dirty="0">
                <a:latin typeface="ＭＳ Ｐゴシック" panose="020B0600070205080204" pitchFamily="50" charset="-128"/>
              </a:rPr>
              <a:t>ピンク色</a:t>
            </a:r>
            <a:r>
              <a:rPr kumimoji="1" lang="en-US" altLang="ja-JP" sz="1400" dirty="0">
                <a:latin typeface="ＭＳ Ｐゴシック" panose="020B0600070205080204" pitchFamily="50" charset="-128"/>
              </a:rPr>
              <a:t>】</a:t>
            </a:r>
            <a:r>
              <a:rPr kumimoji="1" lang="ja-JP" altLang="en-US" sz="1400" dirty="0">
                <a:highlight>
                  <a:srgbClr val="FF00FF"/>
                </a:highlight>
                <a:latin typeface="ＭＳ Ｐゴシック" panose="020B0600070205080204" pitchFamily="50" charset="-128"/>
              </a:rPr>
              <a:t>　</a:t>
            </a:r>
          </a:p>
          <a:p>
            <a:endParaRPr kumimoji="1" lang="ja-JP" altLang="en-US" sz="1400" dirty="0">
              <a:highlight>
                <a:srgbClr val="FF00FF"/>
              </a:highlight>
              <a:latin typeface="ＭＳ Ｐゴシック" panose="020B0600070205080204" pitchFamily="50" charset="-128"/>
              <a:ea typeface="ＭＳ Ｐゴシック" panose="020B0600070205080204" pitchFamily="50" charset="-128"/>
            </a:endParaRPr>
          </a:p>
          <a:p>
            <a:endParaRPr kumimoji="1" lang="ja-JP" altLang="en-US"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　白浜町では、魅力あふれる観光地「白浜」として、観光資源の魅力向上、情報発信の充実や観光客受け入れ体制等の充実など、更なる観光振興を図るための財源確保の一つの手段として宿泊税の導入を検討しています。</a:t>
            </a:r>
          </a:p>
          <a:p>
            <a:r>
              <a:rPr kumimoji="1" lang="ja-JP" altLang="en-US" sz="1400" dirty="0">
                <a:latin typeface="ＭＳ Ｐゴシック" panose="020B0600070205080204" pitchFamily="50" charset="-128"/>
                <a:ea typeface="ＭＳ Ｐゴシック" panose="020B0600070205080204" pitchFamily="50" charset="-128"/>
              </a:rPr>
              <a:t>　つきましては、宿泊税に関するご意見や検討の基礎事項の把握を目的として、本アンケートを実施しますのでご理解とご協力をお願いします。なお、本アンケートは宿泊税の導入に関する検討のみに使用し、他の目的では使用しません。また、集計結果を公表することがありますが、特定の事業者が判別できるような表現はいたしません。</a:t>
            </a:r>
          </a:p>
          <a:p>
            <a:endParaRPr kumimoji="1" lang="ja-JP" altLang="en-US" sz="1400" dirty="0">
              <a:latin typeface="ＭＳ Ｐゴシック" panose="020B0600070205080204" pitchFamily="50" charset="-128"/>
              <a:ea typeface="ＭＳ Ｐゴシック" panose="020B0600070205080204" pitchFamily="50" charset="-128"/>
            </a:endParaRPr>
          </a:p>
          <a:p>
            <a:endParaRPr kumimoji="1" lang="ja-JP" altLang="en-US"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○アンケートでは、以下の内容の質問をしています。</a:t>
            </a:r>
          </a:p>
          <a:p>
            <a:endParaRPr kumimoji="1" lang="ja-JP" altLang="en-US"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・旅館業法に基づく営業の種別について</a:t>
            </a:r>
          </a:p>
          <a:p>
            <a:r>
              <a:rPr kumimoji="1" lang="ja-JP" altLang="en-US" sz="1400" dirty="0">
                <a:latin typeface="ＭＳ Ｐゴシック" panose="020B0600070205080204" pitchFamily="50" charset="-128"/>
                <a:ea typeface="ＭＳ Ｐゴシック" panose="020B0600070205080204" pitchFamily="50" charset="-128"/>
              </a:rPr>
              <a:t>・施設の客室数、収容人数、年間の総宿泊人数、宿泊料金の区分について</a:t>
            </a:r>
          </a:p>
          <a:p>
            <a:r>
              <a:rPr kumimoji="1" lang="ja-JP" altLang="en-US" sz="1400" dirty="0">
                <a:latin typeface="ＭＳ Ｐゴシック" panose="020B0600070205080204" pitchFamily="50" charset="-128"/>
                <a:ea typeface="ＭＳ Ｐゴシック" panose="020B0600070205080204" pitchFamily="50" charset="-128"/>
              </a:rPr>
              <a:t>・宿泊税を導入した場合の宿泊税の使途について</a:t>
            </a:r>
          </a:p>
          <a:p>
            <a:r>
              <a:rPr kumimoji="1" lang="ja-JP" altLang="en-US" sz="1400" dirty="0">
                <a:latin typeface="ＭＳ Ｐゴシック" panose="020B0600070205080204" pitchFamily="50" charset="-128"/>
                <a:ea typeface="ＭＳ Ｐゴシック" panose="020B0600070205080204" pitchFamily="50" charset="-128"/>
              </a:rPr>
              <a:t>・宿泊税の税額設定について</a:t>
            </a:r>
          </a:p>
          <a:p>
            <a:r>
              <a:rPr kumimoji="1" lang="ja-JP" altLang="en-US" sz="1400" dirty="0">
                <a:latin typeface="ＭＳ Ｐゴシック" panose="020B0600070205080204" pitchFamily="50" charset="-128"/>
                <a:ea typeface="ＭＳ Ｐゴシック" panose="020B0600070205080204" pitchFamily="50" charset="-128"/>
              </a:rPr>
              <a:t>・宿泊税の課税免除について</a:t>
            </a:r>
          </a:p>
          <a:p>
            <a:r>
              <a:rPr kumimoji="1" lang="ja-JP" altLang="en-US" sz="1400" dirty="0">
                <a:latin typeface="ＭＳ Ｐゴシック" panose="020B0600070205080204" pitchFamily="50" charset="-128"/>
                <a:ea typeface="ＭＳ Ｐゴシック" panose="020B0600070205080204" pitchFamily="50" charset="-128"/>
              </a:rPr>
              <a:t>・宿泊税の導入準備期間について</a:t>
            </a:r>
          </a:p>
          <a:p>
            <a:r>
              <a:rPr kumimoji="1" lang="ja-JP" altLang="en-US" sz="1400" dirty="0">
                <a:latin typeface="ＭＳ Ｐゴシック" panose="020B0600070205080204" pitchFamily="50" charset="-128"/>
                <a:ea typeface="ＭＳ Ｐゴシック" panose="020B0600070205080204" pitchFamily="50" charset="-128"/>
              </a:rPr>
              <a:t>・宿泊税を導入した場合の負担について</a:t>
            </a:r>
          </a:p>
          <a:p>
            <a:endParaRPr kumimoji="1" lang="ja-JP" altLang="en-US" dirty="0"/>
          </a:p>
          <a:p>
            <a:endParaRPr kumimoji="1" lang="ja-JP" altLang="en-US" dirty="0"/>
          </a:p>
        </p:txBody>
      </p:sp>
      <p:sp>
        <p:nvSpPr>
          <p:cNvPr id="4" name="object 13">
            <a:extLst>
              <a:ext uri="{FF2B5EF4-FFF2-40B4-BE49-F238E27FC236}">
                <a16:creationId xmlns:a16="http://schemas.microsoft.com/office/drawing/2014/main" id="{600187F5-577F-4010-855F-7907D7E15698}"/>
              </a:ext>
            </a:extLst>
          </p:cNvPr>
          <p:cNvSpPr txBox="1">
            <a:spLocks noGrp="1"/>
          </p:cNvSpPr>
          <p:nvPr>
            <p:ph type="sldNum" sz="quarter" idx="7"/>
          </p:nvPr>
        </p:nvSpPr>
        <p:spPr>
          <a:xfrm>
            <a:off x="9235439" y="6252781"/>
            <a:ext cx="233045" cy="193675"/>
          </a:xfrm>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23</a:t>
            </a:fld>
            <a:endParaRPr kumimoji="0" sz="1200" b="0" i="0" u="none" strike="noStrike" kern="0" cap="none" spc="-25" normalizeH="0" baseline="0" noProof="0" dirty="0">
              <a:ln>
                <a:noFill/>
              </a:ln>
              <a:solidFill>
                <a:srgbClr val="888888"/>
              </a:solidFill>
              <a:effectLst/>
              <a:uLnTx/>
              <a:uFillTx/>
              <a:latin typeface="Yu Gothic"/>
            </a:endParaRPr>
          </a:p>
        </p:txBody>
      </p:sp>
    </p:spTree>
    <p:extLst>
      <p:ext uri="{BB962C8B-B14F-4D97-AF65-F5344CB8AC3E}">
        <p14:creationId xmlns:p14="http://schemas.microsoft.com/office/powerpoint/2010/main" val="45565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F91AA4-D1AD-4630-9AE9-FC25875D3BE3}"/>
              </a:ext>
            </a:extLst>
          </p:cNvPr>
          <p:cNvSpPr>
            <a:spLocks noGrp="1"/>
          </p:cNvSpPr>
          <p:nvPr>
            <p:ph type="title"/>
          </p:nvPr>
        </p:nvSpPr>
        <p:spPr>
          <a:xfrm>
            <a:off x="425450" y="295657"/>
            <a:ext cx="5975350" cy="618744"/>
          </a:xfrm>
        </p:spPr>
        <p:txBody>
          <a:bodyPr/>
          <a:lstStyle/>
          <a:p>
            <a:r>
              <a:rPr kumimoji="1" lang="ja-JP" altLang="en-US" dirty="0"/>
              <a:t>アンケート調査の依頼について</a:t>
            </a:r>
          </a:p>
        </p:txBody>
      </p:sp>
      <p:sp>
        <p:nvSpPr>
          <p:cNvPr id="3" name="テキスト プレースホルダー 2">
            <a:extLst>
              <a:ext uri="{FF2B5EF4-FFF2-40B4-BE49-F238E27FC236}">
                <a16:creationId xmlns:a16="http://schemas.microsoft.com/office/drawing/2014/main" id="{9012F2E7-4770-4FAC-9FE7-EEA8D66FC96A}"/>
              </a:ext>
            </a:extLst>
          </p:cNvPr>
          <p:cNvSpPr>
            <a:spLocks noGrp="1"/>
          </p:cNvSpPr>
          <p:nvPr>
            <p:ph type="body" idx="1"/>
          </p:nvPr>
        </p:nvSpPr>
        <p:spPr>
          <a:xfrm>
            <a:off x="425449" y="1219200"/>
            <a:ext cx="9043035" cy="4216539"/>
          </a:xfrm>
        </p:spPr>
        <p:txBody>
          <a:bodyPr/>
          <a:lstStyle/>
          <a:p>
            <a:r>
              <a:rPr kumimoji="1" lang="ja-JP" altLang="en-US" sz="1400" dirty="0">
                <a:latin typeface="ＭＳ Ｐゴシック" panose="020B0600070205080204" pitchFamily="50" charset="-128"/>
                <a:ea typeface="ＭＳ Ｐゴシック" panose="020B0600070205080204" pitchFamily="50" charset="-128"/>
              </a:rPr>
              <a:t>（２）宿泊税導入に係るアンケート　（宿泊者様用）　</a:t>
            </a:r>
            <a:r>
              <a:rPr kumimoji="1" lang="ja-JP" altLang="en-US" sz="1400" dirty="0">
                <a:highlight>
                  <a:srgbClr val="00FFFF"/>
                </a:highlight>
                <a:latin typeface="ＭＳ Ｐゴシック" panose="020B0600070205080204" pitchFamily="50" charset="-128"/>
                <a:ea typeface="ＭＳ Ｐゴシック" panose="020B0600070205080204" pitchFamily="50" charset="-128"/>
              </a:rPr>
              <a:t>　</a:t>
            </a:r>
            <a:r>
              <a:rPr kumimoji="1" lang="en-US" altLang="ja-JP" sz="1400" dirty="0">
                <a:highlight>
                  <a:srgbClr val="00FFFF"/>
                </a:highlight>
                <a:latin typeface="ＭＳ Ｐゴシック" panose="020B0600070205080204" pitchFamily="50" charset="-128"/>
                <a:ea typeface="ＭＳ Ｐゴシック" panose="020B0600070205080204" pitchFamily="50" charset="-128"/>
              </a:rPr>
              <a:t>【</a:t>
            </a:r>
            <a:r>
              <a:rPr kumimoji="1" lang="ja-JP" altLang="en-US" sz="1400" dirty="0">
                <a:highlight>
                  <a:srgbClr val="00FFFF"/>
                </a:highlight>
                <a:latin typeface="ＭＳ Ｐゴシック" panose="020B0600070205080204" pitchFamily="50" charset="-128"/>
                <a:ea typeface="ＭＳ Ｐゴシック" panose="020B0600070205080204" pitchFamily="50" charset="-128"/>
              </a:rPr>
              <a:t>水色</a:t>
            </a:r>
            <a:r>
              <a:rPr kumimoji="1" lang="en-US" altLang="ja-JP" sz="1400" dirty="0">
                <a:highlight>
                  <a:srgbClr val="00FFFF"/>
                </a:highlight>
                <a:latin typeface="ＭＳ Ｐゴシック" panose="020B0600070205080204" pitchFamily="50" charset="-128"/>
                <a:ea typeface="ＭＳ Ｐゴシック" panose="020B0600070205080204" pitchFamily="50" charset="-128"/>
              </a:rPr>
              <a:t>】</a:t>
            </a:r>
            <a:r>
              <a:rPr kumimoji="1" lang="ja-JP" altLang="en-US" sz="1400" dirty="0">
                <a:highlight>
                  <a:srgbClr val="00FFFF"/>
                </a:highlight>
                <a:latin typeface="ＭＳ Ｐゴシック" panose="020B0600070205080204" pitchFamily="50" charset="-128"/>
                <a:ea typeface="ＭＳ Ｐゴシック" panose="020B0600070205080204" pitchFamily="50" charset="-128"/>
              </a:rPr>
              <a:t>　</a:t>
            </a:r>
          </a:p>
          <a:p>
            <a:endParaRPr kumimoji="1" lang="ja-JP" altLang="en-US"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rPr>
              <a:t>　白浜町では、魅力あふれる観光地「南紀白浜」として、観光資源の魅力向上、情報発信の充実や観光客受け入れ体制等の充実など、更なる観光振興を図るための財源確保の一つの手段として宿泊税の導入を検討しています。</a:t>
            </a:r>
          </a:p>
          <a:p>
            <a:r>
              <a:rPr kumimoji="1" lang="ja-JP" altLang="en-US" sz="1400" dirty="0">
                <a:latin typeface="ＭＳ Ｐゴシック" panose="020B0600070205080204" pitchFamily="50" charset="-128"/>
              </a:rPr>
              <a:t>　つきましては、宿泊税に関するご意見や検討の基礎情報の把握を目的として、本アンケートを実施しますのでご理解とご協力をお願いします。</a:t>
            </a:r>
          </a:p>
          <a:p>
            <a:endParaRPr kumimoji="1" lang="ja-JP" altLang="en-US" sz="1400" dirty="0">
              <a:latin typeface="ＭＳ Ｐゴシック" panose="020B0600070205080204" pitchFamily="50" charset="-128"/>
            </a:endParaRPr>
          </a:p>
          <a:p>
            <a:endParaRPr kumimoji="1" lang="ja-JP" altLang="en-US" sz="1400" dirty="0">
              <a:latin typeface="ＭＳ Ｐゴシック" panose="020B0600070205080204" pitchFamily="50" charset="-128"/>
            </a:endParaRPr>
          </a:p>
          <a:p>
            <a:r>
              <a:rPr kumimoji="1" lang="ja-JP" altLang="en-US" sz="1400" dirty="0">
                <a:latin typeface="ＭＳ Ｐゴシック" panose="020B0600070205080204" pitchFamily="50" charset="-128"/>
              </a:rPr>
              <a:t>○アンケートでは以下の内容の質問をしています。</a:t>
            </a:r>
          </a:p>
          <a:p>
            <a:endParaRPr kumimoji="1" lang="ja-JP" altLang="en-US" sz="1400" dirty="0">
              <a:latin typeface="ＭＳ Ｐゴシック" panose="020B0600070205080204" pitchFamily="50" charset="-128"/>
            </a:endParaRPr>
          </a:p>
          <a:p>
            <a:r>
              <a:rPr kumimoji="1" lang="ja-JP" altLang="en-US" sz="1400" dirty="0">
                <a:latin typeface="ＭＳ Ｐゴシック" panose="020B0600070205080204" pitchFamily="50" charset="-128"/>
              </a:rPr>
              <a:t>・今回宿泊した施設の種別（ホテル、旅館、民宿、民泊など）について</a:t>
            </a:r>
          </a:p>
          <a:p>
            <a:r>
              <a:rPr kumimoji="1" lang="ja-JP" altLang="en-US" sz="1400" dirty="0">
                <a:latin typeface="ＭＳ Ｐゴシック" panose="020B0600070205080204" pitchFamily="50" charset="-128"/>
              </a:rPr>
              <a:t>・宿泊での食事形態について</a:t>
            </a:r>
          </a:p>
          <a:p>
            <a:r>
              <a:rPr kumimoji="1" lang="ja-JP" altLang="en-US" sz="1400" dirty="0">
                <a:latin typeface="ＭＳ Ｐゴシック" panose="020B0600070205080204" pitchFamily="50" charset="-128"/>
              </a:rPr>
              <a:t>・一泊あたりの宿泊料金について</a:t>
            </a:r>
          </a:p>
          <a:p>
            <a:r>
              <a:rPr kumimoji="1" lang="ja-JP" altLang="en-US" sz="1400" dirty="0">
                <a:latin typeface="ＭＳ Ｐゴシック" panose="020B0600070205080204" pitchFamily="50" charset="-128"/>
              </a:rPr>
              <a:t>・宿泊税について</a:t>
            </a:r>
          </a:p>
          <a:p>
            <a:r>
              <a:rPr kumimoji="1" lang="ja-JP" altLang="en-US" sz="1400" dirty="0">
                <a:latin typeface="ＭＳ Ｐゴシック" panose="020B0600070205080204" pitchFamily="50" charset="-128"/>
              </a:rPr>
              <a:t>・宿泊税の使い道について</a:t>
            </a:r>
          </a:p>
          <a:p>
            <a:r>
              <a:rPr kumimoji="1" lang="ja-JP" altLang="en-US" sz="1400" dirty="0">
                <a:latin typeface="ＭＳ Ｐゴシック" panose="020B0600070205080204" pitchFamily="50" charset="-128"/>
              </a:rPr>
              <a:t>・宿泊税を導入した場合に、宿泊先の選定に影響があるかについて</a:t>
            </a:r>
          </a:p>
          <a:p>
            <a:r>
              <a:rPr kumimoji="1" lang="ja-JP" altLang="en-US" sz="1400" dirty="0">
                <a:latin typeface="ＭＳ Ｐゴシック" panose="020B0600070205080204" pitchFamily="50" charset="-128"/>
              </a:rPr>
              <a:t>・宿泊税額について</a:t>
            </a:r>
          </a:p>
          <a:p>
            <a:endParaRPr kumimoji="1" lang="ja-JP" altLang="en-US" dirty="0"/>
          </a:p>
          <a:p>
            <a:endParaRPr kumimoji="1" lang="ja-JP" altLang="en-US" dirty="0"/>
          </a:p>
        </p:txBody>
      </p:sp>
      <p:sp>
        <p:nvSpPr>
          <p:cNvPr id="4" name="object 13">
            <a:extLst>
              <a:ext uri="{FF2B5EF4-FFF2-40B4-BE49-F238E27FC236}">
                <a16:creationId xmlns:a16="http://schemas.microsoft.com/office/drawing/2014/main" id="{600187F5-577F-4010-855F-7907D7E15698}"/>
              </a:ext>
            </a:extLst>
          </p:cNvPr>
          <p:cNvSpPr txBox="1">
            <a:spLocks noGrp="1"/>
          </p:cNvSpPr>
          <p:nvPr>
            <p:ph type="sldNum" sz="quarter" idx="7"/>
          </p:nvPr>
        </p:nvSpPr>
        <p:spPr>
          <a:xfrm>
            <a:off x="9235439" y="295657"/>
            <a:ext cx="233045" cy="193675"/>
          </a:xfrm>
          <a:prstGeom prst="rect">
            <a:avLst/>
          </a:prstGeom>
        </p:spPr>
        <p:txBody>
          <a:bodyPr vert="horz" wrap="square" lIns="0" tIns="0" rIns="0" bIns="0" rtlCol="0">
            <a:spAutoFit/>
          </a:bodyPr>
          <a:lstStyle/>
          <a:p>
            <a:pPr marL="127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srgbClr val="888888"/>
                </a:solidFill>
                <a:effectLst/>
                <a:uLnTx/>
                <a:uFillTx/>
                <a:latin typeface="Yu Gothic"/>
              </a:rPr>
              <a:pPr marL="12700" marR="0" lvl="0" indent="0" defTabSz="914400" eaLnBrk="1" fontAlgn="auto" latinLnBrk="0" hangingPunct="1">
                <a:lnSpc>
                  <a:spcPts val="1395"/>
                </a:lnSpc>
                <a:spcBef>
                  <a:spcPts val="0"/>
                </a:spcBef>
                <a:spcAft>
                  <a:spcPts val="0"/>
                </a:spcAft>
                <a:buClrTx/>
                <a:buSzTx/>
                <a:buFontTx/>
                <a:buNone/>
                <a:tabLst/>
                <a:defRPr/>
              </a:pPr>
              <a:t>24</a:t>
            </a:fld>
            <a:endParaRPr kumimoji="0" sz="1200" b="0" i="0" u="none" strike="noStrike" kern="0" cap="none" spc="-25" normalizeH="0" baseline="0" noProof="0" dirty="0">
              <a:ln>
                <a:noFill/>
              </a:ln>
              <a:solidFill>
                <a:srgbClr val="888888"/>
              </a:solidFill>
              <a:effectLst/>
              <a:uLnTx/>
              <a:uFillTx/>
              <a:latin typeface="Yu Gothic"/>
            </a:endParaRPr>
          </a:p>
        </p:txBody>
      </p:sp>
    </p:spTree>
    <p:extLst>
      <p:ext uri="{BB962C8B-B14F-4D97-AF65-F5344CB8AC3E}">
        <p14:creationId xmlns:p14="http://schemas.microsoft.com/office/powerpoint/2010/main" val="409583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973199DD-03CA-43E7-BCF0-D81725C229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1629"/>
          <a:stretch>
            <a:fillRect/>
          </a:stretch>
        </p:blipFill>
        <p:spPr bwMode="auto">
          <a:xfrm>
            <a:off x="400050" y="2590800"/>
            <a:ext cx="5096117" cy="3515106"/>
          </a:xfrm>
          <a:prstGeom prst="rect">
            <a:avLst/>
          </a:prstGeom>
          <a:noFill/>
          <a:extLst>
            <a:ext uri="{909E8E84-426E-40DD-AFC4-6F175D3DCCD1}">
              <a14:hiddenFill xmlns:a14="http://schemas.microsoft.com/office/drawing/2010/main">
                <a:solidFill>
                  <a:srgbClr val="FFFFFF"/>
                </a:solidFill>
              </a14:hiddenFill>
            </a:ext>
          </a:extLst>
        </p:spPr>
      </p:pic>
      <p:sp>
        <p:nvSpPr>
          <p:cNvPr id="83" name="object 83"/>
          <p:cNvSpPr txBox="1">
            <a:spLocks noGrp="1"/>
          </p:cNvSpPr>
          <p:nvPr>
            <p:ph type="sldNum" sz="quarter" idx="7"/>
          </p:nvPr>
        </p:nvSpPr>
        <p:spPr>
          <a:prstGeom prst="rect">
            <a:avLst/>
          </a:prstGeom>
        </p:spPr>
        <p:txBody>
          <a:bodyPr vert="horz" wrap="square" lIns="0" tIns="0" rIns="0" bIns="0" rtlCol="0">
            <a:spAutoFit/>
          </a:bodyPr>
          <a:lstStyle/>
          <a:p>
            <a:pPr marL="97155">
              <a:lnSpc>
                <a:spcPts val="1395"/>
              </a:lnSpc>
            </a:pPr>
            <a:fld id="{81D60167-4931-47E6-BA6A-407CBD079E47}" type="slidenum">
              <a:rPr spc="-50" dirty="0"/>
              <a:t>3</a:t>
            </a:fld>
            <a:endParaRPr spc="-50" dirty="0"/>
          </a:p>
        </p:txBody>
      </p:sp>
      <p:sp>
        <p:nvSpPr>
          <p:cNvPr id="68" name="object 68"/>
          <p:cNvSpPr txBox="1"/>
          <p:nvPr/>
        </p:nvSpPr>
        <p:spPr>
          <a:xfrm>
            <a:off x="425450" y="983488"/>
            <a:ext cx="15113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(1)</a:t>
            </a:r>
            <a:r>
              <a:rPr sz="1800" spc="-10" dirty="0">
                <a:latin typeface="BIZ UDGothic"/>
                <a:cs typeface="BIZ UDGothic"/>
              </a:rPr>
              <a:t>観光の現状</a:t>
            </a:r>
            <a:endParaRPr sz="1800">
              <a:latin typeface="BIZ UDGothic"/>
              <a:cs typeface="BIZ UDGothic"/>
            </a:endParaRPr>
          </a:p>
        </p:txBody>
      </p:sp>
      <p:sp>
        <p:nvSpPr>
          <p:cNvPr id="72" name="Rectangle 2">
            <a:extLst>
              <a:ext uri="{FF2B5EF4-FFF2-40B4-BE49-F238E27FC236}">
                <a16:creationId xmlns:a16="http://schemas.microsoft.com/office/drawing/2014/main" id="{0ED7AF29-D8B1-41B7-8C06-C2E581CB18E7}"/>
              </a:ext>
            </a:extLst>
          </p:cNvPr>
          <p:cNvSpPr>
            <a:spLocks noChangeArrowheads="1"/>
          </p:cNvSpPr>
          <p:nvPr/>
        </p:nvSpPr>
        <p:spPr bwMode="auto">
          <a:xfrm>
            <a:off x="425450" y="1056893"/>
            <a:ext cx="6387983" cy="32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73" name="正方形/長方形 72">
            <a:extLst>
              <a:ext uri="{FF2B5EF4-FFF2-40B4-BE49-F238E27FC236}">
                <a16:creationId xmlns:a16="http://schemas.microsoft.com/office/drawing/2014/main" id="{04539C72-7BB5-4AC9-BFB0-07AF43C376E0}"/>
              </a:ext>
            </a:extLst>
          </p:cNvPr>
          <p:cNvSpPr/>
          <p:nvPr/>
        </p:nvSpPr>
        <p:spPr>
          <a:xfrm>
            <a:off x="685800" y="5334000"/>
            <a:ext cx="838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object 4">
            <a:extLst>
              <a:ext uri="{FF2B5EF4-FFF2-40B4-BE49-F238E27FC236}">
                <a16:creationId xmlns:a16="http://schemas.microsoft.com/office/drawing/2014/main" id="{AA90D9BB-C053-4827-98AC-6BC6F89AEAB5}"/>
              </a:ext>
            </a:extLst>
          </p:cNvPr>
          <p:cNvSpPr txBox="1"/>
          <p:nvPr/>
        </p:nvSpPr>
        <p:spPr>
          <a:xfrm>
            <a:off x="347090" y="1319403"/>
            <a:ext cx="4133452" cy="1199624"/>
          </a:xfrm>
          <a:prstGeom prst="rect">
            <a:avLst/>
          </a:prstGeom>
          <a:solidFill>
            <a:srgbClr val="FCFBD5">
              <a:alpha val="50195"/>
            </a:srgbClr>
          </a:solidFill>
          <a:ln w="9525">
            <a:solidFill>
              <a:srgbClr val="000000"/>
            </a:solidFill>
          </a:ln>
        </p:spPr>
        <p:txBody>
          <a:bodyPr vert="horz" wrap="square" lIns="0" tIns="22225" rIns="0" bIns="0" rtlCol="0">
            <a:spAutoFit/>
          </a:bodyPr>
          <a:lstStyle/>
          <a:p>
            <a:pPr marL="90805" marR="121285" indent="177800">
              <a:lnSpc>
                <a:spcPct val="110100"/>
              </a:lnSpc>
              <a:spcBef>
                <a:spcPts val="175"/>
              </a:spcBef>
            </a:pPr>
            <a:r>
              <a:rPr lang="ja-JP" altLang="en-US" sz="1400" spc="-10" dirty="0">
                <a:latin typeface="BIZ UDGothic"/>
                <a:cs typeface="BIZ UDGothic"/>
              </a:rPr>
              <a:t>令和７年度白浜町一般会計歳出当初予算における観光費は</a:t>
            </a:r>
            <a:r>
              <a:rPr lang="en-US" altLang="ja-JP" sz="1400" spc="-10" dirty="0">
                <a:latin typeface="BIZ UDGothic"/>
                <a:cs typeface="BIZ UDGothic"/>
              </a:rPr>
              <a:t>469,132</a:t>
            </a:r>
            <a:r>
              <a:rPr lang="ja-JP" altLang="en-US" sz="1400" spc="-10" dirty="0">
                <a:latin typeface="BIZ UDGothic"/>
                <a:cs typeface="BIZ UDGothic"/>
              </a:rPr>
              <a:t>千円で全体の</a:t>
            </a:r>
            <a:r>
              <a:rPr lang="en-US" altLang="ja-JP" sz="1400" spc="-10" dirty="0">
                <a:latin typeface="BIZ UDGothic"/>
                <a:cs typeface="BIZ UDGothic"/>
              </a:rPr>
              <a:t>3.2</a:t>
            </a:r>
            <a:r>
              <a:rPr lang="ja-JP" altLang="en-US" sz="1400" spc="-10" dirty="0">
                <a:latin typeface="BIZ UDGothic"/>
                <a:cs typeface="BIZ UDGothic"/>
              </a:rPr>
              <a:t>％となっている。</a:t>
            </a:r>
            <a:endParaRPr lang="en-US" altLang="ja-JP" sz="1400" spc="-10" dirty="0">
              <a:latin typeface="BIZ UDGothic"/>
              <a:cs typeface="BIZ UDGothic"/>
            </a:endParaRPr>
          </a:p>
          <a:p>
            <a:pPr marL="90805" marR="121285" indent="177800">
              <a:lnSpc>
                <a:spcPct val="110100"/>
              </a:lnSpc>
              <a:spcBef>
                <a:spcPts val="175"/>
              </a:spcBef>
            </a:pPr>
            <a:r>
              <a:rPr lang="ja-JP" altLang="en-US" sz="1400" spc="-10" dirty="0">
                <a:latin typeface="BIZ UDGothic"/>
                <a:cs typeface="BIZ UDGothic"/>
              </a:rPr>
              <a:t>また、令和６年度決算における主な支出は右表のとおりである。</a:t>
            </a:r>
            <a:endParaRPr sz="1400" dirty="0">
              <a:latin typeface="BIZ UDGothic"/>
              <a:cs typeface="BIZ UDGothic"/>
            </a:endParaRPr>
          </a:p>
        </p:txBody>
      </p:sp>
      <p:pic>
        <p:nvPicPr>
          <p:cNvPr id="7" name="図 6">
            <a:extLst>
              <a:ext uri="{FF2B5EF4-FFF2-40B4-BE49-F238E27FC236}">
                <a16:creationId xmlns:a16="http://schemas.microsoft.com/office/drawing/2014/main" id="{A5189C33-EED1-DA73-FC57-1E5A7DE22F27}"/>
              </a:ext>
            </a:extLst>
          </p:cNvPr>
          <p:cNvPicPr>
            <a:picLocks noChangeAspect="1"/>
          </p:cNvPicPr>
          <p:nvPr/>
        </p:nvPicPr>
        <p:blipFill>
          <a:blip r:embed="rId3"/>
          <a:stretch>
            <a:fillRect/>
          </a:stretch>
        </p:blipFill>
        <p:spPr>
          <a:xfrm>
            <a:off x="4658147" y="983488"/>
            <a:ext cx="4822148" cy="5343907"/>
          </a:xfrm>
          <a:prstGeom prst="rect">
            <a:avLst/>
          </a:prstGeom>
        </p:spPr>
      </p:pic>
      <p:sp>
        <p:nvSpPr>
          <p:cNvPr id="12" name="object 2">
            <a:extLst>
              <a:ext uri="{FF2B5EF4-FFF2-40B4-BE49-F238E27FC236}">
                <a16:creationId xmlns:a16="http://schemas.microsoft.com/office/drawing/2014/main" id="{FADAA952-D5DB-4545-BBF6-843987B26921}"/>
              </a:ext>
            </a:extLst>
          </p:cNvPr>
          <p:cNvSpPr txBox="1"/>
          <p:nvPr/>
        </p:nvSpPr>
        <p:spPr>
          <a:xfrm>
            <a:off x="6337934" y="553179"/>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
        <p:nvSpPr>
          <p:cNvPr id="13" name="object 3">
            <a:extLst>
              <a:ext uri="{FF2B5EF4-FFF2-40B4-BE49-F238E27FC236}">
                <a16:creationId xmlns:a16="http://schemas.microsoft.com/office/drawing/2014/main" id="{CCD46276-E465-4C24-8DB1-1796D37C2D2D}"/>
              </a:ext>
            </a:extLst>
          </p:cNvPr>
          <p:cNvSpPr txBox="1">
            <a:spLocks noGrp="1"/>
          </p:cNvSpPr>
          <p:nvPr>
            <p:ph type="title"/>
          </p:nvPr>
        </p:nvSpPr>
        <p:spPr>
          <a:xfrm>
            <a:off x="367410" y="301839"/>
            <a:ext cx="5347590" cy="504625"/>
          </a:xfrm>
          <a:prstGeom prst="rect">
            <a:avLst/>
          </a:prstGeom>
        </p:spPr>
        <p:txBody>
          <a:bodyPr vert="horz" wrap="square" lIns="0" tIns="12065" rIns="0" bIns="0" rtlCol="0">
            <a:spAutoFit/>
          </a:bodyPr>
          <a:lstStyle/>
          <a:p>
            <a:pPr marL="12700">
              <a:lnSpc>
                <a:spcPct val="100000"/>
              </a:lnSpc>
              <a:spcBef>
                <a:spcPts val="95"/>
              </a:spcBef>
            </a:pPr>
            <a:r>
              <a:rPr lang="ja-JP" altLang="en-US" spc="-45" dirty="0">
                <a:latin typeface="ＭＳ Ｐゴシック" panose="020B0600070205080204" pitchFamily="50" charset="-128"/>
                <a:ea typeface="ＭＳ Ｐゴシック" panose="020B0600070205080204" pitchFamily="50" charset="-128"/>
              </a:rPr>
              <a:t>１　</a:t>
            </a:r>
            <a:r>
              <a:rPr spc="-45" dirty="0" err="1">
                <a:latin typeface="ＭＳ Ｐゴシック" panose="020B0600070205080204" pitchFamily="50" charset="-128"/>
                <a:ea typeface="ＭＳ Ｐゴシック" panose="020B0600070205080204" pitchFamily="50" charset="-128"/>
              </a:rPr>
              <a:t>宿泊税検討経緯について</a:t>
            </a:r>
            <a:endParaRPr spc="-45"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651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sldNum" sz="quarter" idx="7"/>
          </p:nvPr>
        </p:nvSpPr>
        <p:spPr>
          <a:xfrm>
            <a:off x="9247123" y="283325"/>
            <a:ext cx="233172" cy="193675"/>
          </a:xfrm>
          <a:prstGeom prst="rect">
            <a:avLst/>
          </a:prstGeom>
        </p:spPr>
        <p:txBody>
          <a:bodyPr vert="horz" wrap="square" lIns="0" tIns="0" rIns="0" bIns="0" rtlCol="0">
            <a:spAutoFit/>
          </a:bodyPr>
          <a:lstStyle/>
          <a:p>
            <a:pPr marL="97155">
              <a:lnSpc>
                <a:spcPts val="1395"/>
              </a:lnSpc>
            </a:pPr>
            <a:fld id="{81D60167-4931-47E6-BA6A-407CBD079E47}" type="slidenum">
              <a:rPr spc="-50" dirty="0"/>
              <a:t>4</a:t>
            </a:fld>
            <a:endParaRPr spc="-50" dirty="0"/>
          </a:p>
        </p:txBody>
      </p:sp>
      <p:sp>
        <p:nvSpPr>
          <p:cNvPr id="5" name="object 5"/>
          <p:cNvSpPr txBox="1"/>
          <p:nvPr/>
        </p:nvSpPr>
        <p:spPr>
          <a:xfrm>
            <a:off x="347090" y="1319402"/>
            <a:ext cx="9174480" cy="1661096"/>
          </a:xfrm>
          <a:prstGeom prst="rect">
            <a:avLst/>
          </a:prstGeom>
          <a:solidFill>
            <a:srgbClr val="FCFBD5">
              <a:alpha val="50195"/>
            </a:srgbClr>
          </a:solidFill>
          <a:ln w="9525">
            <a:solidFill>
              <a:srgbClr val="000000"/>
            </a:solidFill>
          </a:ln>
        </p:spPr>
        <p:txBody>
          <a:bodyPr vert="horz" wrap="square" lIns="0" tIns="16510" rIns="0" bIns="0" rtlCol="0">
            <a:spAutoFit/>
          </a:bodyPr>
          <a:lstStyle/>
          <a:p>
            <a:pPr marL="90805" marR="186055" indent="177800" algn="just">
              <a:lnSpc>
                <a:spcPct val="120200"/>
              </a:lnSpc>
              <a:spcBef>
                <a:spcPts val="130"/>
              </a:spcBef>
            </a:pPr>
            <a:r>
              <a:rPr lang="ja-JP" altLang="en-US" sz="1300" spc="-15" dirty="0">
                <a:latin typeface="BIZ UDGothic" panose="020B0400000000000000" pitchFamily="49" charset="-128"/>
                <a:ea typeface="BIZ UDGothic" panose="020B0400000000000000" pitchFamily="49" charset="-128"/>
                <a:cs typeface="BIZ UDGothic"/>
              </a:rPr>
              <a:t>平成２６年３月、白浜町観光産業経済効果調査協議会が取りまとめた白浜町観光産業経済効果実態調査において、白浜町全産業の観光依存度は４３．１％と示された。観光産業は白浜町の基幹産業であり、</a:t>
            </a:r>
            <a:r>
              <a:rPr sz="1300" spc="-15" dirty="0">
                <a:latin typeface="BIZ UDGothic" panose="020B0400000000000000" pitchFamily="49" charset="-128"/>
                <a:ea typeface="BIZ UDGothic" panose="020B0400000000000000" pitchFamily="49" charset="-128"/>
                <a:cs typeface="BIZ UDGothic"/>
              </a:rPr>
              <a:t>宿泊業者だけでなく、卸売り、飲食や付随するサービス業など裾野が極めて広く、経済・産業への生産波及効果により地域経済の活性化に大きな影響があることから、人口減少が進み、地域の経済産業活動の縮小が懸念される中において、</a:t>
            </a:r>
            <a:r>
              <a:rPr lang="ja-JP" altLang="en-US" sz="1300" spc="-15" dirty="0">
                <a:latin typeface="BIZ UDGothic" panose="020B0400000000000000" pitchFamily="49" charset="-128"/>
                <a:ea typeface="BIZ UDGothic" panose="020B0400000000000000" pitchFamily="49" charset="-128"/>
                <a:cs typeface="BIZ UDGothic"/>
              </a:rPr>
              <a:t>より一層</a:t>
            </a:r>
            <a:r>
              <a:rPr sz="1300" spc="-15" dirty="0">
                <a:latin typeface="BIZ UDGothic" panose="020B0400000000000000" pitchFamily="49" charset="-128"/>
                <a:ea typeface="BIZ UDGothic" panose="020B0400000000000000" pitchFamily="49" charset="-128"/>
                <a:cs typeface="BIZ UDGothic"/>
              </a:rPr>
              <a:t>「</a:t>
            </a:r>
            <a:r>
              <a:rPr sz="1300" spc="-15" dirty="0" err="1">
                <a:latin typeface="BIZ UDGothic" panose="020B0400000000000000" pitchFamily="49" charset="-128"/>
                <a:ea typeface="BIZ UDGothic" panose="020B0400000000000000" pitchFamily="49" charset="-128"/>
                <a:cs typeface="BIZ UDGothic"/>
              </a:rPr>
              <a:t>観光</a:t>
            </a:r>
            <a:r>
              <a:rPr lang="ja-JP" altLang="en-US" sz="1300" spc="-15" dirty="0">
                <a:latin typeface="BIZ UDGothic" panose="020B0400000000000000" pitchFamily="49" charset="-128"/>
                <a:ea typeface="BIZ UDGothic" panose="020B0400000000000000" pitchFamily="49" charset="-128"/>
                <a:cs typeface="BIZ UDGothic"/>
              </a:rPr>
              <a:t>関連産業</a:t>
            </a:r>
            <a:r>
              <a:rPr sz="1300" spc="-15" dirty="0" err="1">
                <a:latin typeface="BIZ UDGothic" panose="020B0400000000000000" pitchFamily="49" charset="-128"/>
                <a:ea typeface="BIZ UDGothic" panose="020B0400000000000000" pitchFamily="49" charset="-128"/>
                <a:cs typeface="BIZ UDGothic"/>
              </a:rPr>
              <a:t>振興」の重要性は高まってきている</a:t>
            </a:r>
            <a:r>
              <a:rPr sz="1300" spc="-15" dirty="0">
                <a:latin typeface="BIZ UDGothic" panose="020B0400000000000000" pitchFamily="49" charset="-128"/>
                <a:ea typeface="BIZ UDGothic" panose="020B0400000000000000" pitchFamily="49" charset="-128"/>
                <a:cs typeface="BIZ UDGothic"/>
              </a:rPr>
              <a:t>。</a:t>
            </a:r>
            <a:r>
              <a:rPr lang="ja-JP" altLang="en-US" sz="1300" spc="-15" dirty="0">
                <a:latin typeface="BIZ UDGothic" panose="020B0400000000000000" pitchFamily="49" charset="-128"/>
                <a:ea typeface="BIZ UDGothic" panose="020B0400000000000000" pitchFamily="49" charset="-128"/>
                <a:cs typeface="BIZ UDGothic"/>
              </a:rPr>
              <a:t>また、白浜</a:t>
            </a:r>
            <a:r>
              <a:rPr sz="1300" spc="-15" dirty="0" err="1">
                <a:latin typeface="BIZ UDGothic" panose="020B0400000000000000" pitchFamily="49" charset="-128"/>
                <a:ea typeface="BIZ UDGothic" panose="020B0400000000000000" pitchFamily="49" charset="-128"/>
                <a:cs typeface="BIZ UDGothic"/>
              </a:rPr>
              <a:t>町の</a:t>
            </a:r>
            <a:r>
              <a:rPr lang="ja-JP" altLang="en-US" sz="1300" spc="-15" dirty="0">
                <a:latin typeface="BIZ UDGothic" panose="020B0400000000000000" pitchFamily="49" charset="-128"/>
                <a:ea typeface="BIZ UDGothic" panose="020B0400000000000000" pitchFamily="49" charset="-128"/>
                <a:cs typeface="BIZ UDGothic"/>
              </a:rPr>
              <a:t>第２次長期</a:t>
            </a:r>
            <a:r>
              <a:rPr sz="1300" spc="-15" dirty="0" err="1">
                <a:latin typeface="BIZ UDGothic" panose="020B0400000000000000" pitchFamily="49" charset="-128"/>
                <a:ea typeface="BIZ UDGothic" panose="020B0400000000000000" pitchFamily="49" charset="-128"/>
                <a:cs typeface="BIZ UDGothic"/>
              </a:rPr>
              <a:t>総合計画や</a:t>
            </a:r>
            <a:r>
              <a:rPr lang="ja-JP" altLang="en-US" sz="1300" spc="-15" dirty="0">
                <a:latin typeface="BIZ UDGothic" panose="020B0400000000000000" pitchFamily="49" charset="-128"/>
                <a:ea typeface="BIZ UDGothic" panose="020B0400000000000000" pitchFamily="49" charset="-128"/>
                <a:cs typeface="BIZ UDGothic"/>
              </a:rPr>
              <a:t>白浜温泉街活性化構想</a:t>
            </a:r>
            <a:r>
              <a:rPr sz="1300" spc="-15" dirty="0" err="1">
                <a:latin typeface="BIZ UDGothic" panose="020B0400000000000000" pitchFamily="49" charset="-128"/>
                <a:ea typeface="BIZ UDGothic" panose="020B0400000000000000" pitchFamily="49" charset="-128"/>
                <a:cs typeface="BIZ UDGothic"/>
              </a:rPr>
              <a:t>推進計画など、町の計画上も観光振興・観光施策は</a:t>
            </a:r>
            <a:r>
              <a:rPr lang="ja-JP" altLang="en-US" sz="1300" spc="-15" dirty="0">
                <a:latin typeface="BIZ UDGothic" panose="020B0400000000000000" pitchFamily="49" charset="-128"/>
                <a:ea typeface="BIZ UDGothic" panose="020B0400000000000000" pitchFamily="49" charset="-128"/>
                <a:cs typeface="BIZ UDGothic"/>
              </a:rPr>
              <a:t>重要な</a:t>
            </a:r>
            <a:r>
              <a:rPr sz="1300" spc="-15" dirty="0" err="1">
                <a:latin typeface="BIZ UDGothic" panose="020B0400000000000000" pitchFamily="49" charset="-128"/>
                <a:ea typeface="BIZ UDGothic" panose="020B0400000000000000" pitchFamily="49" charset="-128"/>
                <a:cs typeface="BIZ UDGothic"/>
              </a:rPr>
              <a:t>位置付け</a:t>
            </a:r>
            <a:r>
              <a:rPr lang="ja-JP" altLang="en-US" sz="1300" spc="-15" dirty="0">
                <a:latin typeface="BIZ UDGothic" panose="020B0400000000000000" pitchFamily="49" charset="-128"/>
                <a:ea typeface="BIZ UDGothic" panose="020B0400000000000000" pitchFamily="49" charset="-128"/>
                <a:cs typeface="BIZ UDGothic"/>
              </a:rPr>
              <a:t>となっており</a:t>
            </a:r>
            <a:r>
              <a:rPr sz="1300" spc="-15" dirty="0">
                <a:latin typeface="BIZ UDGothic" panose="020B0400000000000000" pitchFamily="49" charset="-128"/>
                <a:ea typeface="BIZ UDGothic" panose="020B0400000000000000" pitchFamily="49" charset="-128"/>
                <a:cs typeface="BIZ UDGothic"/>
              </a:rPr>
              <a:t>、</a:t>
            </a:r>
            <a:r>
              <a:rPr sz="1300" dirty="0">
                <a:latin typeface="BIZ UDGothic" panose="020B0400000000000000" pitchFamily="49" charset="-128"/>
                <a:ea typeface="BIZ UDGothic" panose="020B0400000000000000" pitchFamily="49" charset="-128"/>
                <a:cs typeface="BIZ UDGothic"/>
              </a:rPr>
              <a:t>「</a:t>
            </a:r>
            <a:r>
              <a:rPr lang="ja-JP" altLang="en-US" sz="1300" spc="-10" dirty="0">
                <a:latin typeface="BIZ UDGothic" panose="020B0400000000000000" pitchFamily="49" charset="-128"/>
                <a:ea typeface="BIZ UDGothic" panose="020B0400000000000000" pitchFamily="49" charset="-128"/>
                <a:cs typeface="BIZ UDGothic"/>
              </a:rPr>
              <a:t>世界に誇れる観光リゾート白浜・オンリーワンの観光地</a:t>
            </a:r>
            <a:r>
              <a:rPr sz="1300" spc="-10" dirty="0">
                <a:latin typeface="BIZ UDGothic" panose="020B0400000000000000" pitchFamily="49" charset="-128"/>
                <a:ea typeface="BIZ UDGothic" panose="020B0400000000000000" pitchFamily="49" charset="-128"/>
                <a:cs typeface="BIZ UDGothic"/>
              </a:rPr>
              <a:t>」の</a:t>
            </a:r>
            <a:r>
              <a:rPr sz="1300" dirty="0">
                <a:latin typeface="BIZ UDGothic" panose="020B0400000000000000" pitchFamily="49" charset="-128"/>
                <a:ea typeface="BIZ UDGothic" panose="020B0400000000000000" pitchFamily="49" charset="-128"/>
                <a:cs typeface="BIZ UDGothic"/>
              </a:rPr>
              <a:t>実</a:t>
            </a:r>
            <a:r>
              <a:rPr sz="1300" spc="-10" dirty="0">
                <a:latin typeface="BIZ UDGothic" panose="020B0400000000000000" pitchFamily="49" charset="-128"/>
                <a:ea typeface="BIZ UDGothic" panose="020B0400000000000000" pitchFamily="49" charset="-128"/>
                <a:cs typeface="BIZ UDGothic"/>
              </a:rPr>
              <a:t>現を目</a:t>
            </a:r>
            <a:r>
              <a:rPr sz="1300" dirty="0">
                <a:latin typeface="BIZ UDGothic" panose="020B0400000000000000" pitchFamily="49" charset="-128"/>
                <a:ea typeface="BIZ UDGothic" panose="020B0400000000000000" pitchFamily="49" charset="-128"/>
                <a:cs typeface="BIZ UDGothic"/>
              </a:rPr>
              <a:t>指</a:t>
            </a:r>
            <a:r>
              <a:rPr sz="1300" spc="-10" dirty="0">
                <a:latin typeface="BIZ UDGothic" panose="020B0400000000000000" pitchFamily="49" charset="-128"/>
                <a:ea typeface="BIZ UDGothic" panose="020B0400000000000000" pitchFamily="49" charset="-128"/>
                <a:cs typeface="BIZ UDGothic"/>
              </a:rPr>
              <a:t>し、観</a:t>
            </a:r>
            <a:r>
              <a:rPr sz="1300" dirty="0">
                <a:latin typeface="BIZ UDGothic" panose="020B0400000000000000" pitchFamily="49" charset="-128"/>
                <a:ea typeface="BIZ UDGothic" panose="020B0400000000000000" pitchFamily="49" charset="-128"/>
                <a:cs typeface="BIZ UDGothic"/>
              </a:rPr>
              <a:t>光</a:t>
            </a:r>
            <a:r>
              <a:rPr sz="1300" spc="-10" dirty="0">
                <a:latin typeface="BIZ UDGothic" panose="020B0400000000000000" pitchFamily="49" charset="-128"/>
                <a:ea typeface="BIZ UDGothic" panose="020B0400000000000000" pitchFamily="49" charset="-128"/>
                <a:cs typeface="BIZ UDGothic"/>
              </a:rPr>
              <a:t>振興に</a:t>
            </a:r>
            <a:r>
              <a:rPr sz="1300" dirty="0">
                <a:latin typeface="BIZ UDGothic" panose="020B0400000000000000" pitchFamily="49" charset="-128"/>
                <a:ea typeface="BIZ UDGothic" panose="020B0400000000000000" pitchFamily="49" charset="-128"/>
                <a:cs typeface="BIZ UDGothic"/>
              </a:rPr>
              <a:t>取</a:t>
            </a:r>
            <a:r>
              <a:rPr sz="1300" spc="-10" dirty="0">
                <a:latin typeface="BIZ UDGothic" panose="020B0400000000000000" pitchFamily="49" charset="-128"/>
                <a:ea typeface="BIZ UDGothic" panose="020B0400000000000000" pitchFamily="49" charset="-128"/>
                <a:cs typeface="BIZ UDGothic"/>
              </a:rPr>
              <a:t>り組ん</a:t>
            </a:r>
            <a:r>
              <a:rPr sz="1300" dirty="0">
                <a:latin typeface="BIZ UDGothic" panose="020B0400000000000000" pitchFamily="49" charset="-128"/>
                <a:ea typeface="BIZ UDGothic" panose="020B0400000000000000" pitchFamily="49" charset="-128"/>
                <a:cs typeface="BIZ UDGothic"/>
              </a:rPr>
              <a:t>で</a:t>
            </a:r>
            <a:r>
              <a:rPr sz="1300" spc="-10" dirty="0">
                <a:latin typeface="BIZ UDGothic" panose="020B0400000000000000" pitchFamily="49" charset="-128"/>
                <a:ea typeface="BIZ UDGothic" panose="020B0400000000000000" pitchFamily="49" charset="-128"/>
                <a:cs typeface="BIZ UDGothic"/>
              </a:rPr>
              <a:t>いく</a:t>
            </a:r>
            <a:r>
              <a:rPr sz="1300" spc="-50" dirty="0">
                <a:latin typeface="BIZ UDGothic" panose="020B0400000000000000" pitchFamily="49" charset="-128"/>
                <a:ea typeface="BIZ UDGothic" panose="020B0400000000000000" pitchFamily="49" charset="-128"/>
                <a:cs typeface="BIZ UDGothic"/>
              </a:rPr>
              <a:t>。</a:t>
            </a:r>
            <a:endParaRPr sz="1300" dirty="0">
              <a:latin typeface="BIZ UDGothic" panose="020B0400000000000000" pitchFamily="49" charset="-128"/>
              <a:ea typeface="BIZ UDGothic" panose="020B0400000000000000" pitchFamily="49" charset="-128"/>
              <a:cs typeface="BIZ UDGothic"/>
            </a:endParaRPr>
          </a:p>
        </p:txBody>
      </p:sp>
      <p:sp>
        <p:nvSpPr>
          <p:cNvPr id="6" name="object 6"/>
          <p:cNvSpPr txBox="1"/>
          <p:nvPr/>
        </p:nvSpPr>
        <p:spPr>
          <a:xfrm>
            <a:off x="347090" y="3288410"/>
            <a:ext cx="9174480" cy="2272289"/>
          </a:xfrm>
          <a:prstGeom prst="rect">
            <a:avLst/>
          </a:prstGeom>
          <a:ln w="9525">
            <a:solidFill>
              <a:srgbClr val="000000"/>
            </a:solidFill>
          </a:ln>
        </p:spPr>
        <p:txBody>
          <a:bodyPr vert="horz" wrap="square" lIns="0" tIns="34925" rIns="0" bIns="0" rtlCol="0">
            <a:spAutoFit/>
          </a:bodyPr>
          <a:lstStyle/>
          <a:p>
            <a:pPr marL="90805">
              <a:lnSpc>
                <a:spcPts val="1480"/>
              </a:lnSpc>
              <a:spcBef>
                <a:spcPts val="275"/>
              </a:spcBef>
            </a:pPr>
            <a:r>
              <a:rPr sz="1300" b="0" spc="-15" dirty="0">
                <a:latin typeface="BIZ UDGothic" panose="020B0400000000000000" pitchFamily="49" charset="-128"/>
                <a:ea typeface="BIZ UDGothic" panose="020B0400000000000000" pitchFamily="49" charset="-128"/>
                <a:cs typeface="BIZ UDMincho Medium"/>
              </a:rPr>
              <a:t>【</a:t>
            </a:r>
            <a:r>
              <a:rPr sz="1300" b="0" spc="-15" dirty="0" err="1">
                <a:latin typeface="BIZ UDGothic" panose="020B0400000000000000" pitchFamily="49" charset="-128"/>
                <a:ea typeface="BIZ UDGothic" panose="020B0400000000000000" pitchFamily="49" charset="-128"/>
                <a:cs typeface="BIZ UDMincho Medium"/>
              </a:rPr>
              <a:t>基本方針</a:t>
            </a:r>
            <a:r>
              <a:rPr lang="ja-JP" altLang="en-US" sz="1300" b="0" spc="-15" dirty="0">
                <a:latin typeface="BIZ UDGothic" panose="020B0400000000000000" pitchFamily="49" charset="-128"/>
                <a:ea typeface="BIZ UDGothic" panose="020B0400000000000000" pitchFamily="49" charset="-128"/>
                <a:cs typeface="BIZ UDMincho Medium"/>
              </a:rPr>
              <a:t>・現状と課題</a:t>
            </a:r>
            <a:r>
              <a:rPr sz="1300" b="0" spc="-15" dirty="0">
                <a:latin typeface="BIZ UDGothic" panose="020B0400000000000000" pitchFamily="49" charset="-128"/>
                <a:ea typeface="BIZ UDGothic" panose="020B0400000000000000" pitchFamily="49" charset="-128"/>
                <a:cs typeface="BIZ UDMincho Medium"/>
              </a:rPr>
              <a:t>】※一部抜粋</a:t>
            </a:r>
            <a:endParaRPr sz="1300" dirty="0">
              <a:latin typeface="BIZ UDGothic" panose="020B0400000000000000" pitchFamily="49" charset="-128"/>
              <a:ea typeface="BIZ UDGothic" panose="020B0400000000000000" pitchFamily="49" charset="-128"/>
              <a:cs typeface="BIZ UDMincho Medium"/>
            </a:endParaRPr>
          </a:p>
          <a:p>
            <a:pPr marL="90805" marR="156210" indent="165100" algn="just">
              <a:lnSpc>
                <a:spcPct val="90000"/>
              </a:lnSpc>
              <a:spcBef>
                <a:spcPts val="80"/>
              </a:spcBef>
            </a:pPr>
            <a:r>
              <a:rPr lang="ja-JP" altLang="en-US" sz="1300" spc="-20" dirty="0">
                <a:latin typeface="BIZ UDGothic" panose="020B0400000000000000" pitchFamily="49" charset="-128"/>
                <a:ea typeface="BIZ UDGothic" panose="020B0400000000000000" pitchFamily="49" charset="-128"/>
                <a:cs typeface="BIZ UDMincho Medium"/>
              </a:rPr>
              <a:t>町の持続的な発展をめざして、魅力的な観光地に向けた戦略的かつ計画的な取り組みを推進し、地域のにぎわいを創出します。</a:t>
            </a:r>
            <a:endParaRPr lang="en-US" altLang="ja-JP" sz="1300" spc="-20" dirty="0">
              <a:latin typeface="BIZ UDGothic" panose="020B0400000000000000" pitchFamily="49" charset="-128"/>
              <a:ea typeface="BIZ UDGothic" panose="020B0400000000000000" pitchFamily="49" charset="-128"/>
              <a:cs typeface="BIZ UDMincho Medium"/>
            </a:endParaRPr>
          </a:p>
          <a:p>
            <a:pPr marL="90805" marR="156210" indent="165100" algn="just">
              <a:lnSpc>
                <a:spcPct val="90000"/>
              </a:lnSpc>
              <a:spcBef>
                <a:spcPts val="80"/>
              </a:spcBef>
            </a:pPr>
            <a:r>
              <a:rPr lang="ja-JP" altLang="en-US" sz="1300" dirty="0">
                <a:latin typeface="BIZ UDGothic" panose="020B0400000000000000" pitchFamily="49" charset="-128"/>
                <a:ea typeface="BIZ UDGothic" panose="020B0400000000000000" pitchFamily="49" charset="-128"/>
                <a:cs typeface="BIZ UDMincho Medium"/>
              </a:rPr>
              <a:t>観光産業は、重要な成長分野であるといわれている中、グローバル化の進展や人々の価値観の多様化などに伴い、観光地に求められるニーズは多種多様なものとなっています。本町は、風光明媚な海岸や湯量が豊富で泉質の良好な温泉、森と清流と海が織りなす豊かな自然と、世界遺産の「熊野古道大辺路」をはじめ、史跡・文化財などの豊富な観光資源に恵まれているほか、県内唯一の空港である南紀白浜空港が立地する温泉宿泊地となっています。そのような中、平成</a:t>
            </a:r>
            <a:r>
              <a:rPr lang="en-US" altLang="ja-JP" sz="1300" dirty="0">
                <a:latin typeface="BIZ UDGothic" panose="020B0400000000000000" pitchFamily="49" charset="-128"/>
                <a:ea typeface="BIZ UDGothic" panose="020B0400000000000000" pitchFamily="49" charset="-128"/>
                <a:cs typeface="BIZ UDMincho Medium"/>
              </a:rPr>
              <a:t>28</a:t>
            </a:r>
            <a:r>
              <a:rPr lang="ja-JP" altLang="en-US" sz="1300" dirty="0">
                <a:latin typeface="BIZ UDGothic" panose="020B0400000000000000" pitchFamily="49" charset="-128"/>
                <a:ea typeface="BIZ UDGothic" panose="020B0400000000000000" pitchFamily="49" charset="-128"/>
                <a:cs typeface="BIZ UDMincho Medium"/>
              </a:rPr>
              <a:t>年３月に「白浜温泉街活性化構想推進計画」を策定し、「世界に誇れる観光リゾート白浜・オンリーワンの観光地」というテーマのもと、白浜温泉を核とした観光振興に取り組んでいます。</a:t>
            </a:r>
          </a:p>
          <a:p>
            <a:pPr marL="90805" marR="156210" indent="165100" algn="just">
              <a:lnSpc>
                <a:spcPct val="90000"/>
              </a:lnSpc>
              <a:spcBef>
                <a:spcPts val="80"/>
              </a:spcBef>
            </a:pPr>
            <a:r>
              <a:rPr lang="ja-JP" altLang="en-US" sz="1300" dirty="0">
                <a:latin typeface="BIZ UDGothic" panose="020B0400000000000000" pitchFamily="49" charset="-128"/>
                <a:ea typeface="BIZ UDGothic" panose="020B0400000000000000" pitchFamily="49" charset="-128"/>
                <a:cs typeface="BIZ UDMincho Medium"/>
              </a:rPr>
              <a:t>さらに、椿地域は湯治場として全国的に知れ渡っており、日置川地域においては、地域資源を生かした体験・交流型観光を積極的に進めています。今後とも、各地域の特性を発揮し、地域ぐるみによる取り組みを推進していくことが必要です。</a:t>
            </a:r>
            <a:endParaRPr sz="1300" dirty="0">
              <a:latin typeface="BIZ UDGothic" panose="020B0400000000000000" pitchFamily="49" charset="-128"/>
              <a:ea typeface="BIZ UDGothic" panose="020B0400000000000000" pitchFamily="49" charset="-128"/>
              <a:cs typeface="BIZ UDMincho Medium"/>
            </a:endParaRPr>
          </a:p>
        </p:txBody>
      </p:sp>
      <p:sp>
        <p:nvSpPr>
          <p:cNvPr id="7" name="object 7"/>
          <p:cNvSpPr txBox="1"/>
          <p:nvPr/>
        </p:nvSpPr>
        <p:spPr>
          <a:xfrm>
            <a:off x="425450" y="983488"/>
            <a:ext cx="21971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(2)</a:t>
            </a:r>
            <a:r>
              <a:rPr sz="1800" spc="-10" dirty="0">
                <a:latin typeface="BIZ UDGothic"/>
                <a:cs typeface="BIZ UDGothic"/>
              </a:rPr>
              <a:t>観光振興の重要性</a:t>
            </a:r>
            <a:endParaRPr sz="1800">
              <a:latin typeface="BIZ UDGothic"/>
              <a:cs typeface="BIZ UDGothic"/>
            </a:endParaRPr>
          </a:p>
        </p:txBody>
      </p:sp>
      <p:sp>
        <p:nvSpPr>
          <p:cNvPr id="8" name="object 8"/>
          <p:cNvSpPr txBox="1"/>
          <p:nvPr/>
        </p:nvSpPr>
        <p:spPr>
          <a:xfrm>
            <a:off x="425450" y="3023033"/>
            <a:ext cx="5975350" cy="227626"/>
          </a:xfrm>
          <a:prstGeom prst="rect">
            <a:avLst/>
          </a:prstGeom>
        </p:spPr>
        <p:txBody>
          <a:bodyPr vert="horz" wrap="square" lIns="0" tIns="12065" rIns="0" bIns="0" rtlCol="0">
            <a:spAutoFit/>
          </a:bodyPr>
          <a:lstStyle/>
          <a:p>
            <a:pPr marL="12700">
              <a:lnSpc>
                <a:spcPct val="100000"/>
              </a:lnSpc>
              <a:spcBef>
                <a:spcPts val="95"/>
              </a:spcBef>
            </a:pPr>
            <a:r>
              <a:rPr lang="ja-JP" altLang="en-US" sz="1400" dirty="0">
                <a:latin typeface="BIZ UDGothic" panose="020B0400000000000000" pitchFamily="49" charset="-128"/>
                <a:ea typeface="BIZ UDGothic" panose="020B0400000000000000" pitchFamily="49" charset="-128"/>
                <a:cs typeface="BIZ UDGothic"/>
              </a:rPr>
              <a:t>第２次白浜町長期総合計画「～輝きとやすらぎと交流のまち　白浜～」</a:t>
            </a:r>
            <a:endParaRPr sz="1400" dirty="0">
              <a:latin typeface="BIZ UDGothic" panose="020B0400000000000000" pitchFamily="49" charset="-128"/>
              <a:ea typeface="BIZ UDGothic" panose="020B0400000000000000" pitchFamily="49" charset="-128"/>
              <a:cs typeface="BIZ UDGothic"/>
            </a:endParaRPr>
          </a:p>
        </p:txBody>
      </p:sp>
      <p:sp>
        <p:nvSpPr>
          <p:cNvPr id="12" name="テキスト ボックス 11">
            <a:extLst>
              <a:ext uri="{FF2B5EF4-FFF2-40B4-BE49-F238E27FC236}">
                <a16:creationId xmlns:a16="http://schemas.microsoft.com/office/drawing/2014/main" id="{42EBDBEF-06A0-42F4-8485-0F9BA8BABC54}"/>
              </a:ext>
            </a:extLst>
          </p:cNvPr>
          <p:cNvSpPr txBox="1"/>
          <p:nvPr/>
        </p:nvSpPr>
        <p:spPr>
          <a:xfrm>
            <a:off x="347090" y="5715000"/>
            <a:ext cx="9133205" cy="692497"/>
          </a:xfrm>
          <a:prstGeom prst="rect">
            <a:avLst/>
          </a:prstGeom>
          <a:noFill/>
          <a:ln>
            <a:solidFill>
              <a:schemeClr val="tx1"/>
            </a:solidFill>
          </a:ln>
        </p:spPr>
        <p:txBody>
          <a:bodyPr wrap="square" rtlCol="0">
            <a:spAutoFit/>
          </a:bodyPr>
          <a:lstStyle/>
          <a:p>
            <a:r>
              <a:rPr kumimoji="1" lang="en-US" altLang="ja-JP" sz="1300" dirty="0">
                <a:latin typeface="BIZ UDGothic" panose="020B0400000000000000" pitchFamily="49" charset="-128"/>
                <a:ea typeface="BIZ UDGothic" panose="020B0400000000000000" pitchFamily="49" charset="-128"/>
              </a:rPr>
              <a:t>【</a:t>
            </a:r>
            <a:r>
              <a:rPr kumimoji="1" lang="ja-JP" altLang="en-US" sz="1300" dirty="0">
                <a:latin typeface="BIZ UDGothic" panose="020B0400000000000000" pitchFamily="49" charset="-128"/>
                <a:ea typeface="BIZ UDGothic" panose="020B0400000000000000" pitchFamily="49" charset="-128"/>
              </a:rPr>
              <a:t>施策の体系</a:t>
            </a:r>
            <a:r>
              <a:rPr kumimoji="1" lang="en-US" altLang="ja-JP" sz="1300" dirty="0">
                <a:latin typeface="BIZ UDGothic" panose="020B0400000000000000" pitchFamily="49" charset="-128"/>
                <a:ea typeface="BIZ UDGothic" panose="020B0400000000000000" pitchFamily="49" charset="-128"/>
              </a:rPr>
              <a:t>】</a:t>
            </a:r>
          </a:p>
          <a:p>
            <a:r>
              <a:rPr kumimoji="1" lang="ja-JP" altLang="en-US" sz="1300" dirty="0">
                <a:latin typeface="BIZ UDGothic" panose="020B0400000000000000" pitchFamily="49" charset="-128"/>
                <a:ea typeface="BIZ UDGothic" panose="020B0400000000000000" pitchFamily="49" charset="-128"/>
              </a:rPr>
              <a:t>・観光資源の維持、活用　　・観光イベントの開催　　・観光施設の整備、充実　　・観光ネットワークの形成、促進</a:t>
            </a:r>
            <a:endParaRPr kumimoji="1" lang="en-US" altLang="ja-JP" sz="1300" dirty="0">
              <a:latin typeface="BIZ UDGothic" panose="020B0400000000000000" pitchFamily="49" charset="-128"/>
              <a:ea typeface="BIZ UDGothic" panose="020B0400000000000000" pitchFamily="49" charset="-128"/>
            </a:endParaRPr>
          </a:p>
          <a:p>
            <a:r>
              <a:rPr kumimoji="1" lang="ja-JP" altLang="en-US" sz="1300" dirty="0">
                <a:latin typeface="BIZ UDGothic" panose="020B0400000000000000" pitchFamily="49" charset="-128"/>
                <a:ea typeface="BIZ UDGothic" panose="020B0400000000000000" pitchFamily="49" charset="-128"/>
              </a:rPr>
              <a:t>・観光情報の発信強化　　・観光関連団体等との連携、支援　　・外国人観光客の受け入れ</a:t>
            </a:r>
            <a:endParaRPr kumimoji="1" lang="en-US" altLang="ja-JP" sz="1300" dirty="0">
              <a:latin typeface="BIZ UDGothic" panose="020B0400000000000000" pitchFamily="49" charset="-128"/>
              <a:ea typeface="BIZ UDGothic" panose="020B0400000000000000" pitchFamily="49" charset="-128"/>
            </a:endParaRPr>
          </a:p>
        </p:txBody>
      </p:sp>
      <p:sp>
        <p:nvSpPr>
          <p:cNvPr id="13" name="object 2">
            <a:extLst>
              <a:ext uri="{FF2B5EF4-FFF2-40B4-BE49-F238E27FC236}">
                <a16:creationId xmlns:a16="http://schemas.microsoft.com/office/drawing/2014/main" id="{C3855569-CC58-4BE1-BFAB-FAD19E05BE3E}"/>
              </a:ext>
            </a:extLst>
          </p:cNvPr>
          <p:cNvSpPr txBox="1"/>
          <p:nvPr/>
        </p:nvSpPr>
        <p:spPr>
          <a:xfrm>
            <a:off x="6571106" y="554151"/>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
        <p:nvSpPr>
          <p:cNvPr id="14" name="object 3">
            <a:extLst>
              <a:ext uri="{FF2B5EF4-FFF2-40B4-BE49-F238E27FC236}">
                <a16:creationId xmlns:a16="http://schemas.microsoft.com/office/drawing/2014/main" id="{635B1FB2-E98E-4ED4-8F77-0DD2DF97A046}"/>
              </a:ext>
            </a:extLst>
          </p:cNvPr>
          <p:cNvSpPr txBox="1">
            <a:spLocks noGrp="1"/>
          </p:cNvSpPr>
          <p:nvPr>
            <p:ph type="title"/>
          </p:nvPr>
        </p:nvSpPr>
        <p:spPr>
          <a:xfrm>
            <a:off x="367410" y="301839"/>
            <a:ext cx="5347590" cy="504625"/>
          </a:xfrm>
          <a:prstGeom prst="rect">
            <a:avLst/>
          </a:prstGeom>
        </p:spPr>
        <p:txBody>
          <a:bodyPr vert="horz" wrap="square" lIns="0" tIns="12065" rIns="0" bIns="0" rtlCol="0">
            <a:spAutoFit/>
          </a:bodyPr>
          <a:lstStyle/>
          <a:p>
            <a:pPr marL="12700">
              <a:lnSpc>
                <a:spcPct val="100000"/>
              </a:lnSpc>
              <a:spcBef>
                <a:spcPts val="95"/>
              </a:spcBef>
            </a:pPr>
            <a:r>
              <a:rPr lang="ja-JP" altLang="en-US" spc="-45" dirty="0">
                <a:latin typeface="ＭＳ Ｐゴシック" panose="020B0600070205080204" pitchFamily="50" charset="-128"/>
                <a:ea typeface="ＭＳ Ｐゴシック" panose="020B0600070205080204" pitchFamily="50" charset="-128"/>
              </a:rPr>
              <a:t>１　</a:t>
            </a:r>
            <a:r>
              <a:rPr spc="-45" dirty="0" err="1">
                <a:latin typeface="ＭＳ Ｐゴシック" panose="020B0600070205080204" pitchFamily="50" charset="-128"/>
                <a:ea typeface="ＭＳ Ｐゴシック" panose="020B0600070205080204" pitchFamily="50" charset="-128"/>
              </a:rPr>
              <a:t>宿泊税検討経緯について</a:t>
            </a:r>
            <a:endParaRPr spc="-45"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342328" y="1314640"/>
            <a:ext cx="9184005" cy="1276160"/>
            <a:chOff x="342328" y="1314640"/>
            <a:chExt cx="9184005" cy="1535430"/>
          </a:xfrm>
        </p:grpSpPr>
        <p:sp>
          <p:nvSpPr>
            <p:cNvPr id="6" name="object 6"/>
            <p:cNvSpPr/>
            <p:nvPr/>
          </p:nvSpPr>
          <p:spPr>
            <a:xfrm>
              <a:off x="347090" y="1319402"/>
              <a:ext cx="9174480" cy="1525905"/>
            </a:xfrm>
            <a:custGeom>
              <a:avLst/>
              <a:gdLst/>
              <a:ahLst/>
              <a:cxnLst/>
              <a:rect l="l" t="t" r="r" b="b"/>
              <a:pathLst>
                <a:path w="9174480" h="1525905">
                  <a:moveTo>
                    <a:pt x="9174480" y="0"/>
                  </a:moveTo>
                  <a:lnTo>
                    <a:pt x="0" y="0"/>
                  </a:lnTo>
                  <a:lnTo>
                    <a:pt x="0" y="1525524"/>
                  </a:lnTo>
                  <a:lnTo>
                    <a:pt x="9174480" y="1525524"/>
                  </a:lnTo>
                  <a:lnTo>
                    <a:pt x="9174480" y="0"/>
                  </a:lnTo>
                  <a:close/>
                </a:path>
              </a:pathLst>
            </a:custGeom>
            <a:solidFill>
              <a:srgbClr val="FCFBD5">
                <a:alpha val="50195"/>
              </a:srgbClr>
            </a:solidFill>
          </p:spPr>
          <p:txBody>
            <a:bodyPr wrap="square" lIns="0" tIns="0" rIns="0" bIns="0" rtlCol="0"/>
            <a:lstStyle/>
            <a:p>
              <a:endParaRPr/>
            </a:p>
          </p:txBody>
        </p:sp>
        <p:sp>
          <p:nvSpPr>
            <p:cNvPr id="7" name="object 7"/>
            <p:cNvSpPr/>
            <p:nvPr/>
          </p:nvSpPr>
          <p:spPr>
            <a:xfrm>
              <a:off x="347090" y="1319402"/>
              <a:ext cx="9174480" cy="1525905"/>
            </a:xfrm>
            <a:custGeom>
              <a:avLst/>
              <a:gdLst/>
              <a:ahLst/>
              <a:cxnLst/>
              <a:rect l="l" t="t" r="r" b="b"/>
              <a:pathLst>
                <a:path w="9174480" h="1525905">
                  <a:moveTo>
                    <a:pt x="0" y="1525524"/>
                  </a:moveTo>
                  <a:lnTo>
                    <a:pt x="9174480" y="1525524"/>
                  </a:lnTo>
                  <a:lnTo>
                    <a:pt x="9174480" y="0"/>
                  </a:lnTo>
                  <a:lnTo>
                    <a:pt x="0" y="0"/>
                  </a:lnTo>
                  <a:lnTo>
                    <a:pt x="0" y="1525524"/>
                  </a:lnTo>
                  <a:close/>
                </a:path>
              </a:pathLst>
            </a:custGeom>
            <a:ln w="9525">
              <a:solidFill>
                <a:srgbClr val="000000"/>
              </a:solidFill>
            </a:ln>
          </p:spPr>
          <p:txBody>
            <a:bodyPr wrap="square" lIns="0" tIns="0" rIns="0" bIns="0" rtlCol="0"/>
            <a:lstStyle/>
            <a:p>
              <a:endParaRPr/>
            </a:p>
          </p:txBody>
        </p:sp>
      </p:grpSp>
      <p:sp>
        <p:nvSpPr>
          <p:cNvPr id="8" name="object 8"/>
          <p:cNvSpPr txBox="1"/>
          <p:nvPr/>
        </p:nvSpPr>
        <p:spPr>
          <a:xfrm>
            <a:off x="425450" y="864954"/>
            <a:ext cx="9006205" cy="2094291"/>
          </a:xfrm>
          <a:prstGeom prst="rect">
            <a:avLst/>
          </a:prstGeom>
        </p:spPr>
        <p:txBody>
          <a:bodyPr vert="horz" wrap="square" lIns="0" tIns="130810" rIns="0" bIns="0" rtlCol="0">
            <a:spAutoFit/>
          </a:bodyPr>
          <a:lstStyle/>
          <a:p>
            <a:pPr marL="12700">
              <a:lnSpc>
                <a:spcPct val="100000"/>
              </a:lnSpc>
              <a:spcBef>
                <a:spcPts val="1030"/>
              </a:spcBef>
            </a:pPr>
            <a:r>
              <a:rPr sz="1800" dirty="0">
                <a:latin typeface="BIZ UDGothic"/>
                <a:cs typeface="BIZ UDGothic"/>
              </a:rPr>
              <a:t>(3)</a:t>
            </a:r>
            <a:r>
              <a:rPr lang="ja-JP" altLang="en-US" spc="-5" dirty="0">
                <a:latin typeface="BIZ UDGothic"/>
                <a:cs typeface="BIZ UDGothic"/>
              </a:rPr>
              <a:t>白浜</a:t>
            </a:r>
            <a:r>
              <a:rPr sz="1800" spc="-5" dirty="0" err="1">
                <a:latin typeface="BIZ UDGothic"/>
                <a:cs typeface="BIZ UDGothic"/>
              </a:rPr>
              <a:t>町の推計人口と税収等</a:t>
            </a:r>
            <a:endParaRPr sz="1800" dirty="0">
              <a:latin typeface="BIZ UDGothic"/>
              <a:cs typeface="BIZ UDGothic"/>
            </a:endParaRPr>
          </a:p>
          <a:p>
            <a:pPr marL="12700" marR="95250" indent="177800">
              <a:lnSpc>
                <a:spcPct val="110000"/>
              </a:lnSpc>
              <a:spcBef>
                <a:spcPts val="565"/>
              </a:spcBef>
            </a:pPr>
            <a:r>
              <a:rPr sz="1400" spc="-15" dirty="0" err="1">
                <a:latin typeface="BIZ UDGothic"/>
                <a:cs typeface="BIZ UDGothic"/>
              </a:rPr>
              <a:t>人口戦略会議</a:t>
            </a:r>
            <a:r>
              <a:rPr lang="ja-JP" altLang="en-US" sz="1400" spc="-15" dirty="0">
                <a:latin typeface="BIZ UDGothic"/>
                <a:cs typeface="BIZ UDGothic"/>
              </a:rPr>
              <a:t>が令和</a:t>
            </a:r>
            <a:r>
              <a:rPr lang="en-US" altLang="ja-JP" sz="1400" spc="-15" dirty="0">
                <a:latin typeface="BIZ UDGothic"/>
                <a:cs typeface="BIZ UDGothic"/>
              </a:rPr>
              <a:t>6</a:t>
            </a:r>
            <a:r>
              <a:rPr lang="ja-JP" altLang="en-US" sz="1400" spc="-15" dirty="0">
                <a:latin typeface="BIZ UDGothic"/>
                <a:cs typeface="BIZ UDGothic"/>
              </a:rPr>
              <a:t>年</a:t>
            </a:r>
            <a:r>
              <a:rPr lang="en-US" altLang="ja-JP" sz="1400" spc="-15" dirty="0">
                <a:latin typeface="BIZ UDGothic"/>
                <a:cs typeface="BIZ UDGothic"/>
              </a:rPr>
              <a:t>4</a:t>
            </a:r>
            <a:r>
              <a:rPr lang="ja-JP" altLang="en-US" sz="1400" spc="-15" dirty="0">
                <a:latin typeface="BIZ UDGothic"/>
                <a:cs typeface="BIZ UDGothic"/>
              </a:rPr>
              <a:t>月</a:t>
            </a:r>
            <a:r>
              <a:rPr lang="en-US" altLang="ja-JP" sz="1400" spc="-15" dirty="0">
                <a:latin typeface="BIZ UDGothic"/>
                <a:cs typeface="BIZ UDGothic"/>
              </a:rPr>
              <a:t>24</a:t>
            </a:r>
            <a:r>
              <a:rPr lang="ja-JP" altLang="en-US" sz="1400" spc="-15" dirty="0">
                <a:latin typeface="BIZ UDGothic"/>
                <a:cs typeface="BIZ UDGothic"/>
              </a:rPr>
              <a:t>日に公表した地方自治体「持続可能性」分析レポート</a:t>
            </a:r>
            <a:r>
              <a:rPr sz="1400" spc="-15" dirty="0" err="1">
                <a:latin typeface="BIZ UDGothic"/>
                <a:cs typeface="BIZ UDGothic"/>
              </a:rPr>
              <a:t>において</a:t>
            </a:r>
            <a:r>
              <a:rPr lang="ja-JP" altLang="en-US" sz="1400" spc="-15" dirty="0" err="1">
                <a:latin typeface="BIZ UDGothic"/>
                <a:cs typeface="BIZ UDGothic"/>
              </a:rPr>
              <a:t>、</a:t>
            </a:r>
            <a:r>
              <a:rPr lang="ja-JP" altLang="en-US" sz="1400" spc="-15" dirty="0">
                <a:latin typeface="BIZ UDGothic"/>
                <a:cs typeface="BIZ UDGothic"/>
              </a:rPr>
              <a:t>当</a:t>
            </a:r>
            <a:r>
              <a:rPr sz="1400" spc="-15" dirty="0">
                <a:latin typeface="BIZ UDGothic"/>
                <a:cs typeface="BIZ UDGothic"/>
              </a:rPr>
              <a:t>町が消滅可能性自治体に挙げられるなど、少子高齢化に伴う急激な人口減少や地域の経済産業活動の縮小に伴い、町税収入の減少が懸念される。</a:t>
            </a:r>
            <a:endParaRPr lang="en-US" altLang="ja-JP" sz="1400" spc="-15" dirty="0">
              <a:latin typeface="BIZ UDGothic"/>
              <a:cs typeface="BIZ UDGothic"/>
            </a:endParaRPr>
          </a:p>
          <a:p>
            <a:pPr marL="12700" marR="95250" indent="177800">
              <a:lnSpc>
                <a:spcPct val="110000"/>
              </a:lnSpc>
              <a:spcBef>
                <a:spcPts val="565"/>
              </a:spcBef>
            </a:pPr>
            <a:r>
              <a:rPr sz="1400" spc="-10" dirty="0">
                <a:latin typeface="BIZ UDGothic"/>
                <a:cs typeface="BIZ UDGothic"/>
              </a:rPr>
              <a:t>町の人口は202</a:t>
            </a:r>
            <a:r>
              <a:rPr lang="en-US" altLang="ja-JP" sz="1400" spc="-10" dirty="0">
                <a:latin typeface="BIZ UDGothic"/>
                <a:cs typeface="BIZ UDGothic"/>
              </a:rPr>
              <a:t>0</a:t>
            </a:r>
            <a:r>
              <a:rPr sz="1400" spc="-5" dirty="0">
                <a:latin typeface="BIZ UDGothic"/>
                <a:cs typeface="BIZ UDGothic"/>
              </a:rPr>
              <a:t>年から</a:t>
            </a:r>
            <a:r>
              <a:rPr sz="1400" spc="-10" dirty="0">
                <a:latin typeface="BIZ UDGothic"/>
                <a:cs typeface="BIZ UDGothic"/>
              </a:rPr>
              <a:t>20</a:t>
            </a:r>
            <a:r>
              <a:rPr lang="en-US" altLang="ja-JP" sz="1400" spc="-10" dirty="0">
                <a:latin typeface="BIZ UDGothic"/>
                <a:cs typeface="BIZ UDGothic"/>
              </a:rPr>
              <a:t>45</a:t>
            </a:r>
            <a:r>
              <a:rPr sz="1400" spc="-10" dirty="0">
                <a:latin typeface="BIZ UDGothic"/>
                <a:cs typeface="BIZ UDGothic"/>
              </a:rPr>
              <a:t>年にかけて約3</a:t>
            </a:r>
            <a:r>
              <a:rPr lang="en-US" altLang="ja-JP" sz="1400" spc="-10" dirty="0">
                <a:latin typeface="BIZ UDGothic"/>
                <a:cs typeface="BIZ UDGothic"/>
              </a:rPr>
              <a:t>0</a:t>
            </a:r>
            <a:r>
              <a:rPr sz="1400" spc="-10" dirty="0">
                <a:latin typeface="BIZ UDGothic"/>
                <a:cs typeface="BIZ UDGothic"/>
              </a:rPr>
              <a:t>％（</a:t>
            </a:r>
            <a:r>
              <a:rPr lang="en-US" altLang="ja-JP" sz="1400" spc="-10" dirty="0">
                <a:latin typeface="BIZ UDGothic"/>
                <a:cs typeface="BIZ UDGothic"/>
              </a:rPr>
              <a:t>6</a:t>
            </a:r>
            <a:r>
              <a:rPr sz="1400" spc="-10" dirty="0">
                <a:latin typeface="BIZ UDGothic"/>
                <a:cs typeface="BIZ UDGothic"/>
              </a:rPr>
              <a:t>,</a:t>
            </a:r>
            <a:r>
              <a:rPr lang="en-US" altLang="ja-JP" sz="1400" spc="-10" dirty="0">
                <a:latin typeface="BIZ UDGothic"/>
                <a:cs typeface="BIZ UDGothic"/>
              </a:rPr>
              <a:t>079</a:t>
            </a:r>
            <a:r>
              <a:rPr sz="1400" spc="-10" dirty="0">
                <a:latin typeface="BIZ UDGothic"/>
                <a:cs typeface="BIZ UDGothic"/>
              </a:rPr>
              <a:t>人</a:t>
            </a:r>
            <a:r>
              <a:rPr sz="1400" dirty="0">
                <a:latin typeface="BIZ UDGothic"/>
                <a:cs typeface="BIZ UDGothic"/>
              </a:rPr>
              <a:t>）</a:t>
            </a:r>
            <a:r>
              <a:rPr sz="1400" spc="-10" dirty="0">
                <a:latin typeface="BIZ UDGothic"/>
                <a:cs typeface="BIZ UDGothic"/>
              </a:rPr>
              <a:t>減少</a:t>
            </a:r>
            <a:r>
              <a:rPr sz="1400" spc="-20" dirty="0">
                <a:latin typeface="BIZ UDGothic"/>
                <a:cs typeface="BIZ UDGothic"/>
              </a:rPr>
              <a:t>する見込み</a:t>
            </a:r>
            <a:r>
              <a:rPr lang="ja-JP" altLang="en-US" sz="1400" spc="-20" dirty="0">
                <a:latin typeface="BIZ UDGothic"/>
                <a:cs typeface="BIZ UDGothic"/>
              </a:rPr>
              <a:t>で、町税収入の減少や</a:t>
            </a:r>
            <a:r>
              <a:rPr sz="1400" spc="-10" dirty="0" err="1">
                <a:latin typeface="BIZ UDGothic"/>
                <a:cs typeface="BIZ UDGothic"/>
              </a:rPr>
              <a:t>測定単</a:t>
            </a:r>
            <a:r>
              <a:rPr sz="1400" dirty="0" err="1">
                <a:latin typeface="BIZ UDGothic"/>
                <a:cs typeface="BIZ UDGothic"/>
              </a:rPr>
              <a:t>位</a:t>
            </a:r>
            <a:r>
              <a:rPr sz="1400" spc="-10" dirty="0" err="1">
                <a:latin typeface="BIZ UDGothic"/>
                <a:cs typeface="BIZ UDGothic"/>
              </a:rPr>
              <a:t>に人口</a:t>
            </a:r>
            <a:r>
              <a:rPr sz="1400" dirty="0" err="1">
                <a:latin typeface="BIZ UDGothic"/>
                <a:cs typeface="BIZ UDGothic"/>
              </a:rPr>
              <a:t>が</a:t>
            </a:r>
            <a:r>
              <a:rPr sz="1400" spc="-10" dirty="0" err="1">
                <a:latin typeface="BIZ UDGothic"/>
                <a:cs typeface="BIZ UDGothic"/>
              </a:rPr>
              <a:t>用いら</a:t>
            </a:r>
            <a:r>
              <a:rPr sz="1400" dirty="0" err="1">
                <a:latin typeface="BIZ UDGothic"/>
                <a:cs typeface="BIZ UDGothic"/>
              </a:rPr>
              <a:t>れ</a:t>
            </a:r>
            <a:r>
              <a:rPr sz="1400" spc="-10" dirty="0" err="1">
                <a:latin typeface="BIZ UDGothic"/>
                <a:cs typeface="BIZ UDGothic"/>
              </a:rPr>
              <a:t>ている</a:t>
            </a:r>
            <a:r>
              <a:rPr sz="1400" dirty="0" err="1">
                <a:latin typeface="BIZ UDGothic"/>
                <a:cs typeface="BIZ UDGothic"/>
              </a:rPr>
              <a:t>普</a:t>
            </a:r>
            <a:r>
              <a:rPr sz="1400" spc="-10" dirty="0" err="1">
                <a:latin typeface="BIZ UDGothic"/>
                <a:cs typeface="BIZ UDGothic"/>
              </a:rPr>
              <a:t>通交付</a:t>
            </a:r>
            <a:r>
              <a:rPr sz="1400" dirty="0" err="1">
                <a:latin typeface="BIZ UDGothic"/>
                <a:cs typeface="BIZ UDGothic"/>
              </a:rPr>
              <a:t>税</a:t>
            </a:r>
            <a:r>
              <a:rPr sz="1400" spc="-10" dirty="0" err="1">
                <a:latin typeface="BIZ UDGothic"/>
                <a:cs typeface="BIZ UDGothic"/>
              </a:rPr>
              <a:t>につい</a:t>
            </a:r>
            <a:r>
              <a:rPr sz="1400" dirty="0" err="1">
                <a:latin typeface="BIZ UDGothic"/>
                <a:cs typeface="BIZ UDGothic"/>
              </a:rPr>
              <a:t>て</a:t>
            </a:r>
            <a:r>
              <a:rPr lang="ja-JP" altLang="en-US" sz="1400" spc="-10" dirty="0">
                <a:latin typeface="BIZ UDGothic"/>
                <a:cs typeface="BIZ UDGothic"/>
              </a:rPr>
              <a:t>も</a:t>
            </a:r>
            <a:r>
              <a:rPr sz="1400" spc="-10" dirty="0">
                <a:latin typeface="BIZ UDGothic"/>
                <a:cs typeface="BIZ UDGothic"/>
              </a:rPr>
              <a:t>、</a:t>
            </a:r>
            <a:r>
              <a:rPr sz="1400" spc="-10" dirty="0" err="1">
                <a:latin typeface="BIZ UDGothic"/>
                <a:cs typeface="BIZ UDGothic"/>
              </a:rPr>
              <a:t>大幅</a:t>
            </a:r>
            <a:r>
              <a:rPr sz="1400" dirty="0" err="1">
                <a:latin typeface="BIZ UDGothic"/>
                <a:cs typeface="BIZ UDGothic"/>
              </a:rPr>
              <a:t>な</a:t>
            </a:r>
            <a:r>
              <a:rPr sz="1400" spc="-10" dirty="0" err="1">
                <a:latin typeface="BIZ UDGothic"/>
                <a:cs typeface="BIZ UDGothic"/>
              </a:rPr>
              <a:t>減少が</a:t>
            </a:r>
            <a:r>
              <a:rPr sz="1400" dirty="0" err="1">
                <a:latin typeface="BIZ UDGothic"/>
                <a:cs typeface="BIZ UDGothic"/>
              </a:rPr>
              <a:t>予</a:t>
            </a:r>
            <a:r>
              <a:rPr sz="1400" spc="-10" dirty="0" err="1">
                <a:latin typeface="BIZ UDGothic"/>
                <a:cs typeface="BIZ UDGothic"/>
              </a:rPr>
              <a:t>測され</a:t>
            </a:r>
            <a:r>
              <a:rPr sz="1400" dirty="0" err="1">
                <a:latin typeface="BIZ UDGothic"/>
                <a:cs typeface="BIZ UDGothic"/>
              </a:rPr>
              <a:t>る</a:t>
            </a:r>
            <a:r>
              <a:rPr sz="1400" spc="-10" dirty="0" err="1">
                <a:latin typeface="BIZ UDGothic"/>
                <a:cs typeface="BIZ UDGothic"/>
              </a:rPr>
              <a:t>ことか</a:t>
            </a:r>
            <a:r>
              <a:rPr sz="1400" dirty="0" err="1">
                <a:latin typeface="BIZ UDGothic"/>
                <a:cs typeface="BIZ UDGothic"/>
              </a:rPr>
              <a:t>ら</a:t>
            </a:r>
            <a:r>
              <a:rPr sz="1400" spc="-10" dirty="0" err="1">
                <a:latin typeface="BIZ UDGothic"/>
                <a:cs typeface="BIZ UDGothic"/>
              </a:rPr>
              <a:t>、新た</a:t>
            </a:r>
            <a:r>
              <a:rPr sz="1400" dirty="0" err="1">
                <a:latin typeface="BIZ UDGothic"/>
                <a:cs typeface="BIZ UDGothic"/>
              </a:rPr>
              <a:t>な</a:t>
            </a:r>
            <a:r>
              <a:rPr sz="1400" spc="-10" dirty="0" err="1">
                <a:latin typeface="BIZ UDGothic"/>
                <a:cs typeface="BIZ UDGothic"/>
              </a:rPr>
              <a:t>財源の</a:t>
            </a:r>
            <a:r>
              <a:rPr sz="1400" dirty="0" err="1">
                <a:latin typeface="BIZ UDGothic"/>
                <a:cs typeface="BIZ UDGothic"/>
              </a:rPr>
              <a:t>確</a:t>
            </a:r>
            <a:r>
              <a:rPr sz="1400" spc="-10" dirty="0" err="1">
                <a:latin typeface="BIZ UDGothic"/>
                <a:cs typeface="BIZ UDGothic"/>
              </a:rPr>
              <a:t>保が重</a:t>
            </a:r>
            <a:r>
              <a:rPr sz="1400" dirty="0" err="1">
                <a:latin typeface="BIZ UDGothic"/>
                <a:cs typeface="BIZ UDGothic"/>
              </a:rPr>
              <a:t>要</a:t>
            </a:r>
            <a:r>
              <a:rPr sz="1400" spc="-10" dirty="0" err="1">
                <a:latin typeface="BIZ UDGothic"/>
                <a:cs typeface="BIZ UDGothic"/>
              </a:rPr>
              <a:t>とな</a:t>
            </a:r>
            <a:r>
              <a:rPr sz="1400" spc="-50" dirty="0" err="1">
                <a:latin typeface="BIZ UDGothic"/>
                <a:cs typeface="BIZ UDGothic"/>
              </a:rPr>
              <a:t>る</a:t>
            </a:r>
            <a:r>
              <a:rPr lang="ja-JP" altLang="en-US" sz="1400" spc="-50" dirty="0" err="1">
                <a:latin typeface="BIZ UDGothic"/>
                <a:cs typeface="BIZ UDGothic"/>
              </a:rPr>
              <a:t>。</a:t>
            </a:r>
            <a:endParaRPr lang="en-US" altLang="ja-JP" sz="1400" dirty="0">
              <a:latin typeface="BIZ UDGothic"/>
              <a:cs typeface="BIZ UDGothic"/>
            </a:endParaRPr>
          </a:p>
          <a:p>
            <a:pPr marL="12700" marR="97155">
              <a:lnSpc>
                <a:spcPct val="110000"/>
              </a:lnSpc>
              <a:spcBef>
                <a:spcPts val="1005"/>
              </a:spcBef>
              <a:tabLst>
                <a:tab pos="6856095" algn="l"/>
                <a:tab pos="7212330" algn="l"/>
              </a:tabLst>
            </a:pPr>
            <a:endParaRPr sz="1500" dirty="0">
              <a:latin typeface="BIZ UDGothic"/>
              <a:cs typeface="BIZ UDGothic"/>
            </a:endParaRPr>
          </a:p>
        </p:txBody>
      </p:sp>
      <p:sp>
        <p:nvSpPr>
          <p:cNvPr id="9" name="object 9"/>
          <p:cNvSpPr txBox="1"/>
          <p:nvPr/>
        </p:nvSpPr>
        <p:spPr>
          <a:xfrm>
            <a:off x="9331706" y="6486905"/>
            <a:ext cx="110489"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dirty="0">
                <a:latin typeface="Yu Gothic"/>
                <a:cs typeface="Yu Gothic"/>
              </a:rPr>
              <a:t>5</a:t>
            </a:r>
            <a:endParaRPr sz="1200" dirty="0">
              <a:latin typeface="Yu Gothic"/>
              <a:cs typeface="Yu Gothic"/>
            </a:endParaRPr>
          </a:p>
        </p:txBody>
      </p:sp>
      <p:pic>
        <p:nvPicPr>
          <p:cNvPr id="69" name="図 68">
            <a:extLst>
              <a:ext uri="{FF2B5EF4-FFF2-40B4-BE49-F238E27FC236}">
                <a16:creationId xmlns:a16="http://schemas.microsoft.com/office/drawing/2014/main" id="{8E4A6D42-51DF-4316-9E84-FB98D007E650}"/>
              </a:ext>
            </a:extLst>
          </p:cNvPr>
          <p:cNvPicPr>
            <a:picLocks noChangeAspect="1"/>
          </p:cNvPicPr>
          <p:nvPr/>
        </p:nvPicPr>
        <p:blipFill rotWithShape="1">
          <a:blip r:embed="rId2"/>
          <a:srcRect l="14130" t="16148" r="16095" b="13921"/>
          <a:stretch/>
        </p:blipFill>
        <p:spPr>
          <a:xfrm>
            <a:off x="831596" y="2620885"/>
            <a:ext cx="7086600" cy="3993184"/>
          </a:xfrm>
          <a:prstGeom prst="rect">
            <a:avLst/>
          </a:prstGeom>
        </p:spPr>
      </p:pic>
      <p:sp>
        <p:nvSpPr>
          <p:cNvPr id="12" name="object 3">
            <a:extLst>
              <a:ext uri="{FF2B5EF4-FFF2-40B4-BE49-F238E27FC236}">
                <a16:creationId xmlns:a16="http://schemas.microsoft.com/office/drawing/2014/main" id="{AFAF76DE-E0A2-4184-B652-67DFCE304364}"/>
              </a:ext>
            </a:extLst>
          </p:cNvPr>
          <p:cNvSpPr txBox="1">
            <a:spLocks noGrp="1"/>
          </p:cNvSpPr>
          <p:nvPr>
            <p:ph type="title"/>
          </p:nvPr>
        </p:nvSpPr>
        <p:spPr>
          <a:xfrm>
            <a:off x="367410" y="301839"/>
            <a:ext cx="5347590" cy="504625"/>
          </a:xfrm>
          <a:prstGeom prst="rect">
            <a:avLst/>
          </a:prstGeom>
        </p:spPr>
        <p:txBody>
          <a:bodyPr vert="horz" wrap="square" lIns="0" tIns="12065" rIns="0" bIns="0" rtlCol="0">
            <a:spAutoFit/>
          </a:bodyPr>
          <a:lstStyle/>
          <a:p>
            <a:pPr marL="12700">
              <a:lnSpc>
                <a:spcPct val="100000"/>
              </a:lnSpc>
              <a:spcBef>
                <a:spcPts val="95"/>
              </a:spcBef>
            </a:pPr>
            <a:r>
              <a:rPr lang="ja-JP" altLang="en-US" spc="-45" dirty="0">
                <a:latin typeface="ＭＳ Ｐゴシック" panose="020B0600070205080204" pitchFamily="50" charset="-128"/>
                <a:ea typeface="ＭＳ Ｐゴシック" panose="020B0600070205080204" pitchFamily="50" charset="-128"/>
              </a:rPr>
              <a:t>１　</a:t>
            </a:r>
            <a:r>
              <a:rPr spc="-45" dirty="0" err="1">
                <a:latin typeface="ＭＳ Ｐゴシック" panose="020B0600070205080204" pitchFamily="50" charset="-128"/>
                <a:ea typeface="ＭＳ Ｐゴシック" panose="020B0600070205080204" pitchFamily="50" charset="-128"/>
              </a:rPr>
              <a:t>宿泊税検討経緯について</a:t>
            </a:r>
            <a:endParaRPr spc="-45" dirty="0">
              <a:latin typeface="ＭＳ Ｐゴシック" panose="020B0600070205080204" pitchFamily="50" charset="-128"/>
              <a:ea typeface="ＭＳ Ｐゴシック" panose="020B0600070205080204" pitchFamily="50" charset="-128"/>
            </a:endParaRPr>
          </a:p>
        </p:txBody>
      </p:sp>
      <p:sp>
        <p:nvSpPr>
          <p:cNvPr id="13" name="object 2">
            <a:extLst>
              <a:ext uri="{FF2B5EF4-FFF2-40B4-BE49-F238E27FC236}">
                <a16:creationId xmlns:a16="http://schemas.microsoft.com/office/drawing/2014/main" id="{5DE82293-52A0-4F15-807A-6CF2783BB59D}"/>
              </a:ext>
            </a:extLst>
          </p:cNvPr>
          <p:cNvSpPr txBox="1"/>
          <p:nvPr/>
        </p:nvSpPr>
        <p:spPr>
          <a:xfrm>
            <a:off x="6522466" y="554151"/>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25450" y="908202"/>
            <a:ext cx="9156700" cy="2576346"/>
          </a:xfrm>
          <a:prstGeom prst="rect">
            <a:avLst/>
          </a:prstGeom>
        </p:spPr>
        <p:txBody>
          <a:bodyPr vert="horz" wrap="square" lIns="0" tIns="87630" rIns="0" bIns="0" rtlCol="0">
            <a:spAutoFit/>
          </a:bodyPr>
          <a:lstStyle/>
          <a:p>
            <a:pPr marL="12700">
              <a:lnSpc>
                <a:spcPct val="100000"/>
              </a:lnSpc>
              <a:spcBef>
                <a:spcPts val="690"/>
              </a:spcBef>
            </a:pPr>
            <a:r>
              <a:rPr sz="1800" dirty="0">
                <a:latin typeface="BIZ UDGothic"/>
                <a:cs typeface="BIZ UDGothic"/>
              </a:rPr>
              <a:t>(4)</a:t>
            </a:r>
            <a:r>
              <a:rPr sz="1800" spc="-10" dirty="0">
                <a:latin typeface="BIZ UDGothic"/>
                <a:cs typeface="BIZ UDGothic"/>
              </a:rPr>
              <a:t>財源の検討について</a:t>
            </a:r>
            <a:endParaRPr sz="1800" dirty="0">
              <a:latin typeface="BIZ UDGothic"/>
              <a:cs typeface="BIZ UDGothic"/>
            </a:endParaRPr>
          </a:p>
          <a:p>
            <a:pPr marL="203200">
              <a:lnSpc>
                <a:spcPct val="100000"/>
              </a:lnSpc>
              <a:spcBef>
                <a:spcPts val="495"/>
              </a:spcBef>
            </a:pPr>
            <a:r>
              <a:rPr lang="ja-JP" altLang="en-US" sz="1500" dirty="0">
                <a:latin typeface="BIZ UDGothic"/>
                <a:cs typeface="BIZ UDGothic"/>
              </a:rPr>
              <a:t>○</a:t>
            </a:r>
            <a:r>
              <a:rPr sz="1500" dirty="0" err="1">
                <a:latin typeface="BIZ UDGothic"/>
                <a:cs typeface="BIZ UDGothic"/>
              </a:rPr>
              <a:t>入湯税（超過課税）</a:t>
            </a:r>
            <a:r>
              <a:rPr sz="1500" spc="-5" dirty="0" err="1">
                <a:latin typeface="BIZ UDGothic"/>
                <a:cs typeface="BIZ UDGothic"/>
              </a:rPr>
              <a:t>と宿泊税の比較について</a:t>
            </a:r>
            <a:endParaRPr sz="1500" dirty="0">
              <a:latin typeface="BIZ UDGothic"/>
              <a:cs typeface="BIZ UDGothic"/>
            </a:endParaRPr>
          </a:p>
          <a:p>
            <a:pPr marL="320040">
              <a:lnSpc>
                <a:spcPct val="100000"/>
              </a:lnSpc>
              <a:spcBef>
                <a:spcPts val="944"/>
              </a:spcBef>
              <a:tabLst>
                <a:tab pos="732790" algn="l"/>
              </a:tabLst>
            </a:pPr>
            <a:r>
              <a:rPr sz="1300" b="0" spc="-25" dirty="0">
                <a:latin typeface="BIZ UDMincho Medium"/>
                <a:cs typeface="BIZ UDMincho Medium"/>
              </a:rPr>
              <a:t>(ｱ)</a:t>
            </a:r>
            <a:r>
              <a:rPr sz="1300" b="0" spc="-5" dirty="0">
                <a:latin typeface="BIZ UDMincho Medium"/>
                <a:cs typeface="BIZ UDMincho Medium"/>
              </a:rPr>
              <a:t>入湯税</a:t>
            </a:r>
            <a:r>
              <a:rPr sz="1300" b="0" dirty="0">
                <a:latin typeface="BIZ UDMincho Medium"/>
                <a:cs typeface="BIZ UDMincho Medium"/>
              </a:rPr>
              <a:t>（</a:t>
            </a:r>
            <a:r>
              <a:rPr sz="1300" b="0" spc="-5" dirty="0">
                <a:latin typeface="BIZ UDMincho Medium"/>
                <a:cs typeface="BIZ UDMincho Medium"/>
              </a:rPr>
              <a:t>超過課税</a:t>
            </a:r>
            <a:r>
              <a:rPr sz="1300" b="0" spc="-50" dirty="0">
                <a:latin typeface="BIZ UDMincho Medium"/>
                <a:cs typeface="BIZ UDMincho Medium"/>
              </a:rPr>
              <a:t>）</a:t>
            </a:r>
            <a:endParaRPr sz="1300" dirty="0">
              <a:latin typeface="BIZ UDMincho Medium"/>
              <a:cs typeface="BIZ UDMincho Medium"/>
            </a:endParaRPr>
          </a:p>
          <a:p>
            <a:pPr marL="554990" marR="5080" indent="165100">
              <a:lnSpc>
                <a:spcPct val="100000"/>
              </a:lnSpc>
            </a:pPr>
            <a:r>
              <a:rPr sz="1300" b="0" spc="-15" dirty="0">
                <a:latin typeface="BIZ UDMincho Medium"/>
                <a:cs typeface="BIZ UDMincho Medium"/>
              </a:rPr>
              <a:t>入湯税は鉱泉浴場の入湯行為に対してかかる税金で、地方税法第</a:t>
            </a:r>
            <a:r>
              <a:rPr sz="1300" b="0" spc="-10" dirty="0">
                <a:latin typeface="BIZ UDMincho Medium"/>
                <a:cs typeface="BIZ UDMincho Medium"/>
              </a:rPr>
              <a:t>701</a:t>
            </a:r>
            <a:r>
              <a:rPr sz="1300" b="0" spc="-20" dirty="0">
                <a:latin typeface="BIZ UDMincho Medium"/>
                <a:cs typeface="BIZ UDMincho Medium"/>
              </a:rPr>
              <a:t>条の規定により、町の環境衛生施設、鉱泉</a:t>
            </a:r>
            <a:r>
              <a:rPr sz="1300" b="0" spc="-15" dirty="0">
                <a:latin typeface="BIZ UDMincho Medium"/>
                <a:cs typeface="BIZ UDMincho Medium"/>
              </a:rPr>
              <a:t>源の保護管理施設、消防施設等の整備や観光振興に要する費用に充てられる目的税。さらなる財源を確保するには、</a:t>
            </a:r>
            <a:r>
              <a:rPr sz="1300" b="0" spc="-5" dirty="0">
                <a:latin typeface="BIZ UDMincho Medium"/>
                <a:cs typeface="BIZ UDMincho Medium"/>
              </a:rPr>
              <a:t>超過課税</a:t>
            </a:r>
            <a:r>
              <a:rPr sz="1300" b="0" dirty="0">
                <a:latin typeface="BIZ UDMincho Medium"/>
                <a:cs typeface="BIZ UDMincho Medium"/>
              </a:rPr>
              <a:t>（</a:t>
            </a:r>
            <a:r>
              <a:rPr sz="1300" b="0" spc="-5" dirty="0">
                <a:latin typeface="BIZ UDMincho Medium"/>
                <a:cs typeface="BIZ UDMincho Medium"/>
              </a:rPr>
              <a:t>入湯税値上げ</a:t>
            </a:r>
            <a:r>
              <a:rPr sz="1300" b="0" spc="-10" dirty="0">
                <a:latin typeface="BIZ UDMincho Medium"/>
                <a:cs typeface="BIZ UDMincho Medium"/>
              </a:rPr>
              <a:t>）</a:t>
            </a:r>
            <a:r>
              <a:rPr lang="ja-JP" altLang="en-US" sz="1300" b="0" spc="-10" dirty="0">
                <a:latin typeface="BIZ UDMincho Medium"/>
                <a:cs typeface="BIZ UDMincho Medium"/>
              </a:rPr>
              <a:t>の</a:t>
            </a:r>
            <a:r>
              <a:rPr sz="1300" b="0" spc="-15" dirty="0" err="1">
                <a:latin typeface="BIZ UDMincho Medium"/>
                <a:cs typeface="BIZ UDMincho Medium"/>
              </a:rPr>
              <a:t>検討</a:t>
            </a:r>
            <a:r>
              <a:rPr lang="ja-JP" altLang="en-US" sz="1300" b="0" spc="-15" dirty="0">
                <a:latin typeface="BIZ UDMincho Medium"/>
                <a:cs typeface="BIZ UDMincho Medium"/>
              </a:rPr>
              <a:t>が必要となる</a:t>
            </a:r>
            <a:r>
              <a:rPr sz="1300" b="0" spc="-15" dirty="0">
                <a:latin typeface="BIZ UDMincho Medium"/>
                <a:cs typeface="BIZ UDMincho Medium"/>
              </a:rPr>
              <a:t>。</a:t>
            </a:r>
            <a:endParaRPr sz="1300" dirty="0">
              <a:latin typeface="BIZ UDMincho Medium"/>
              <a:cs typeface="BIZ UDMincho Medium"/>
            </a:endParaRPr>
          </a:p>
          <a:p>
            <a:pPr marL="320040">
              <a:lnSpc>
                <a:spcPct val="100000"/>
              </a:lnSpc>
              <a:tabLst>
                <a:tab pos="732790" algn="l"/>
              </a:tabLst>
            </a:pPr>
            <a:r>
              <a:rPr sz="1300" b="0" spc="-25" dirty="0">
                <a:latin typeface="BIZ UDMincho Medium"/>
                <a:cs typeface="BIZ UDMincho Medium"/>
              </a:rPr>
              <a:t>(ｲ)</a:t>
            </a:r>
            <a:r>
              <a:rPr sz="1300" b="0" spc="-20" dirty="0">
                <a:latin typeface="BIZ UDMincho Medium"/>
                <a:cs typeface="BIZ UDMincho Medium"/>
              </a:rPr>
              <a:t>宿泊税</a:t>
            </a:r>
            <a:endParaRPr sz="1300" dirty="0">
              <a:latin typeface="BIZ UDMincho Medium"/>
              <a:cs typeface="BIZ UDMincho Medium"/>
            </a:endParaRPr>
          </a:p>
          <a:p>
            <a:pPr marL="567690" marR="238760" indent="165100">
              <a:lnSpc>
                <a:spcPct val="100000"/>
              </a:lnSpc>
            </a:pPr>
            <a:r>
              <a:rPr sz="1300" b="0" spc="-10" dirty="0" err="1">
                <a:latin typeface="BIZ UDMincho Medium"/>
                <a:cs typeface="BIZ UDMincho Medium"/>
              </a:rPr>
              <a:t>宿泊税は旅館業法に規定する旅館等への宿泊</a:t>
            </a:r>
            <a:r>
              <a:rPr lang="ja-JP" altLang="en-US" sz="1300" b="0" spc="-10" dirty="0">
                <a:latin typeface="BIZ UDMincho Medium"/>
                <a:cs typeface="BIZ UDMincho Medium"/>
              </a:rPr>
              <a:t>行為</a:t>
            </a:r>
            <a:r>
              <a:rPr sz="1300" b="0" spc="-10" dirty="0" err="1">
                <a:latin typeface="BIZ UDMincho Medium"/>
                <a:cs typeface="BIZ UDMincho Medium"/>
              </a:rPr>
              <a:t>に対して</a:t>
            </a:r>
            <a:r>
              <a:rPr lang="ja-JP" altLang="en-US" sz="1300" b="0" spc="-10" dirty="0" err="1">
                <a:latin typeface="BIZ UDMincho Medium"/>
                <a:cs typeface="BIZ UDMincho Medium"/>
              </a:rPr>
              <a:t>課税す</a:t>
            </a:r>
            <a:r>
              <a:rPr sz="1300" b="0" spc="-10" dirty="0">
                <a:latin typeface="BIZ UDMincho Medium"/>
                <a:cs typeface="BIZ UDMincho Medium"/>
              </a:rPr>
              <a:t>る</a:t>
            </a:r>
            <a:r>
              <a:rPr sz="1300" b="0" u="sng" spc="-10" dirty="0">
                <a:latin typeface="BIZ UDMincho Medium"/>
                <a:cs typeface="BIZ UDMincho Medium"/>
              </a:rPr>
              <a:t>法定外目的税</a:t>
            </a:r>
            <a:r>
              <a:rPr sz="1300" b="0" spc="-10" dirty="0">
                <a:latin typeface="BIZ UDMincho Medium"/>
                <a:cs typeface="BIZ UDMincho Medium"/>
              </a:rPr>
              <a:t>。地方税法第731</a:t>
            </a:r>
            <a:r>
              <a:rPr sz="1300" b="0" spc="-15" dirty="0">
                <a:latin typeface="BIZ UDMincho Medium"/>
                <a:cs typeface="BIZ UDMincho Medium"/>
              </a:rPr>
              <a:t>条に基づき、条例で定める</a:t>
            </a:r>
            <a:r>
              <a:rPr lang="ja-JP" altLang="en-US" sz="1300" b="0" u="sng" spc="-15" dirty="0">
                <a:latin typeface="BIZ UDMincho Medium"/>
                <a:cs typeface="BIZ UDMincho Medium"/>
              </a:rPr>
              <a:t>観光振興に要する</a:t>
            </a:r>
            <a:r>
              <a:rPr sz="1300" b="0" u="sng" spc="-15" dirty="0" err="1">
                <a:latin typeface="BIZ UDMincho Medium"/>
                <a:cs typeface="BIZ UDMincho Medium"/>
              </a:rPr>
              <a:t>特定の費用に充てるもの。</a:t>
            </a:r>
            <a:r>
              <a:rPr sz="1300" b="0" spc="-15" dirty="0" err="1">
                <a:latin typeface="BIZ UDMincho Medium"/>
                <a:cs typeface="BIZ UDMincho Medium"/>
              </a:rPr>
              <a:t>近年、各自治体において観光振興の財源とすべく、検討・導入が進んでいる</a:t>
            </a:r>
            <a:r>
              <a:rPr sz="1300" b="0" spc="-15" dirty="0">
                <a:latin typeface="BIZ UDMincho Medium"/>
                <a:cs typeface="BIZ UDMincho Medium"/>
              </a:rPr>
              <a:t>。</a:t>
            </a:r>
            <a:endParaRPr sz="1300" dirty="0">
              <a:latin typeface="BIZ UDMincho Medium"/>
              <a:cs typeface="BIZ UDMincho Medium"/>
            </a:endParaRPr>
          </a:p>
          <a:p>
            <a:pPr marL="320040">
              <a:lnSpc>
                <a:spcPct val="100000"/>
              </a:lnSpc>
              <a:tabLst>
                <a:tab pos="732790" algn="l"/>
              </a:tabLst>
            </a:pPr>
            <a:r>
              <a:rPr sz="1300" b="0" spc="-25" dirty="0">
                <a:latin typeface="BIZ UDMincho Medium"/>
                <a:cs typeface="BIZ UDMincho Medium"/>
              </a:rPr>
              <a:t>(ｳ)</a:t>
            </a:r>
            <a:r>
              <a:rPr sz="1300" b="0" spc="-5" dirty="0">
                <a:latin typeface="BIZ UDMincho Medium"/>
                <a:cs typeface="BIZ UDMincho Medium"/>
              </a:rPr>
              <a:t>入湯税</a:t>
            </a:r>
            <a:r>
              <a:rPr sz="1300" b="0" dirty="0">
                <a:latin typeface="BIZ UDMincho Medium"/>
                <a:cs typeface="BIZ UDMincho Medium"/>
              </a:rPr>
              <a:t>（</a:t>
            </a:r>
            <a:r>
              <a:rPr sz="1300" b="0" spc="-5" dirty="0">
                <a:latin typeface="BIZ UDMincho Medium"/>
                <a:cs typeface="BIZ UDMincho Medium"/>
              </a:rPr>
              <a:t>超過課税</a:t>
            </a:r>
            <a:r>
              <a:rPr sz="1300" b="0" spc="-10" dirty="0">
                <a:latin typeface="BIZ UDMincho Medium"/>
                <a:cs typeface="BIZ UDMincho Medium"/>
              </a:rPr>
              <a:t>）</a:t>
            </a:r>
            <a:r>
              <a:rPr sz="1300" b="0" spc="-15" dirty="0">
                <a:latin typeface="BIZ UDMincho Medium"/>
                <a:cs typeface="BIZ UDMincho Medium"/>
              </a:rPr>
              <a:t>と宿泊税の比較</a:t>
            </a:r>
            <a:endParaRPr sz="1300" dirty="0">
              <a:latin typeface="BIZ UDMincho Medium"/>
              <a:cs typeface="BIZ UDMincho Medium"/>
            </a:endParaRPr>
          </a:p>
        </p:txBody>
      </p:sp>
      <p:pic>
        <p:nvPicPr>
          <p:cNvPr id="5" name="object 5"/>
          <p:cNvPicPr/>
          <p:nvPr/>
        </p:nvPicPr>
        <p:blipFill>
          <a:blip r:embed="rId2" cstate="print"/>
          <a:stretch>
            <a:fillRect/>
          </a:stretch>
        </p:blipFill>
        <p:spPr>
          <a:xfrm>
            <a:off x="367410" y="3565634"/>
            <a:ext cx="9160263" cy="2513092"/>
          </a:xfrm>
          <a:prstGeom prst="rect">
            <a:avLst/>
          </a:prstGeom>
        </p:spPr>
      </p:pic>
      <p:sp>
        <p:nvSpPr>
          <p:cNvPr id="6" name="object 6"/>
          <p:cNvSpPr txBox="1">
            <a:spLocks noGrp="1"/>
          </p:cNvSpPr>
          <p:nvPr>
            <p:ph type="sldNum" sz="quarter" idx="7"/>
          </p:nvPr>
        </p:nvSpPr>
        <p:spPr>
          <a:xfrm>
            <a:off x="9294501" y="301839"/>
            <a:ext cx="233172" cy="193675"/>
          </a:xfrm>
          <a:prstGeom prst="rect">
            <a:avLst/>
          </a:prstGeom>
        </p:spPr>
        <p:txBody>
          <a:bodyPr vert="horz" wrap="square" lIns="0" tIns="0" rIns="0" bIns="0" rtlCol="0">
            <a:spAutoFit/>
          </a:bodyPr>
          <a:lstStyle/>
          <a:p>
            <a:pPr marL="12700">
              <a:lnSpc>
                <a:spcPts val="1395"/>
              </a:lnSpc>
            </a:pPr>
            <a:fld id="{81D60167-4931-47E6-BA6A-407CBD079E47}" type="slidenum">
              <a:rPr spc="-25" dirty="0"/>
              <a:t>6</a:t>
            </a:fld>
            <a:endParaRPr spc="-25" dirty="0"/>
          </a:p>
        </p:txBody>
      </p:sp>
      <p:sp>
        <p:nvSpPr>
          <p:cNvPr id="8" name="object 3">
            <a:extLst>
              <a:ext uri="{FF2B5EF4-FFF2-40B4-BE49-F238E27FC236}">
                <a16:creationId xmlns:a16="http://schemas.microsoft.com/office/drawing/2014/main" id="{DF2840E4-F857-440B-A063-2724C1746AEE}"/>
              </a:ext>
            </a:extLst>
          </p:cNvPr>
          <p:cNvSpPr txBox="1">
            <a:spLocks noGrp="1"/>
          </p:cNvSpPr>
          <p:nvPr>
            <p:ph type="title"/>
          </p:nvPr>
        </p:nvSpPr>
        <p:spPr>
          <a:xfrm>
            <a:off x="367410" y="301839"/>
            <a:ext cx="5347590" cy="504625"/>
          </a:xfrm>
          <a:prstGeom prst="rect">
            <a:avLst/>
          </a:prstGeom>
        </p:spPr>
        <p:txBody>
          <a:bodyPr vert="horz" wrap="square" lIns="0" tIns="12065" rIns="0" bIns="0" rtlCol="0">
            <a:spAutoFit/>
          </a:bodyPr>
          <a:lstStyle/>
          <a:p>
            <a:pPr marL="12700">
              <a:lnSpc>
                <a:spcPct val="100000"/>
              </a:lnSpc>
              <a:spcBef>
                <a:spcPts val="95"/>
              </a:spcBef>
            </a:pPr>
            <a:r>
              <a:rPr lang="ja-JP" altLang="en-US" spc="-45" dirty="0">
                <a:latin typeface="ＭＳ Ｐゴシック" panose="020B0600070205080204" pitchFamily="50" charset="-128"/>
                <a:ea typeface="ＭＳ Ｐゴシック" panose="020B0600070205080204" pitchFamily="50" charset="-128"/>
              </a:rPr>
              <a:t>１　</a:t>
            </a:r>
            <a:r>
              <a:rPr spc="-45" dirty="0" err="1">
                <a:latin typeface="ＭＳ Ｐゴシック" panose="020B0600070205080204" pitchFamily="50" charset="-128"/>
                <a:ea typeface="ＭＳ Ｐゴシック" panose="020B0600070205080204" pitchFamily="50" charset="-128"/>
              </a:rPr>
              <a:t>宿泊税検討経緯について</a:t>
            </a:r>
            <a:endParaRPr spc="-45" dirty="0">
              <a:latin typeface="ＭＳ Ｐゴシック" panose="020B0600070205080204" pitchFamily="50" charset="-128"/>
              <a:ea typeface="ＭＳ Ｐゴシック" panose="020B0600070205080204" pitchFamily="50" charset="-128"/>
            </a:endParaRPr>
          </a:p>
        </p:txBody>
      </p:sp>
      <p:sp>
        <p:nvSpPr>
          <p:cNvPr id="9" name="object 2">
            <a:extLst>
              <a:ext uri="{FF2B5EF4-FFF2-40B4-BE49-F238E27FC236}">
                <a16:creationId xmlns:a16="http://schemas.microsoft.com/office/drawing/2014/main" id="{700BEC34-5DCF-4DAB-A098-4540A3532B14}"/>
              </a:ext>
            </a:extLst>
          </p:cNvPr>
          <p:cNvSpPr txBox="1"/>
          <p:nvPr/>
        </p:nvSpPr>
        <p:spPr>
          <a:xfrm>
            <a:off x="6571106" y="554151"/>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395"/>
              </a:lnSpc>
            </a:pPr>
            <a:fld id="{81D60167-4931-47E6-BA6A-407CBD079E47}" type="slidenum">
              <a:rPr spc="-25" dirty="0"/>
              <a:t>7</a:t>
            </a:fld>
            <a:endParaRPr spc="-25" dirty="0"/>
          </a:p>
        </p:txBody>
      </p:sp>
      <p:sp>
        <p:nvSpPr>
          <p:cNvPr id="4" name="object 4"/>
          <p:cNvSpPr txBox="1"/>
          <p:nvPr/>
        </p:nvSpPr>
        <p:spPr>
          <a:xfrm>
            <a:off x="425450" y="983488"/>
            <a:ext cx="28829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(5)</a:t>
            </a:r>
            <a:r>
              <a:rPr sz="1800" spc="-5" dirty="0">
                <a:latin typeface="BIZ UDGothic"/>
                <a:cs typeface="BIZ UDGothic"/>
              </a:rPr>
              <a:t>宿泊税検討経緯のまとめ</a:t>
            </a:r>
            <a:endParaRPr sz="1800" dirty="0">
              <a:latin typeface="BIZ UDGothic"/>
              <a:cs typeface="BIZ UDGothic"/>
            </a:endParaRPr>
          </a:p>
        </p:txBody>
      </p:sp>
      <p:sp>
        <p:nvSpPr>
          <p:cNvPr id="5" name="object 5"/>
          <p:cNvSpPr txBox="1"/>
          <p:nvPr/>
        </p:nvSpPr>
        <p:spPr>
          <a:xfrm>
            <a:off x="425450" y="4495800"/>
            <a:ext cx="8892000" cy="1764000"/>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269240">
              <a:lnSpc>
                <a:spcPct val="100000"/>
              </a:lnSpc>
              <a:spcBef>
                <a:spcPts val="470"/>
              </a:spcBef>
            </a:pPr>
            <a:r>
              <a:rPr sz="1400" spc="-15" dirty="0">
                <a:latin typeface="BIZ UDGothic"/>
                <a:cs typeface="BIZ UDGothic"/>
              </a:rPr>
              <a:t>少子高齢化の進展に伴う急激な人口減少や地域の経済産業活動の縮小に伴い、町税収入の減少が懸念され</a:t>
            </a:r>
            <a:endParaRPr sz="1400" dirty="0">
              <a:latin typeface="BIZ UDGothic"/>
              <a:cs typeface="BIZ UDGothic"/>
            </a:endParaRPr>
          </a:p>
          <a:p>
            <a:pPr marL="90805" marR="244475">
              <a:lnSpc>
                <a:spcPct val="179600"/>
              </a:lnSpc>
            </a:pPr>
            <a:r>
              <a:rPr sz="1400" spc="-15" dirty="0" err="1">
                <a:latin typeface="BIZ UDGothic"/>
                <a:cs typeface="BIZ UDGothic"/>
              </a:rPr>
              <a:t>る中、交流人口を拡大させ</a:t>
            </a:r>
            <a:r>
              <a:rPr sz="1400" spc="-15" dirty="0">
                <a:latin typeface="BIZ UDGothic"/>
                <a:cs typeface="BIZ UDGothic"/>
              </a:rPr>
              <a:t>、</a:t>
            </a:r>
            <a:r>
              <a:rPr lang="ja-JP" altLang="en-US" sz="1400" spc="-15" dirty="0">
                <a:latin typeface="BIZ UDGothic"/>
                <a:cs typeface="BIZ UDGothic"/>
              </a:rPr>
              <a:t>白浜</a:t>
            </a:r>
            <a:r>
              <a:rPr sz="1400" spc="-15" dirty="0" err="1">
                <a:latin typeface="BIZ UDGothic"/>
                <a:cs typeface="BIZ UDGothic"/>
              </a:rPr>
              <a:t>町の地域経済の活性化に大きく貢献する観光振興に関する重要性が高まって</a:t>
            </a:r>
            <a:r>
              <a:rPr lang="ja-JP" altLang="en-US" sz="1400" spc="-15" dirty="0">
                <a:latin typeface="BIZ UDGothic"/>
                <a:cs typeface="BIZ UDGothic"/>
              </a:rPr>
              <a:t>いる。今後、</a:t>
            </a:r>
            <a:r>
              <a:rPr sz="1400" spc="-15" dirty="0">
                <a:latin typeface="BIZ UDGothic"/>
                <a:cs typeface="BIZ UDGothic"/>
              </a:rPr>
              <a:t>観光施策を継続的に実施していくことを目的とした財源の確保として、規模・安定性・継続性の観点から、受益に応じた負担を求める関係が明確で、町民に負担を求めない新たな税として「</a:t>
            </a:r>
            <a:r>
              <a:rPr sz="1400" b="1" spc="-30" dirty="0">
                <a:latin typeface="BIZ UDGothic"/>
                <a:cs typeface="BIZ UDGothic"/>
              </a:rPr>
              <a:t>宿泊</a:t>
            </a:r>
            <a:r>
              <a:rPr sz="1400" b="1" dirty="0">
                <a:latin typeface="BIZ UDGothic"/>
                <a:cs typeface="BIZ UDGothic"/>
              </a:rPr>
              <a:t>税</a:t>
            </a:r>
            <a:r>
              <a:rPr sz="1400" spc="-20" dirty="0">
                <a:latin typeface="BIZ UDGothic"/>
                <a:cs typeface="BIZ UDGothic"/>
              </a:rPr>
              <a:t>」を検討する。</a:t>
            </a:r>
            <a:endParaRPr sz="1400" dirty="0">
              <a:latin typeface="BIZ UDGothic"/>
              <a:cs typeface="BIZ UDGothic"/>
            </a:endParaRPr>
          </a:p>
        </p:txBody>
      </p:sp>
      <p:sp>
        <p:nvSpPr>
          <p:cNvPr id="10" name="正方形/長方形 9">
            <a:extLst>
              <a:ext uri="{FF2B5EF4-FFF2-40B4-BE49-F238E27FC236}">
                <a16:creationId xmlns:a16="http://schemas.microsoft.com/office/drawing/2014/main" id="{E887B01B-BC50-42EA-985C-EF668B29D097}"/>
              </a:ext>
            </a:extLst>
          </p:cNvPr>
          <p:cNvSpPr/>
          <p:nvPr/>
        </p:nvSpPr>
        <p:spPr>
          <a:xfrm>
            <a:off x="425450" y="1433068"/>
            <a:ext cx="8732392" cy="3385542"/>
          </a:xfrm>
          <a:prstGeom prst="rect">
            <a:avLst/>
          </a:prstGeom>
        </p:spPr>
        <p:txBody>
          <a:bodyPr wrap="square">
            <a:spAutoFit/>
          </a:bodyPr>
          <a:lstStyle/>
          <a:p>
            <a:r>
              <a:rPr lang="ja-JP" altLang="en-US" sz="1400" dirty="0">
                <a:latin typeface="BIZ UDGothic" panose="020B0400000000000000" pitchFamily="49" charset="-128"/>
                <a:ea typeface="BIZ UDGothic" panose="020B0400000000000000" pitchFamily="49" charset="-128"/>
              </a:rPr>
              <a:t>～観光財源として宿泊税が有力視される理由～</a:t>
            </a:r>
          </a:p>
          <a:p>
            <a:r>
              <a:rPr lang="ja-JP" altLang="en-US" sz="1400" dirty="0">
                <a:latin typeface="BIZ UDGothic" panose="020B0400000000000000" pitchFamily="49" charset="-128"/>
                <a:ea typeface="BIZ UDGothic" panose="020B0400000000000000" pitchFamily="49" charset="-128"/>
              </a:rPr>
              <a:t>①　地方財政の仕組み</a:t>
            </a:r>
          </a:p>
          <a:p>
            <a:r>
              <a:rPr lang="ja-JP" altLang="en-US" sz="1400" dirty="0">
                <a:latin typeface="BIZ UDGothic" panose="020B0400000000000000" pitchFamily="49" charset="-128"/>
                <a:ea typeface="BIZ UDGothic" panose="020B0400000000000000" pitchFamily="49" charset="-128"/>
              </a:rPr>
              <a:t>・観光客の増加によって町税が増えても、地方交付税が減額され、収入増にはそのまま結び付かないが、入湯税などの「法定目的税」や宿泊税などの「法定外目的税」、「法定外普通税」、「協力金」であれば、地方交付税は減額されない。</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②　税としての特性</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・「協力金」等と異なり、税として徴収できる強制力がある。</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・条例で使途を定めることにより、受益と負担の関係を明確にできる。</a:t>
            </a:r>
            <a:endParaRPr lang="en-US" altLang="ja-JP" sz="1400" dirty="0">
              <a:latin typeface="BIZ UDGothic" panose="020B0400000000000000" pitchFamily="49" charset="-128"/>
              <a:ea typeface="BIZ UDGothic"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③　宿泊税の利点</a:t>
            </a:r>
            <a:endParaRPr lang="en-US" altLang="ja-JP" sz="1400" dirty="0">
              <a:latin typeface="BIZ UDGothic" panose="020B0400000000000000" pitchFamily="49" charset="-128"/>
              <a:ea typeface="BIZ UDGothic"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・課税客体（宿泊者の宿泊行為）が明確であり、公平性も担保できる。</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・担税力が期待できると共に、一定規模の税収確保が安定的に見込める。</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・宿泊者と事業者の理解を得ることで、確実に徴収することができる。</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・すでに先行導入されている自治体の導入事例が積み重ねられており、制度設計の見通しがつきやすい。</a:t>
            </a:r>
          </a:p>
          <a:p>
            <a:pPr marL="0" marR="0" lvl="0" indent="0" defTabSz="914400" eaLnBrk="1" fontAlgn="auto" latinLnBrk="0" hangingPunct="1">
              <a:lnSpc>
                <a:spcPct val="100000"/>
              </a:lnSpc>
              <a:spcBef>
                <a:spcPts val="0"/>
              </a:spcBef>
              <a:spcAft>
                <a:spcPts val="0"/>
              </a:spcAft>
              <a:buClrTx/>
              <a:buSzTx/>
              <a:buFontTx/>
              <a:buNone/>
              <a:tabLst/>
              <a:defRPr/>
            </a:pPr>
            <a:endParaRPr lang="ja-JP" altLang="en-US" sz="1400" dirty="0">
              <a:latin typeface="BIZ UDGothic" panose="020B0400000000000000" pitchFamily="49" charset="-128"/>
              <a:ea typeface="BIZ UDGothic" panose="020B0400000000000000" pitchFamily="49" charset="-128"/>
            </a:endParaRPr>
          </a:p>
          <a:p>
            <a:endParaRPr lang="ja-JP" altLang="en-US" dirty="0"/>
          </a:p>
        </p:txBody>
      </p:sp>
      <p:sp>
        <p:nvSpPr>
          <p:cNvPr id="9" name="object 3">
            <a:extLst>
              <a:ext uri="{FF2B5EF4-FFF2-40B4-BE49-F238E27FC236}">
                <a16:creationId xmlns:a16="http://schemas.microsoft.com/office/drawing/2014/main" id="{BFFC0416-41B2-4FF8-8BD2-99CF45347643}"/>
              </a:ext>
            </a:extLst>
          </p:cNvPr>
          <p:cNvSpPr txBox="1">
            <a:spLocks noGrp="1"/>
          </p:cNvSpPr>
          <p:nvPr>
            <p:ph type="title"/>
          </p:nvPr>
        </p:nvSpPr>
        <p:spPr>
          <a:xfrm>
            <a:off x="367410" y="301839"/>
            <a:ext cx="5347590" cy="504625"/>
          </a:xfrm>
          <a:prstGeom prst="rect">
            <a:avLst/>
          </a:prstGeom>
        </p:spPr>
        <p:txBody>
          <a:bodyPr vert="horz" wrap="square" lIns="0" tIns="12065" rIns="0" bIns="0" rtlCol="0">
            <a:spAutoFit/>
          </a:bodyPr>
          <a:lstStyle/>
          <a:p>
            <a:pPr marL="12700">
              <a:lnSpc>
                <a:spcPct val="100000"/>
              </a:lnSpc>
              <a:spcBef>
                <a:spcPts val="95"/>
              </a:spcBef>
            </a:pPr>
            <a:r>
              <a:rPr lang="ja-JP" altLang="en-US" spc="-45" dirty="0">
                <a:latin typeface="ＭＳ Ｐゴシック" panose="020B0600070205080204" pitchFamily="50" charset="-128"/>
                <a:ea typeface="ＭＳ Ｐゴシック" panose="020B0600070205080204" pitchFamily="50" charset="-128"/>
              </a:rPr>
              <a:t>１　</a:t>
            </a:r>
            <a:r>
              <a:rPr spc="-45" dirty="0" err="1">
                <a:latin typeface="ＭＳ Ｐゴシック" panose="020B0600070205080204" pitchFamily="50" charset="-128"/>
                <a:ea typeface="ＭＳ Ｐゴシック" panose="020B0600070205080204" pitchFamily="50" charset="-128"/>
              </a:rPr>
              <a:t>宿泊税検討経緯について</a:t>
            </a:r>
            <a:endParaRPr spc="-45" dirty="0">
              <a:latin typeface="ＭＳ Ｐゴシック" panose="020B0600070205080204" pitchFamily="50" charset="-128"/>
              <a:ea typeface="ＭＳ Ｐゴシック" panose="020B0600070205080204" pitchFamily="50" charset="-128"/>
            </a:endParaRPr>
          </a:p>
        </p:txBody>
      </p:sp>
      <p:sp>
        <p:nvSpPr>
          <p:cNvPr id="11" name="object 2">
            <a:extLst>
              <a:ext uri="{FF2B5EF4-FFF2-40B4-BE49-F238E27FC236}">
                <a16:creationId xmlns:a16="http://schemas.microsoft.com/office/drawing/2014/main" id="{EB7B2EFF-4C29-491C-BF4D-6FA752C17BA7}"/>
              </a:ext>
            </a:extLst>
          </p:cNvPr>
          <p:cNvSpPr txBox="1"/>
          <p:nvPr/>
        </p:nvSpPr>
        <p:spPr>
          <a:xfrm>
            <a:off x="6571106" y="554151"/>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5450" y="295656"/>
            <a:ext cx="4902200" cy="504625"/>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２　</a:t>
            </a:r>
            <a:r>
              <a:rPr spc="-45" dirty="0" err="1">
                <a:latin typeface="ＭＳ Ｐゴシック" panose="020B0600070205080204" pitchFamily="50" charset="-128"/>
                <a:ea typeface="ＭＳ Ｐゴシック" panose="020B0600070205080204" pitchFamily="50" charset="-128"/>
              </a:rPr>
              <a:t>先行導入自治体の状況</a:t>
            </a:r>
            <a:endParaRPr spc="-45" dirty="0">
              <a:latin typeface="ＭＳ Ｐゴシック" panose="020B0600070205080204" pitchFamily="50" charset="-128"/>
              <a:ea typeface="ＭＳ Ｐゴシック" panose="020B0600070205080204" pitchFamily="50" charset="-128"/>
            </a:endParaRPr>
          </a:p>
        </p:txBody>
      </p:sp>
      <p:sp>
        <p:nvSpPr>
          <p:cNvPr id="23" name="object 23"/>
          <p:cNvSpPr txBox="1">
            <a:spLocks noGrp="1"/>
          </p:cNvSpPr>
          <p:nvPr>
            <p:ph type="sldNum" sz="quarter" idx="7"/>
          </p:nvPr>
        </p:nvSpPr>
        <p:spPr>
          <a:xfrm>
            <a:off x="9264967" y="306236"/>
            <a:ext cx="215329" cy="182514"/>
          </a:xfrm>
          <a:prstGeom prst="rect">
            <a:avLst/>
          </a:prstGeom>
        </p:spPr>
        <p:txBody>
          <a:bodyPr vert="horz" wrap="square" lIns="0" tIns="0" rIns="0" bIns="0" rtlCol="0">
            <a:spAutoFit/>
          </a:bodyPr>
          <a:lstStyle/>
          <a:p>
            <a:pPr marL="381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50" normalizeH="0" baseline="0" noProof="0" dirty="0">
                <a:ln>
                  <a:noFill/>
                </a:ln>
                <a:solidFill>
                  <a:srgbClr val="888888"/>
                </a:solidFill>
                <a:effectLst/>
                <a:uLnTx/>
                <a:uFillTx/>
                <a:latin typeface="Yu Gothic"/>
              </a:rPr>
              <a:pPr marL="38100" marR="0" lvl="0" indent="0" defTabSz="914400" eaLnBrk="1" fontAlgn="auto" latinLnBrk="0" hangingPunct="1">
                <a:lnSpc>
                  <a:spcPts val="1395"/>
                </a:lnSpc>
                <a:spcBef>
                  <a:spcPts val="0"/>
                </a:spcBef>
                <a:spcAft>
                  <a:spcPts val="0"/>
                </a:spcAft>
                <a:buClrTx/>
                <a:buSzTx/>
                <a:buFontTx/>
                <a:buNone/>
                <a:tabLst/>
                <a:defRPr/>
              </a:pPr>
              <a:t>8</a:t>
            </a:fld>
            <a:endParaRPr kumimoji="0" sz="1200" b="0" i="0" u="none" strike="noStrike" kern="0" cap="none" spc="-50" normalizeH="0" baseline="0" noProof="0" dirty="0">
              <a:ln>
                <a:noFill/>
              </a:ln>
              <a:solidFill>
                <a:srgbClr val="888888"/>
              </a:solidFill>
              <a:effectLst/>
              <a:uLnTx/>
              <a:uFillTx/>
              <a:latin typeface="Yu Gothic"/>
            </a:endParaRPr>
          </a:p>
        </p:txBody>
      </p:sp>
      <p:sp>
        <p:nvSpPr>
          <p:cNvPr id="24" name="object 6">
            <a:extLst>
              <a:ext uri="{FF2B5EF4-FFF2-40B4-BE49-F238E27FC236}">
                <a16:creationId xmlns:a16="http://schemas.microsoft.com/office/drawing/2014/main" id="{F0F91582-DE60-4FA0-A37F-2DA967375DBD}"/>
              </a:ext>
            </a:extLst>
          </p:cNvPr>
          <p:cNvSpPr txBox="1"/>
          <p:nvPr/>
        </p:nvSpPr>
        <p:spPr>
          <a:xfrm>
            <a:off x="196785" y="960714"/>
            <a:ext cx="3460815" cy="290464"/>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ja-JP" altLang="en-US" sz="1800" b="0" i="0" u="none" strike="noStrike" kern="0" cap="none" spc="-5" normalizeH="0" baseline="0" noProof="0" dirty="0">
                <a:ln>
                  <a:noFill/>
                </a:ln>
                <a:solidFill>
                  <a:sysClr val="windowText" lastClr="000000"/>
                </a:solidFill>
                <a:effectLst/>
                <a:uLnTx/>
                <a:uFillTx/>
                <a:latin typeface="MS PGothic"/>
                <a:cs typeface="MS PGothic"/>
              </a:rPr>
              <a:t>（１）先行</a:t>
            </a:r>
            <a:r>
              <a:rPr kumimoji="0" sz="1800" b="0" i="0" u="none" strike="noStrike" kern="0" cap="none" spc="-5" normalizeH="0" baseline="0" noProof="0" dirty="0" err="1">
                <a:ln>
                  <a:noFill/>
                </a:ln>
                <a:solidFill>
                  <a:sysClr val="windowText" lastClr="000000"/>
                </a:solidFill>
                <a:effectLst/>
                <a:uLnTx/>
                <a:uFillTx/>
                <a:latin typeface="MS PGothic"/>
                <a:cs typeface="MS PGothic"/>
              </a:rPr>
              <a:t>導入自治体の事例</a:t>
            </a:r>
            <a:endParaRPr kumimoji="0" sz="1800" b="0" i="0" u="none" strike="noStrike" kern="0" cap="none" spc="0" normalizeH="0" baseline="0" noProof="0" dirty="0">
              <a:ln>
                <a:noFill/>
              </a:ln>
              <a:solidFill>
                <a:sysClr val="windowText" lastClr="000000"/>
              </a:solidFill>
              <a:effectLst/>
              <a:uLnTx/>
              <a:uFillTx/>
              <a:latin typeface="MS PGothic"/>
              <a:cs typeface="MS PGothic"/>
            </a:endParaRPr>
          </a:p>
        </p:txBody>
      </p:sp>
      <p:graphicFrame>
        <p:nvGraphicFramePr>
          <p:cNvPr id="25" name="object 9">
            <a:extLst>
              <a:ext uri="{FF2B5EF4-FFF2-40B4-BE49-F238E27FC236}">
                <a16:creationId xmlns:a16="http://schemas.microsoft.com/office/drawing/2014/main" id="{5897D1D4-EB6B-441E-BDCA-E2E4AB53838A}"/>
              </a:ext>
            </a:extLst>
          </p:cNvPr>
          <p:cNvGraphicFramePr>
            <a:graphicFrameLocks noGrp="1"/>
          </p:cNvGraphicFramePr>
          <p:nvPr>
            <p:extLst>
              <p:ext uri="{D42A27DB-BD31-4B8C-83A1-F6EECF244321}">
                <p14:modId xmlns:p14="http://schemas.microsoft.com/office/powerpoint/2010/main" val="3504540251"/>
              </p:ext>
            </p:extLst>
          </p:nvPr>
        </p:nvGraphicFramePr>
        <p:xfrm>
          <a:off x="641033" y="1369615"/>
          <a:ext cx="8623934" cy="1712594"/>
        </p:xfrm>
        <a:graphic>
          <a:graphicData uri="http://schemas.openxmlformats.org/drawingml/2006/table">
            <a:tbl>
              <a:tblPr firstRow="1" bandRow="1">
                <a:tableStyleId>{2D5ABB26-0587-4C30-8999-92F81FD0307C}</a:tableStyleId>
              </a:tblPr>
              <a:tblGrid>
                <a:gridCol w="645160">
                  <a:extLst>
                    <a:ext uri="{9D8B030D-6E8A-4147-A177-3AD203B41FA5}">
                      <a16:colId xmlns:a16="http://schemas.microsoft.com/office/drawing/2014/main" val="20000"/>
                    </a:ext>
                  </a:extLst>
                </a:gridCol>
                <a:gridCol w="1139825">
                  <a:extLst>
                    <a:ext uri="{9D8B030D-6E8A-4147-A177-3AD203B41FA5}">
                      <a16:colId xmlns:a16="http://schemas.microsoft.com/office/drawing/2014/main" val="20001"/>
                    </a:ext>
                  </a:extLst>
                </a:gridCol>
                <a:gridCol w="1139825">
                  <a:extLst>
                    <a:ext uri="{9D8B030D-6E8A-4147-A177-3AD203B41FA5}">
                      <a16:colId xmlns:a16="http://schemas.microsoft.com/office/drawing/2014/main" val="20002"/>
                    </a:ext>
                  </a:extLst>
                </a:gridCol>
                <a:gridCol w="1139825">
                  <a:extLst>
                    <a:ext uri="{9D8B030D-6E8A-4147-A177-3AD203B41FA5}">
                      <a16:colId xmlns:a16="http://schemas.microsoft.com/office/drawing/2014/main" val="20003"/>
                    </a:ext>
                  </a:extLst>
                </a:gridCol>
                <a:gridCol w="1139825">
                  <a:extLst>
                    <a:ext uri="{9D8B030D-6E8A-4147-A177-3AD203B41FA5}">
                      <a16:colId xmlns:a16="http://schemas.microsoft.com/office/drawing/2014/main" val="20004"/>
                    </a:ext>
                  </a:extLst>
                </a:gridCol>
                <a:gridCol w="1139825">
                  <a:extLst>
                    <a:ext uri="{9D8B030D-6E8A-4147-A177-3AD203B41FA5}">
                      <a16:colId xmlns:a16="http://schemas.microsoft.com/office/drawing/2014/main" val="20005"/>
                    </a:ext>
                  </a:extLst>
                </a:gridCol>
                <a:gridCol w="1139824">
                  <a:extLst>
                    <a:ext uri="{9D8B030D-6E8A-4147-A177-3AD203B41FA5}">
                      <a16:colId xmlns:a16="http://schemas.microsoft.com/office/drawing/2014/main" val="20006"/>
                    </a:ext>
                  </a:extLst>
                </a:gridCol>
                <a:gridCol w="1139825">
                  <a:extLst>
                    <a:ext uri="{9D8B030D-6E8A-4147-A177-3AD203B41FA5}">
                      <a16:colId xmlns:a16="http://schemas.microsoft.com/office/drawing/2014/main" val="20007"/>
                    </a:ext>
                  </a:extLst>
                </a:gridCol>
              </a:tblGrid>
              <a:tr h="21462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985" algn="ctr">
                        <a:lnSpc>
                          <a:spcPct val="100000"/>
                        </a:lnSpc>
                        <a:spcBef>
                          <a:spcPts val="320"/>
                        </a:spcBef>
                      </a:pPr>
                      <a:r>
                        <a:rPr sz="950" spc="-20" dirty="0">
                          <a:latin typeface="MS PGothic"/>
                          <a:cs typeface="MS PGothic"/>
                        </a:rPr>
                        <a:t>東京都</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大阪府</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京都市</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金沢市</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325755">
                        <a:lnSpc>
                          <a:spcPct val="100000"/>
                        </a:lnSpc>
                        <a:spcBef>
                          <a:spcPts val="320"/>
                        </a:spcBef>
                      </a:pPr>
                      <a:r>
                        <a:rPr sz="950" spc="-15" dirty="0">
                          <a:latin typeface="MS PGothic"/>
                          <a:cs typeface="MS PGothic"/>
                        </a:rPr>
                        <a:t>俱知安町</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福岡県</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福岡市</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extLst>
                  <a:ext uri="{0D108BD9-81ED-4DB2-BD59-A6C34878D82A}">
                    <a16:rowId xmlns:a16="http://schemas.microsoft.com/office/drawing/2014/main" val="10000"/>
                  </a:ext>
                </a:extLst>
              </a:tr>
              <a:tr h="1497965">
                <a:tc>
                  <a:txBody>
                    <a:bodyPr/>
                    <a:lstStyle/>
                    <a:p>
                      <a:pPr>
                        <a:lnSpc>
                          <a:spcPct val="100000"/>
                        </a:lnSpc>
                      </a:pPr>
                      <a:endParaRPr sz="950" dirty="0">
                        <a:latin typeface="Times New Roman"/>
                        <a:cs typeface="Times New Roman"/>
                      </a:endParaRPr>
                    </a:p>
                    <a:p>
                      <a:pPr>
                        <a:lnSpc>
                          <a:spcPct val="100000"/>
                        </a:lnSpc>
                      </a:pPr>
                      <a:endParaRPr sz="950" dirty="0">
                        <a:latin typeface="Times New Roman"/>
                        <a:cs typeface="Times New Roman"/>
                      </a:endParaRPr>
                    </a:p>
                    <a:p>
                      <a:pPr>
                        <a:lnSpc>
                          <a:spcPct val="100000"/>
                        </a:lnSpc>
                      </a:pPr>
                      <a:endParaRPr sz="950" dirty="0">
                        <a:latin typeface="Times New Roman"/>
                        <a:cs typeface="Times New Roman"/>
                      </a:endParaRPr>
                    </a:p>
                    <a:p>
                      <a:pPr>
                        <a:lnSpc>
                          <a:spcPct val="100000"/>
                        </a:lnSpc>
                        <a:spcBef>
                          <a:spcPts val="969"/>
                        </a:spcBef>
                      </a:pPr>
                      <a:endParaRPr sz="950" dirty="0">
                        <a:latin typeface="Times New Roman"/>
                        <a:cs typeface="Times New Roman"/>
                      </a:endParaRPr>
                    </a:p>
                    <a:p>
                      <a:pPr marL="196850">
                        <a:lnSpc>
                          <a:spcPct val="100000"/>
                        </a:lnSpc>
                        <a:spcBef>
                          <a:spcPts val="5"/>
                        </a:spcBef>
                      </a:pPr>
                      <a:r>
                        <a:rPr sz="950" spc="-25" dirty="0">
                          <a:latin typeface="MS PGothic"/>
                          <a:cs typeface="MS PGothic"/>
                        </a:rPr>
                        <a:t>使途</a:t>
                      </a:r>
                      <a:endParaRPr sz="95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24765" marR="14604">
                        <a:lnSpc>
                          <a:spcPct val="100000"/>
                        </a:lnSpc>
                      </a:pPr>
                      <a:r>
                        <a:rPr sz="900" spc="125" dirty="0" err="1">
                          <a:latin typeface="MS PGothic"/>
                          <a:cs typeface="MS PGothic"/>
                        </a:rPr>
                        <a:t>Wi-</a:t>
                      </a:r>
                      <a:r>
                        <a:rPr sz="900" spc="75" dirty="0" err="1">
                          <a:latin typeface="MS PGothic"/>
                          <a:cs typeface="MS PGothic"/>
                        </a:rPr>
                        <a:t>Fi</a:t>
                      </a:r>
                      <a:r>
                        <a:rPr sz="900" spc="-15" dirty="0" err="1">
                          <a:latin typeface="MS PGothic"/>
                          <a:cs typeface="MS PGothic"/>
                        </a:rPr>
                        <a:t>やデジタルサイ</a:t>
                      </a:r>
                      <a:r>
                        <a:rPr sz="900" dirty="0" err="1">
                          <a:latin typeface="MS PGothic"/>
                          <a:cs typeface="MS PGothic"/>
                        </a:rPr>
                        <a:t>ネージなどの利用環</a:t>
                      </a:r>
                      <a:r>
                        <a:rPr sz="900" spc="-10" dirty="0" err="1">
                          <a:latin typeface="MS PGothic"/>
                          <a:cs typeface="MS PGothic"/>
                        </a:rPr>
                        <a:t>境の整備／東京観光</a:t>
                      </a:r>
                      <a:r>
                        <a:rPr sz="900" spc="10" dirty="0" err="1">
                          <a:latin typeface="MS PGothic"/>
                          <a:cs typeface="MS PGothic"/>
                        </a:rPr>
                        <a:t>情報センタ</a:t>
                      </a:r>
                      <a:r>
                        <a:rPr sz="900" spc="10" dirty="0">
                          <a:latin typeface="MS PGothic"/>
                          <a:cs typeface="MS PGothic"/>
                        </a:rPr>
                        <a:t>ー</a:t>
                      </a:r>
                      <a:r>
                        <a:rPr sz="900" dirty="0">
                          <a:latin typeface="MS PGothic"/>
                          <a:cs typeface="MS PGothic"/>
                        </a:rPr>
                        <a:t>（</a:t>
                      </a:r>
                      <a:r>
                        <a:rPr sz="900" spc="-20" dirty="0">
                          <a:latin typeface="MS PGothic"/>
                          <a:cs typeface="MS PGothic"/>
                        </a:rPr>
                        <a:t>都内５</a:t>
                      </a:r>
                      <a:r>
                        <a:rPr sz="900" dirty="0">
                          <a:latin typeface="MS PGothic"/>
                          <a:cs typeface="MS PGothic"/>
                        </a:rPr>
                        <a:t>箇所）</a:t>
                      </a:r>
                      <a:r>
                        <a:rPr sz="900" spc="-10" dirty="0">
                          <a:latin typeface="MS PGothic"/>
                          <a:cs typeface="MS PGothic"/>
                        </a:rPr>
                        <a:t>設置・運営／都</a:t>
                      </a:r>
                      <a:r>
                        <a:rPr sz="900" dirty="0">
                          <a:latin typeface="MS PGothic"/>
                          <a:cs typeface="MS PGothic"/>
                        </a:rPr>
                        <a:t>内の観光スポット等</a:t>
                      </a:r>
                      <a:r>
                        <a:rPr sz="900" spc="25" dirty="0">
                          <a:latin typeface="MS PGothic"/>
                          <a:cs typeface="MS PGothic"/>
                        </a:rPr>
                        <a:t>を記載したウェルカム</a:t>
                      </a:r>
                      <a:r>
                        <a:rPr sz="900" spc="15" dirty="0">
                          <a:latin typeface="MS PGothic"/>
                          <a:cs typeface="MS PGothic"/>
                        </a:rPr>
                        <a:t>カードの作成</a:t>
                      </a:r>
                      <a:endParaRPr sz="900" dirty="0">
                        <a:latin typeface="MS PGothic"/>
                        <a:cs typeface="MS PGothic"/>
                      </a:endParaRPr>
                    </a:p>
                  </a:txBody>
                  <a:tcPr marL="0" marR="0" marT="730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marR="17145">
                        <a:lnSpc>
                          <a:spcPct val="100000"/>
                        </a:lnSpc>
                        <a:spcBef>
                          <a:spcPts val="540"/>
                        </a:spcBef>
                      </a:pPr>
                      <a:r>
                        <a:rPr sz="900" dirty="0">
                          <a:latin typeface="MS PGothic"/>
                          <a:cs typeface="MS PGothic"/>
                        </a:rPr>
                        <a:t>観光客受入のための基盤整備・持続可能な</a:t>
                      </a:r>
                      <a:r>
                        <a:rPr sz="900" spc="-5" dirty="0">
                          <a:latin typeface="MS PGothic"/>
                          <a:cs typeface="MS PGothic"/>
                        </a:rPr>
                        <a:t>観光の促進／府域に</a:t>
                      </a:r>
                      <a:r>
                        <a:rPr sz="900" spc="5" dirty="0">
                          <a:latin typeface="MS PGothic"/>
                          <a:cs typeface="MS PGothic"/>
                        </a:rPr>
                        <a:t>おける交通アクセス等</a:t>
                      </a:r>
                      <a:r>
                        <a:rPr sz="900" spc="-15" dirty="0">
                          <a:latin typeface="MS PGothic"/>
                          <a:cs typeface="MS PGothic"/>
                        </a:rPr>
                        <a:t>の容易化・円滑化／文</a:t>
                      </a:r>
                      <a:r>
                        <a:rPr sz="900" spc="10" dirty="0">
                          <a:latin typeface="MS PGothic"/>
                          <a:cs typeface="MS PGothic"/>
                        </a:rPr>
                        <a:t>化・生活習慣に配慮し</a:t>
                      </a:r>
                      <a:r>
                        <a:rPr sz="900" spc="-10" dirty="0">
                          <a:latin typeface="MS PGothic"/>
                          <a:cs typeface="MS PGothic"/>
                        </a:rPr>
                        <a:t>た対応／安心・安全の</a:t>
                      </a:r>
                      <a:r>
                        <a:rPr sz="900" spc="5" dirty="0">
                          <a:latin typeface="MS PGothic"/>
                          <a:cs typeface="MS PGothic"/>
                        </a:rPr>
                        <a:t>確保／魅力あふれる</a:t>
                      </a:r>
                      <a:r>
                        <a:rPr sz="900" spc="30" dirty="0">
                          <a:latin typeface="MS PGothic"/>
                          <a:cs typeface="MS PGothic"/>
                        </a:rPr>
                        <a:t>観光資源づくり／効</a:t>
                      </a:r>
                      <a:r>
                        <a:rPr sz="900" dirty="0">
                          <a:latin typeface="MS PGothic"/>
                          <a:cs typeface="MS PGothic"/>
                        </a:rPr>
                        <a:t>果的な誘客促進</a:t>
                      </a: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17145">
                        <a:lnSpc>
                          <a:spcPct val="100000"/>
                        </a:lnSpc>
                      </a:pPr>
                      <a:r>
                        <a:rPr sz="900" spc="20" dirty="0">
                          <a:latin typeface="MS PGothic"/>
                          <a:cs typeface="MS PGothic"/>
                        </a:rPr>
                        <a:t>市民・観光客双方に</a:t>
                      </a:r>
                      <a:r>
                        <a:rPr sz="900" spc="40" dirty="0">
                          <a:latin typeface="MS PGothic"/>
                          <a:cs typeface="MS PGothic"/>
                        </a:rPr>
                        <a:t>とって安心・安全な受</a:t>
                      </a:r>
                      <a:r>
                        <a:rPr sz="900" dirty="0">
                          <a:latin typeface="MS PGothic"/>
                          <a:cs typeface="MS PGothic"/>
                        </a:rPr>
                        <a:t>入環境の整備／京都</a:t>
                      </a:r>
                      <a:r>
                        <a:rPr sz="900" spc="20" dirty="0">
                          <a:latin typeface="MS PGothic"/>
                          <a:cs typeface="MS PGothic"/>
                        </a:rPr>
                        <a:t>観光における更なる</a:t>
                      </a:r>
                      <a:r>
                        <a:rPr sz="900" spc="-15" dirty="0">
                          <a:latin typeface="MS PGothic"/>
                          <a:cs typeface="MS PGothic"/>
                        </a:rPr>
                        <a:t>質・満足度の向上／京</a:t>
                      </a:r>
                      <a:r>
                        <a:rPr sz="900" spc="20" dirty="0">
                          <a:latin typeface="MS PGothic"/>
                          <a:cs typeface="MS PGothic"/>
                        </a:rPr>
                        <a:t>都ならでは文化振興・</a:t>
                      </a:r>
                      <a:r>
                        <a:rPr sz="900" spc="5" dirty="0">
                          <a:latin typeface="MS PGothic"/>
                          <a:cs typeface="MS PGothic"/>
                        </a:rPr>
                        <a:t>美しい景観の保全</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74295" algn="just">
                        <a:lnSpc>
                          <a:spcPct val="100000"/>
                        </a:lnSpc>
                      </a:pPr>
                      <a:r>
                        <a:rPr sz="900" spc="15" dirty="0" err="1">
                          <a:latin typeface="MS PGothic"/>
                          <a:cs typeface="MS PGothic"/>
                        </a:rPr>
                        <a:t>まちの個性に磨きを</a:t>
                      </a:r>
                      <a:r>
                        <a:rPr sz="900" spc="-15" dirty="0" err="1">
                          <a:latin typeface="MS PGothic"/>
                          <a:cs typeface="MS PGothic"/>
                        </a:rPr>
                        <a:t>かける歴史・伝統・文</a:t>
                      </a:r>
                      <a:r>
                        <a:rPr sz="900" spc="-10" dirty="0" err="1">
                          <a:latin typeface="MS PGothic"/>
                          <a:cs typeface="MS PGothic"/>
                        </a:rPr>
                        <a:t>化の振興／観光客の</a:t>
                      </a:r>
                      <a:r>
                        <a:rPr sz="900" spc="-15" dirty="0" err="1">
                          <a:latin typeface="MS PGothic"/>
                          <a:cs typeface="MS PGothic"/>
                        </a:rPr>
                        <a:t>受入れ環境の充実／</a:t>
                      </a:r>
                      <a:r>
                        <a:rPr sz="900" dirty="0" err="1">
                          <a:latin typeface="MS PGothic"/>
                          <a:cs typeface="MS PGothic"/>
                        </a:rPr>
                        <a:t>市民生活と調和した</a:t>
                      </a:r>
                      <a:r>
                        <a:rPr sz="900" spc="-10" dirty="0" err="1">
                          <a:latin typeface="MS PGothic"/>
                          <a:cs typeface="MS PGothic"/>
                        </a:rPr>
                        <a:t>持続可能な観光の振</a:t>
                      </a:r>
                      <a:r>
                        <a:rPr sz="900" spc="-50" dirty="0" err="1">
                          <a:latin typeface="MS PGothic"/>
                          <a:cs typeface="MS PGothic"/>
                        </a:rPr>
                        <a:t>興</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marR="35560" algn="just">
                        <a:lnSpc>
                          <a:spcPct val="100000"/>
                        </a:lnSpc>
                        <a:spcBef>
                          <a:spcPts val="5"/>
                        </a:spcBef>
                      </a:pPr>
                      <a:endParaRPr lang="en-US" altLang="ja-JP" sz="900" spc="-20" dirty="0">
                        <a:latin typeface="MS PGothic"/>
                        <a:cs typeface="MS PGothic"/>
                      </a:endParaRPr>
                    </a:p>
                    <a:p>
                      <a:pPr marL="24765" marR="35560" algn="just">
                        <a:lnSpc>
                          <a:spcPct val="100000"/>
                        </a:lnSpc>
                        <a:spcBef>
                          <a:spcPts val="5"/>
                        </a:spcBef>
                      </a:pPr>
                      <a:r>
                        <a:rPr sz="900" spc="-20" dirty="0" err="1">
                          <a:latin typeface="MS PGothic"/>
                          <a:cs typeface="MS PGothic"/>
                        </a:rPr>
                        <a:t>ニセコ・羊蹄山の環境保全／安心・安全なリ</a:t>
                      </a:r>
                      <a:r>
                        <a:rPr sz="900" spc="-5" dirty="0" err="1">
                          <a:latin typeface="MS PGothic"/>
                          <a:cs typeface="MS PGothic"/>
                        </a:rPr>
                        <a:t>ゾートの形成</a:t>
                      </a:r>
                      <a:r>
                        <a:rPr sz="900" spc="-5" dirty="0">
                          <a:latin typeface="MS PGothic"/>
                          <a:cs typeface="MS PGothic"/>
                        </a:rPr>
                        <a:t>／”観光</a:t>
                      </a:r>
                      <a:r>
                        <a:rPr sz="900" spc="15" dirty="0">
                          <a:latin typeface="MS PGothic"/>
                          <a:cs typeface="MS PGothic"/>
                        </a:rPr>
                        <a:t>インフラ”の整備</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marR="17145">
                        <a:lnSpc>
                          <a:spcPct val="100000"/>
                        </a:lnSpc>
                        <a:spcBef>
                          <a:spcPts val="540"/>
                        </a:spcBef>
                      </a:pPr>
                      <a:r>
                        <a:rPr sz="900" dirty="0">
                          <a:latin typeface="MS PGothic"/>
                          <a:cs typeface="MS PGothic"/>
                        </a:rPr>
                        <a:t>宿泊施設の多言語案</a:t>
                      </a:r>
                      <a:r>
                        <a:rPr sz="900" spc="10" dirty="0">
                          <a:latin typeface="MS PGothic"/>
                          <a:cs typeface="MS PGothic"/>
                        </a:rPr>
                        <a:t>内・情報発信、バリア</a:t>
                      </a:r>
                      <a:r>
                        <a:rPr sz="900" dirty="0">
                          <a:latin typeface="MS PGothic"/>
                          <a:cs typeface="MS PGothic"/>
                        </a:rPr>
                        <a:t>フリー化等に対する支</a:t>
                      </a:r>
                      <a:r>
                        <a:rPr sz="900" spc="5" dirty="0">
                          <a:latin typeface="MS PGothic"/>
                          <a:cs typeface="MS PGothic"/>
                        </a:rPr>
                        <a:t>援／インバウンド向け</a:t>
                      </a:r>
                      <a:r>
                        <a:rPr sz="900" spc="25" dirty="0">
                          <a:latin typeface="MS PGothic"/>
                          <a:cs typeface="MS PGothic"/>
                        </a:rPr>
                        <a:t>体験プログラムを含</a:t>
                      </a:r>
                      <a:r>
                        <a:rPr sz="900" dirty="0">
                          <a:latin typeface="MS PGothic"/>
                          <a:cs typeface="MS PGothic"/>
                        </a:rPr>
                        <a:t>む旅行商品造成支援</a:t>
                      </a:r>
                      <a:endParaRPr sz="900">
                        <a:latin typeface="MS PGothic"/>
                        <a:cs typeface="MS PGothic"/>
                      </a:endParaRPr>
                    </a:p>
                    <a:p>
                      <a:pPr marL="24765" marR="74295">
                        <a:lnSpc>
                          <a:spcPts val="1070"/>
                        </a:lnSpc>
                      </a:pPr>
                      <a:r>
                        <a:rPr sz="900" spc="-10" dirty="0">
                          <a:latin typeface="MS PGothic"/>
                          <a:cs typeface="MS PGothic"/>
                        </a:rPr>
                        <a:t>／市町村の観光振興</a:t>
                      </a:r>
                      <a:r>
                        <a:rPr sz="900" spc="-15" dirty="0">
                          <a:latin typeface="MS PGothic"/>
                          <a:cs typeface="MS PGothic"/>
                        </a:rPr>
                        <a:t>施策への財政的支援</a:t>
                      </a:r>
                      <a:endParaRPr sz="900">
                        <a:latin typeface="MS PGothic"/>
                        <a:cs typeface="MS PGothic"/>
                      </a:endParaRPr>
                    </a:p>
                    <a:p>
                      <a:pPr marL="24765" marR="17145">
                        <a:lnSpc>
                          <a:spcPts val="1070"/>
                        </a:lnSpc>
                        <a:spcBef>
                          <a:spcPts val="5"/>
                        </a:spcBef>
                      </a:pPr>
                      <a:r>
                        <a:rPr sz="900" dirty="0">
                          <a:latin typeface="MS PGothic"/>
                          <a:cs typeface="MS PGothic"/>
                        </a:rPr>
                        <a:t>（</a:t>
                      </a:r>
                      <a:r>
                        <a:rPr sz="900" spc="-10" dirty="0">
                          <a:latin typeface="MS PGothic"/>
                          <a:cs typeface="MS PGothic"/>
                        </a:rPr>
                        <a:t>宿泊税導入市町村除</a:t>
                      </a:r>
                      <a:r>
                        <a:rPr sz="900" dirty="0">
                          <a:latin typeface="MS PGothic"/>
                          <a:cs typeface="MS PGothic"/>
                        </a:rPr>
                        <a:t>外</a:t>
                      </a:r>
                      <a:r>
                        <a:rPr sz="900" spc="-50" dirty="0">
                          <a:latin typeface="MS PGothic"/>
                          <a:cs typeface="MS PGothic"/>
                        </a:rPr>
                        <a:t>）</a:t>
                      </a:r>
                      <a:endParaRPr sz="900">
                        <a:latin typeface="MS PGothic"/>
                        <a:cs typeface="MS PGothic"/>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38735">
                        <a:lnSpc>
                          <a:spcPct val="100000"/>
                        </a:lnSpc>
                      </a:pPr>
                      <a:r>
                        <a:rPr sz="900" spc="-5" dirty="0" err="1">
                          <a:latin typeface="MS PGothic"/>
                          <a:cs typeface="MS PGothic"/>
                        </a:rPr>
                        <a:t>九州のゲートウェイ都</a:t>
                      </a:r>
                      <a:r>
                        <a:rPr sz="900" spc="-20" dirty="0" err="1">
                          <a:latin typeface="MS PGothic"/>
                          <a:cs typeface="MS PGothic"/>
                        </a:rPr>
                        <a:t>市機能強化／ＭＩＣＥ</a:t>
                      </a:r>
                      <a:r>
                        <a:rPr sz="900" spc="25" dirty="0" err="1">
                          <a:latin typeface="MS PGothic"/>
                          <a:cs typeface="MS PGothic"/>
                        </a:rPr>
                        <a:t>都市としてのプレゼ</a:t>
                      </a:r>
                      <a:r>
                        <a:rPr sz="900" spc="-20" dirty="0" err="1">
                          <a:latin typeface="MS PGothic"/>
                          <a:cs typeface="MS PGothic"/>
                        </a:rPr>
                        <a:t>ンス向上／地域や市</a:t>
                      </a:r>
                      <a:r>
                        <a:rPr sz="900" spc="-5" dirty="0" err="1">
                          <a:latin typeface="MS PGothic"/>
                          <a:cs typeface="MS PGothic"/>
                        </a:rPr>
                        <a:t>民生活と調和した持</a:t>
                      </a:r>
                      <a:r>
                        <a:rPr sz="900" spc="-10" dirty="0" err="1">
                          <a:latin typeface="MS PGothic"/>
                          <a:cs typeface="MS PGothic"/>
                        </a:rPr>
                        <a:t>続可能な観光振興の</a:t>
                      </a:r>
                      <a:r>
                        <a:rPr sz="900" spc="-25" dirty="0" err="1">
                          <a:latin typeface="MS PGothic"/>
                          <a:cs typeface="MS PGothic"/>
                        </a:rPr>
                        <a:t>推進</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graphicFrame>
        <p:nvGraphicFramePr>
          <p:cNvPr id="26" name="object 10">
            <a:extLst>
              <a:ext uri="{FF2B5EF4-FFF2-40B4-BE49-F238E27FC236}">
                <a16:creationId xmlns:a16="http://schemas.microsoft.com/office/drawing/2014/main" id="{90182BE7-7836-4038-B443-B00E22C734F2}"/>
              </a:ext>
            </a:extLst>
          </p:cNvPr>
          <p:cNvGraphicFramePr>
            <a:graphicFrameLocks noGrp="1"/>
          </p:cNvGraphicFramePr>
          <p:nvPr>
            <p:extLst>
              <p:ext uri="{D42A27DB-BD31-4B8C-83A1-F6EECF244321}">
                <p14:modId xmlns:p14="http://schemas.microsoft.com/office/powerpoint/2010/main" val="3884704035"/>
              </p:ext>
            </p:extLst>
          </p:nvPr>
        </p:nvGraphicFramePr>
        <p:xfrm>
          <a:off x="641033" y="3200646"/>
          <a:ext cx="7475852" cy="1731898"/>
        </p:xfrm>
        <a:graphic>
          <a:graphicData uri="http://schemas.openxmlformats.org/drawingml/2006/table">
            <a:tbl>
              <a:tblPr firstRow="1" bandRow="1">
                <a:tableStyleId>{2D5ABB26-0587-4C30-8999-92F81FD0307C}</a:tableStyleId>
              </a:tblPr>
              <a:tblGrid>
                <a:gridCol w="644525">
                  <a:extLst>
                    <a:ext uri="{9D8B030D-6E8A-4147-A177-3AD203B41FA5}">
                      <a16:colId xmlns:a16="http://schemas.microsoft.com/office/drawing/2014/main" val="20000"/>
                    </a:ext>
                  </a:extLst>
                </a:gridCol>
                <a:gridCol w="1138555">
                  <a:extLst>
                    <a:ext uri="{9D8B030D-6E8A-4147-A177-3AD203B41FA5}">
                      <a16:colId xmlns:a16="http://schemas.microsoft.com/office/drawing/2014/main" val="20001"/>
                    </a:ext>
                  </a:extLst>
                </a:gridCol>
                <a:gridCol w="1138555">
                  <a:extLst>
                    <a:ext uri="{9D8B030D-6E8A-4147-A177-3AD203B41FA5}">
                      <a16:colId xmlns:a16="http://schemas.microsoft.com/office/drawing/2014/main" val="20002"/>
                    </a:ext>
                  </a:extLst>
                </a:gridCol>
                <a:gridCol w="1138555">
                  <a:extLst>
                    <a:ext uri="{9D8B030D-6E8A-4147-A177-3AD203B41FA5}">
                      <a16:colId xmlns:a16="http://schemas.microsoft.com/office/drawing/2014/main" val="20003"/>
                    </a:ext>
                  </a:extLst>
                </a:gridCol>
                <a:gridCol w="1138554">
                  <a:extLst>
                    <a:ext uri="{9D8B030D-6E8A-4147-A177-3AD203B41FA5}">
                      <a16:colId xmlns:a16="http://schemas.microsoft.com/office/drawing/2014/main" val="20004"/>
                    </a:ext>
                  </a:extLst>
                </a:gridCol>
                <a:gridCol w="1138554">
                  <a:extLst>
                    <a:ext uri="{9D8B030D-6E8A-4147-A177-3AD203B41FA5}">
                      <a16:colId xmlns:a16="http://schemas.microsoft.com/office/drawing/2014/main" val="20005"/>
                    </a:ext>
                  </a:extLst>
                </a:gridCol>
                <a:gridCol w="1138554">
                  <a:extLst>
                    <a:ext uri="{9D8B030D-6E8A-4147-A177-3AD203B41FA5}">
                      <a16:colId xmlns:a16="http://schemas.microsoft.com/office/drawing/2014/main" val="20006"/>
                    </a:ext>
                  </a:extLst>
                </a:gridCol>
              </a:tblGrid>
              <a:tr h="21462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25120">
                        <a:lnSpc>
                          <a:spcPct val="100000"/>
                        </a:lnSpc>
                        <a:spcBef>
                          <a:spcPts val="315"/>
                        </a:spcBef>
                      </a:pPr>
                      <a:r>
                        <a:rPr sz="950" spc="-15" dirty="0">
                          <a:latin typeface="MS PGothic"/>
                          <a:cs typeface="MS PGothic"/>
                        </a:rPr>
                        <a:t>北九州市</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15"/>
                        </a:spcBef>
                      </a:pPr>
                      <a:r>
                        <a:rPr sz="950" spc="-20" dirty="0">
                          <a:latin typeface="MS PGothic"/>
                          <a:cs typeface="MS PGothic"/>
                        </a:rPr>
                        <a:t>長崎市</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339725">
                        <a:lnSpc>
                          <a:spcPct val="100000"/>
                        </a:lnSpc>
                        <a:spcBef>
                          <a:spcPts val="315"/>
                        </a:spcBef>
                      </a:pPr>
                      <a:r>
                        <a:rPr sz="950" spc="-15" dirty="0">
                          <a:latin typeface="MS PGothic"/>
                          <a:cs typeface="MS PGothic"/>
                        </a:rPr>
                        <a:t>ニセコ町</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E699"/>
                    </a:solidFill>
                  </a:tcPr>
                </a:tc>
                <a:tc>
                  <a:txBody>
                    <a:bodyPr/>
                    <a:lstStyle/>
                    <a:p>
                      <a:pPr marL="6985" algn="ctr">
                        <a:lnSpc>
                          <a:spcPct val="100000"/>
                        </a:lnSpc>
                        <a:spcBef>
                          <a:spcPts val="315"/>
                        </a:spcBef>
                      </a:pPr>
                      <a:r>
                        <a:rPr sz="950" spc="-20" dirty="0">
                          <a:latin typeface="MS PGothic"/>
                          <a:cs typeface="MS PGothic"/>
                        </a:rPr>
                        <a:t>常滑市</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E699"/>
                    </a:solidFill>
                  </a:tcPr>
                </a:tc>
                <a:tc>
                  <a:txBody>
                    <a:bodyPr/>
                    <a:lstStyle/>
                    <a:p>
                      <a:pPr marL="6985" algn="ctr">
                        <a:lnSpc>
                          <a:spcPct val="100000"/>
                        </a:lnSpc>
                        <a:spcBef>
                          <a:spcPts val="315"/>
                        </a:spcBef>
                      </a:pPr>
                      <a:r>
                        <a:rPr sz="950" spc="-20" dirty="0">
                          <a:latin typeface="MS PGothic"/>
                          <a:cs typeface="MS PGothic"/>
                        </a:rPr>
                        <a:t>熱海市</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E699"/>
                    </a:solidFill>
                  </a:tcPr>
                </a:tc>
                <a:tc>
                  <a:txBody>
                    <a:bodyPr/>
                    <a:lstStyle/>
                    <a:p>
                      <a:pPr marL="81915">
                        <a:lnSpc>
                          <a:spcPct val="100000"/>
                        </a:lnSpc>
                        <a:spcBef>
                          <a:spcPts val="315"/>
                        </a:spcBef>
                      </a:pPr>
                      <a:r>
                        <a:rPr sz="950" dirty="0">
                          <a:latin typeface="MS PGothic"/>
                          <a:cs typeface="MS PGothic"/>
                        </a:rPr>
                        <a:t>赤井川村（北海道</a:t>
                      </a:r>
                      <a:r>
                        <a:rPr sz="950" spc="-50" dirty="0">
                          <a:latin typeface="MS PGothic"/>
                          <a:cs typeface="MS PGothic"/>
                        </a:rPr>
                        <a:t>）</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E699"/>
                    </a:solidFill>
                  </a:tcPr>
                </a:tc>
                <a:extLst>
                  <a:ext uri="{0D108BD9-81ED-4DB2-BD59-A6C34878D82A}">
                    <a16:rowId xmlns:a16="http://schemas.microsoft.com/office/drawing/2014/main" val="10000"/>
                  </a:ext>
                </a:extLst>
              </a:tr>
              <a:tr h="149542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10"/>
                        </a:spcBef>
                      </a:pPr>
                      <a:endParaRPr sz="900" dirty="0">
                        <a:latin typeface="Times New Roman"/>
                        <a:cs typeface="Times New Roman"/>
                      </a:endParaRPr>
                    </a:p>
                    <a:p>
                      <a:pPr marL="203835">
                        <a:lnSpc>
                          <a:spcPct val="100000"/>
                        </a:lnSpc>
                      </a:pPr>
                      <a:r>
                        <a:rPr sz="900" spc="-25" dirty="0">
                          <a:latin typeface="MS PGothic"/>
                          <a:cs typeface="MS PGothic"/>
                        </a:rPr>
                        <a:t>使途</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24765" marR="74295" algn="just">
                        <a:lnSpc>
                          <a:spcPct val="100000"/>
                        </a:lnSpc>
                        <a:spcBef>
                          <a:spcPts val="30"/>
                        </a:spcBef>
                      </a:pPr>
                      <a:r>
                        <a:rPr sz="900" spc="-5" dirty="0">
                          <a:latin typeface="MS PGothic"/>
                          <a:cs typeface="MS PGothic"/>
                        </a:rPr>
                        <a:t>観光都市とするため</a:t>
                      </a:r>
                      <a:r>
                        <a:rPr sz="900" spc="40" dirty="0">
                          <a:latin typeface="MS PGothic"/>
                          <a:cs typeface="MS PGothic"/>
                        </a:rPr>
                        <a:t>のブランディング／</a:t>
                      </a:r>
                      <a:r>
                        <a:rPr sz="900" spc="-10" dirty="0">
                          <a:latin typeface="MS PGothic"/>
                          <a:cs typeface="MS PGothic"/>
                        </a:rPr>
                        <a:t>地域資源の観光資源</a:t>
                      </a:r>
                      <a:r>
                        <a:rPr sz="900" dirty="0">
                          <a:latin typeface="MS PGothic"/>
                          <a:cs typeface="MS PGothic"/>
                        </a:rPr>
                        <a:t>化／セールスプロ</a:t>
                      </a:r>
                      <a:endParaRPr sz="900">
                        <a:latin typeface="MS PGothic"/>
                        <a:cs typeface="MS PGothic"/>
                      </a:endParaRPr>
                    </a:p>
                    <a:p>
                      <a:pPr marL="24765" marR="17145">
                        <a:lnSpc>
                          <a:spcPts val="1070"/>
                        </a:lnSpc>
                        <a:spcBef>
                          <a:spcPts val="5"/>
                        </a:spcBef>
                      </a:pPr>
                      <a:r>
                        <a:rPr sz="900" spc="-5" dirty="0">
                          <a:latin typeface="MS PGothic"/>
                          <a:cs typeface="MS PGothic"/>
                        </a:rPr>
                        <a:t>モーション／観光客が</a:t>
                      </a:r>
                      <a:r>
                        <a:rPr sz="900" spc="5" dirty="0">
                          <a:latin typeface="MS PGothic"/>
                          <a:cs typeface="MS PGothic"/>
                        </a:rPr>
                        <a:t>ストレスフリーで観光</a:t>
                      </a:r>
                      <a:r>
                        <a:rPr sz="900" spc="10" dirty="0">
                          <a:latin typeface="MS PGothic"/>
                          <a:cs typeface="MS PGothic"/>
                        </a:rPr>
                        <a:t>を楽しめる環境整備</a:t>
                      </a:r>
                      <a:endParaRPr sz="900">
                        <a:latin typeface="MS PGothic"/>
                        <a:cs typeface="MS PGothic"/>
                      </a:endParaRPr>
                    </a:p>
                    <a:p>
                      <a:pPr marL="24765" marR="81280">
                        <a:lnSpc>
                          <a:spcPts val="1070"/>
                        </a:lnSpc>
                        <a:spcBef>
                          <a:spcPts val="5"/>
                        </a:spcBef>
                      </a:pPr>
                      <a:r>
                        <a:rPr sz="900" spc="125" dirty="0">
                          <a:latin typeface="MS PGothic"/>
                          <a:cs typeface="MS PGothic"/>
                        </a:rPr>
                        <a:t>／MICE</a:t>
                      </a:r>
                      <a:r>
                        <a:rPr sz="900" spc="-10" dirty="0">
                          <a:latin typeface="MS PGothic"/>
                          <a:cs typeface="MS PGothic"/>
                        </a:rPr>
                        <a:t>戦略を強化し都市型集客の促進</a:t>
                      </a:r>
                      <a:endParaRPr sz="900">
                        <a:latin typeface="MS PGothic"/>
                        <a:cs typeface="MS PGothic"/>
                      </a:endParaRPr>
                    </a:p>
                    <a:p>
                      <a:pPr marL="24765" marR="19685">
                        <a:lnSpc>
                          <a:spcPts val="1070"/>
                        </a:lnSpc>
                      </a:pPr>
                      <a:r>
                        <a:rPr sz="900" spc="10" dirty="0">
                          <a:latin typeface="MS PGothic"/>
                          <a:cs typeface="MS PGothic"/>
                        </a:rPr>
                        <a:t>／アジアを中心とした</a:t>
                      </a:r>
                      <a:r>
                        <a:rPr sz="900" spc="-15" dirty="0">
                          <a:latin typeface="MS PGothic"/>
                          <a:cs typeface="MS PGothic"/>
                        </a:rPr>
                        <a:t>誘客促進</a:t>
                      </a:r>
                      <a:endParaRPr sz="900">
                        <a:latin typeface="MS PGothic"/>
                        <a:cs typeface="MS PGothic"/>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38735">
                        <a:lnSpc>
                          <a:spcPct val="100000"/>
                        </a:lnSpc>
                      </a:pPr>
                      <a:r>
                        <a:rPr sz="900" spc="30" dirty="0" err="1">
                          <a:latin typeface="MS PGothic"/>
                          <a:cs typeface="MS PGothic"/>
                        </a:rPr>
                        <a:t>サービス向上</a:t>
                      </a:r>
                      <a:r>
                        <a:rPr sz="900" spc="30" dirty="0">
                          <a:latin typeface="MS PGothic"/>
                          <a:cs typeface="MS PGothic"/>
                        </a:rPr>
                        <a:t>・</a:t>
                      </a:r>
                      <a:r>
                        <a:rPr lang="ja-JP" altLang="en-US" sz="900" spc="30" dirty="0">
                          <a:latin typeface="MS PGothic"/>
                          <a:cs typeface="MS PGothic"/>
                        </a:rPr>
                        <a:t>消費</a:t>
                      </a:r>
                      <a:r>
                        <a:rPr sz="900" spc="30" dirty="0" err="1">
                          <a:latin typeface="MS PGothic"/>
                          <a:cs typeface="MS PGothic"/>
                        </a:rPr>
                        <a:t>拡</a:t>
                      </a:r>
                      <a:r>
                        <a:rPr sz="900" spc="-10" dirty="0" err="1">
                          <a:latin typeface="MS PGothic"/>
                          <a:cs typeface="MS PGothic"/>
                        </a:rPr>
                        <a:t>大／受入環境整備／情報提供／緊急時の</a:t>
                      </a:r>
                      <a:r>
                        <a:rPr sz="900" spc="-20" dirty="0" err="1">
                          <a:latin typeface="MS PGothic"/>
                          <a:cs typeface="MS PGothic"/>
                        </a:rPr>
                        <a:t>対応等</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65"/>
                        </a:spcBef>
                      </a:pPr>
                      <a:endParaRPr sz="900">
                        <a:latin typeface="Times New Roman"/>
                        <a:cs typeface="Times New Roman"/>
                      </a:endParaRPr>
                    </a:p>
                    <a:p>
                      <a:pPr marL="24765" marR="17145">
                        <a:lnSpc>
                          <a:spcPct val="100000"/>
                        </a:lnSpc>
                      </a:pPr>
                      <a:r>
                        <a:rPr sz="900" spc="-10" dirty="0">
                          <a:latin typeface="MS PGothic"/>
                          <a:cs typeface="MS PGothic"/>
                        </a:rPr>
                        <a:t>地域内交通の充実／宿泊事業者の地球環</a:t>
                      </a:r>
                      <a:r>
                        <a:rPr sz="900" spc="-15" dirty="0">
                          <a:latin typeface="MS PGothic"/>
                          <a:cs typeface="MS PGothic"/>
                        </a:rPr>
                        <a:t>境負荷の低減を促進・</a:t>
                      </a:r>
                      <a:r>
                        <a:rPr sz="900" spc="-10" dirty="0">
                          <a:latin typeface="MS PGothic"/>
                          <a:cs typeface="MS PGothic"/>
                        </a:rPr>
                        <a:t>支援／観光協会組織</a:t>
                      </a:r>
                      <a:r>
                        <a:rPr sz="900" spc="-35" dirty="0">
                          <a:latin typeface="MS PGothic"/>
                          <a:cs typeface="MS PGothic"/>
                        </a:rPr>
                        <a:t>強化、観光人材育成、</a:t>
                      </a:r>
                      <a:r>
                        <a:rPr sz="900" spc="-5" dirty="0">
                          <a:latin typeface="MS PGothic"/>
                          <a:cs typeface="MS PGothic"/>
                        </a:rPr>
                        <a:t>観光ＤＸ推進／景観・</a:t>
                      </a:r>
                      <a:r>
                        <a:rPr sz="900" spc="-10" dirty="0">
                          <a:latin typeface="MS PGothic"/>
                          <a:cs typeface="MS PGothic"/>
                        </a:rPr>
                        <a:t>環境保全対策／有事</a:t>
                      </a:r>
                      <a:r>
                        <a:rPr sz="900" spc="-20" dirty="0">
                          <a:latin typeface="MS PGothic"/>
                          <a:cs typeface="MS PGothic"/>
                        </a:rPr>
                        <a:t>への備え</a:t>
                      </a:r>
                      <a:endParaRPr sz="900">
                        <a:latin typeface="MS PGothic"/>
                        <a:cs typeface="MS PGothic"/>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17145">
                        <a:lnSpc>
                          <a:spcPct val="100000"/>
                        </a:lnSpc>
                        <a:spcBef>
                          <a:spcPts val="5"/>
                        </a:spcBef>
                      </a:pPr>
                      <a:r>
                        <a:rPr sz="900" dirty="0" err="1">
                          <a:latin typeface="MS PGothic"/>
                          <a:cs typeface="MS PGothic"/>
                        </a:rPr>
                        <a:t>来訪者（宿泊者）</a:t>
                      </a:r>
                      <a:r>
                        <a:rPr sz="900" spc="-25" dirty="0" err="1">
                          <a:latin typeface="MS PGothic"/>
                          <a:cs typeface="MS PGothic"/>
                        </a:rPr>
                        <a:t>の満</a:t>
                      </a:r>
                      <a:r>
                        <a:rPr sz="900" dirty="0" err="1">
                          <a:latin typeface="MS PGothic"/>
                          <a:cs typeface="MS PGothic"/>
                        </a:rPr>
                        <a:t>足度向上／来訪者（</a:t>
                      </a:r>
                      <a:r>
                        <a:rPr sz="900" spc="-50" dirty="0" err="1">
                          <a:latin typeface="MS PGothic"/>
                          <a:cs typeface="MS PGothic"/>
                        </a:rPr>
                        <a:t>宿</a:t>
                      </a:r>
                      <a:r>
                        <a:rPr sz="900" dirty="0" err="1">
                          <a:latin typeface="MS PGothic"/>
                          <a:cs typeface="MS PGothic"/>
                        </a:rPr>
                        <a:t>泊者）</a:t>
                      </a:r>
                      <a:r>
                        <a:rPr sz="900" spc="-10" dirty="0" err="1">
                          <a:latin typeface="MS PGothic"/>
                          <a:cs typeface="MS PGothic"/>
                        </a:rPr>
                        <a:t>の増加促進／観光の好循環創出と加</a:t>
                      </a:r>
                      <a:r>
                        <a:rPr sz="900" spc="-50" dirty="0" err="1">
                          <a:latin typeface="MS PGothic"/>
                          <a:cs typeface="MS PGothic"/>
                        </a:rPr>
                        <a:t>速</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39065" marR="17145" indent="-114935" algn="l">
                        <a:lnSpc>
                          <a:spcPct val="100000"/>
                        </a:lnSpc>
                        <a:spcBef>
                          <a:spcPts val="30"/>
                        </a:spcBef>
                      </a:pPr>
                      <a:r>
                        <a:rPr sz="900" spc="-35" dirty="0" err="1">
                          <a:latin typeface="MS PGothic"/>
                          <a:cs typeface="MS PGothic"/>
                        </a:rPr>
                        <a:t>宿泊客の増加・観光</a:t>
                      </a:r>
                      <a:r>
                        <a:rPr lang="ja-JP" altLang="en-US" sz="900" spc="-35" dirty="0">
                          <a:latin typeface="MS PGothic"/>
                          <a:cs typeface="MS PGothic"/>
                        </a:rPr>
                        <a:t>消費</a:t>
                      </a:r>
                      <a:r>
                        <a:rPr sz="900" spc="-10" dirty="0" err="1">
                          <a:latin typeface="MS PGothic"/>
                          <a:cs typeface="MS PGothic"/>
                        </a:rPr>
                        <a:t>拡大に資する事業</a:t>
                      </a:r>
                      <a:endParaRPr sz="900" dirty="0">
                        <a:latin typeface="MS PGothic"/>
                        <a:cs typeface="MS PGothic"/>
                      </a:endParaRPr>
                    </a:p>
                    <a:p>
                      <a:pPr marL="24765" marR="17145">
                        <a:lnSpc>
                          <a:spcPts val="1070"/>
                        </a:lnSpc>
                        <a:spcBef>
                          <a:spcPts val="25"/>
                        </a:spcBef>
                      </a:pPr>
                      <a:r>
                        <a:rPr sz="900" spc="-5" dirty="0">
                          <a:latin typeface="MS PGothic"/>
                          <a:cs typeface="MS PGothic"/>
                        </a:rPr>
                        <a:t>【既存】イベント開催支</a:t>
                      </a:r>
                      <a:r>
                        <a:rPr sz="900" spc="-35" dirty="0">
                          <a:latin typeface="MS PGothic"/>
                          <a:cs typeface="MS PGothic"/>
                        </a:rPr>
                        <a:t>援・実施／観光客受入</a:t>
                      </a:r>
                      <a:r>
                        <a:rPr sz="900" spc="-10" dirty="0">
                          <a:latin typeface="MS PGothic"/>
                          <a:cs typeface="MS PGothic"/>
                        </a:rPr>
                        <a:t>環境の整備／誘客宣</a:t>
                      </a:r>
                      <a:r>
                        <a:rPr sz="900" spc="-35" dirty="0">
                          <a:latin typeface="MS PGothic"/>
                          <a:cs typeface="MS PGothic"/>
                        </a:rPr>
                        <a:t>伝業務／市場調査・分</a:t>
                      </a:r>
                      <a:r>
                        <a:rPr sz="900" spc="-10" dirty="0">
                          <a:latin typeface="MS PGothic"/>
                          <a:cs typeface="MS PGothic"/>
                        </a:rPr>
                        <a:t>析等【今後】マーケ</a:t>
                      </a:r>
                      <a:r>
                        <a:rPr sz="900" spc="30" dirty="0">
                          <a:latin typeface="MS PGothic"/>
                          <a:cs typeface="MS PGothic"/>
                        </a:rPr>
                        <a:t>ティング／コンテンツ</a:t>
                      </a:r>
                      <a:r>
                        <a:rPr sz="900" spc="5" dirty="0">
                          <a:latin typeface="MS PGothic"/>
                          <a:cs typeface="MS PGothic"/>
                        </a:rPr>
                        <a:t>開発／観光インフラ</a:t>
                      </a:r>
                      <a:r>
                        <a:rPr sz="900" spc="40" dirty="0">
                          <a:latin typeface="MS PGothic"/>
                          <a:cs typeface="MS PGothic"/>
                        </a:rPr>
                        <a:t>／運営</a:t>
                      </a:r>
                      <a:r>
                        <a:rPr lang="ja-JP" altLang="en-US" sz="900" spc="40" dirty="0">
                          <a:latin typeface="MS PGothic"/>
                          <a:cs typeface="MS PGothic"/>
                        </a:rPr>
                        <a:t>経費</a:t>
                      </a:r>
                      <a:r>
                        <a:rPr sz="900" spc="40" dirty="0">
                          <a:latin typeface="MS PGothic"/>
                          <a:cs typeface="MS PGothic"/>
                        </a:rPr>
                        <a:t>／人材育</a:t>
                      </a:r>
                      <a:r>
                        <a:rPr sz="900" spc="-50" dirty="0">
                          <a:latin typeface="MS PGothic"/>
                          <a:cs typeface="MS PGothic"/>
                        </a:rPr>
                        <a:t>成</a:t>
                      </a:r>
                      <a:endParaRPr sz="900" dirty="0">
                        <a:latin typeface="MS PGothic"/>
                        <a:cs typeface="MS PGothic"/>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a:lnSpc>
                          <a:spcPts val="1075"/>
                        </a:lnSpc>
                      </a:pPr>
                      <a:r>
                        <a:rPr sz="900" spc="5" dirty="0" err="1">
                          <a:latin typeface="MS PGothic"/>
                          <a:cs typeface="MS PGothic"/>
                        </a:rPr>
                        <a:t>観光インフラの整備</a:t>
                      </a:r>
                      <a:endParaRPr sz="900" dirty="0">
                        <a:latin typeface="MS PGothic"/>
                        <a:cs typeface="MS PGothic"/>
                      </a:endParaRPr>
                    </a:p>
                    <a:p>
                      <a:pPr marL="24765" marR="81280" algn="just">
                        <a:lnSpc>
                          <a:spcPts val="1070"/>
                        </a:lnSpc>
                        <a:spcBef>
                          <a:spcPts val="40"/>
                        </a:spcBef>
                      </a:pPr>
                      <a:r>
                        <a:rPr sz="900" spc="-15" dirty="0">
                          <a:latin typeface="MS PGothic"/>
                          <a:cs typeface="MS PGothic"/>
                        </a:rPr>
                        <a:t>／増加する観光客へ</a:t>
                      </a:r>
                      <a:r>
                        <a:rPr sz="900" spc="-5" dirty="0">
                          <a:latin typeface="MS PGothic"/>
                          <a:cs typeface="MS PGothic"/>
                        </a:rPr>
                        <a:t>の対応／魅力ある赤</a:t>
                      </a:r>
                      <a:r>
                        <a:rPr sz="900" spc="55" dirty="0">
                          <a:latin typeface="MS PGothic"/>
                          <a:cs typeface="MS PGothic"/>
                        </a:rPr>
                        <a:t>井川村づくり</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sp>
        <p:nvSpPr>
          <p:cNvPr id="27" name="object 8">
            <a:extLst>
              <a:ext uri="{FF2B5EF4-FFF2-40B4-BE49-F238E27FC236}">
                <a16:creationId xmlns:a16="http://schemas.microsoft.com/office/drawing/2014/main" id="{90A375D0-E818-44F5-B789-C2FC950068E3}"/>
              </a:ext>
            </a:extLst>
          </p:cNvPr>
          <p:cNvSpPr txBox="1"/>
          <p:nvPr/>
        </p:nvSpPr>
        <p:spPr>
          <a:xfrm>
            <a:off x="199489" y="5004976"/>
            <a:ext cx="8615045" cy="1682750"/>
          </a:xfrm>
          <a:prstGeom prst="rect">
            <a:avLst/>
          </a:prstGeom>
        </p:spPr>
        <p:txBody>
          <a:bodyPr vert="horz" wrap="square" lIns="0" tIns="115570" rIns="0" bIns="0" rtlCol="0">
            <a:spAutoFit/>
          </a:bodyPr>
          <a:lstStyle/>
          <a:p>
            <a:pPr marL="12700" marR="0" lvl="0" indent="0" defTabSz="914400" eaLnBrk="1" fontAlgn="auto" latinLnBrk="0" hangingPunct="1">
              <a:lnSpc>
                <a:spcPct val="100000"/>
              </a:lnSpc>
              <a:spcBef>
                <a:spcPts val="910"/>
              </a:spcBef>
              <a:spcAft>
                <a:spcPts val="0"/>
              </a:spcAft>
              <a:buClrTx/>
              <a:buSzTx/>
              <a:buFontTx/>
              <a:buNone/>
              <a:tabLst/>
              <a:defRPr/>
            </a:pPr>
            <a:r>
              <a:rPr kumimoji="0" sz="1400" b="0" i="0" u="none" strike="noStrike" kern="0" cap="none" spc="-15" normalizeH="0" baseline="0" noProof="0" dirty="0">
                <a:ln>
                  <a:noFill/>
                </a:ln>
                <a:solidFill>
                  <a:sysClr val="windowText" lastClr="000000"/>
                </a:solidFill>
                <a:effectLst/>
                <a:uLnTx/>
                <a:uFillTx/>
                <a:latin typeface="MS PGothic"/>
                <a:cs typeface="MS PGothic"/>
              </a:rPr>
              <a:t>■</a:t>
            </a:r>
            <a:r>
              <a:rPr kumimoji="0" lang="ja-JP" altLang="en-US" sz="1400" b="0" i="0" u="none" strike="noStrike" kern="0" cap="none" spc="-15" normalizeH="0" baseline="0" noProof="0" dirty="0">
                <a:ln>
                  <a:noFill/>
                </a:ln>
                <a:solidFill>
                  <a:sysClr val="windowText" lastClr="000000"/>
                </a:solidFill>
                <a:effectLst/>
                <a:uLnTx/>
                <a:uFillTx/>
                <a:latin typeface="MS PGothic"/>
                <a:cs typeface="MS PGothic"/>
              </a:rPr>
              <a:t>先行</a:t>
            </a:r>
            <a:r>
              <a:rPr kumimoji="0" sz="1400" b="0" i="0" u="none" strike="noStrike" kern="0" cap="none" spc="-15" normalizeH="0" baseline="0" noProof="0" dirty="0" err="1">
                <a:ln>
                  <a:noFill/>
                </a:ln>
                <a:solidFill>
                  <a:sysClr val="windowText" lastClr="000000"/>
                </a:solidFill>
                <a:effectLst/>
                <a:uLnTx/>
                <a:uFillTx/>
                <a:latin typeface="MS PGothic"/>
                <a:cs typeface="MS PGothic"/>
              </a:rPr>
              <a:t>導入自治体の考え方</a:t>
            </a:r>
            <a:endParaRPr kumimoji="0" sz="1400" b="0" i="0" u="none" strike="noStrike" kern="0" cap="none" spc="0" normalizeH="0" baseline="0" noProof="0" dirty="0">
              <a:ln>
                <a:noFill/>
              </a:ln>
              <a:solidFill>
                <a:sysClr val="windowText" lastClr="000000"/>
              </a:solidFill>
              <a:effectLst/>
              <a:uLnTx/>
              <a:uFillTx/>
              <a:latin typeface="MS PGothic"/>
              <a:cs typeface="MS PGothic"/>
            </a:endParaRPr>
          </a:p>
          <a:p>
            <a:pPr marL="374650" marR="0" lvl="0" indent="-286385" defTabSz="914400" eaLnBrk="1" fontAlgn="auto" latinLnBrk="0" hangingPunct="1">
              <a:lnSpc>
                <a:spcPct val="100000"/>
              </a:lnSpc>
              <a:spcBef>
                <a:spcPts val="810"/>
              </a:spcBef>
              <a:spcAft>
                <a:spcPts val="0"/>
              </a:spcAft>
              <a:buClr>
                <a:srgbClr val="A4B8EB"/>
              </a:buClr>
              <a:buSzTx/>
              <a:buFont typeface="Wingdings"/>
              <a:buChar char=""/>
              <a:tabLst>
                <a:tab pos="374650" algn="l"/>
              </a:tabLst>
              <a:defRPr/>
            </a:pPr>
            <a:r>
              <a:rPr kumimoji="0" sz="1400" b="0" i="0" u="none" strike="noStrike" kern="0" cap="none" spc="-40" normalizeH="0" baseline="0" noProof="0" dirty="0">
                <a:ln>
                  <a:noFill/>
                </a:ln>
                <a:solidFill>
                  <a:sysClr val="windowText" lastClr="000000"/>
                </a:solidFill>
                <a:effectLst/>
                <a:uLnTx/>
                <a:uFillTx/>
                <a:latin typeface="MS PGothic"/>
                <a:cs typeface="MS PGothic"/>
              </a:rPr>
              <a:t>受入環境整備</a:t>
            </a:r>
            <a:r>
              <a:rPr kumimoji="0" sz="1400" b="0" i="0" u="none" strike="noStrike" kern="0" cap="none" spc="-30" normalizeH="0" baseline="0" noProof="0" dirty="0">
                <a:ln>
                  <a:noFill/>
                </a:ln>
                <a:solidFill>
                  <a:sysClr val="windowText" lastClr="000000"/>
                </a:solidFill>
                <a:effectLst/>
                <a:uLnTx/>
                <a:uFillTx/>
                <a:latin typeface="MS PGothic"/>
                <a:cs typeface="MS PGothic"/>
              </a:rPr>
              <a:t>（</a:t>
            </a:r>
            <a:r>
              <a:rPr kumimoji="0" sz="1400" b="0" i="0" u="none" strike="noStrike" kern="0" cap="none" spc="-70" normalizeH="0" baseline="0" noProof="0" dirty="0">
                <a:ln>
                  <a:noFill/>
                </a:ln>
                <a:solidFill>
                  <a:sysClr val="windowText" lastClr="000000"/>
                </a:solidFill>
                <a:effectLst/>
                <a:uLnTx/>
                <a:uFillTx/>
                <a:latin typeface="MS PGothic"/>
                <a:cs typeface="MS PGothic"/>
              </a:rPr>
              <a:t>交通、案内所運営、</a:t>
            </a:r>
            <a:r>
              <a:rPr kumimoji="0" sz="1400" b="0" i="0" u="none" strike="noStrike" kern="0" cap="none" spc="120" normalizeH="0" baseline="0" noProof="0" dirty="0">
                <a:ln>
                  <a:noFill/>
                </a:ln>
                <a:solidFill>
                  <a:sysClr val="windowText" lastClr="000000"/>
                </a:solidFill>
                <a:effectLst/>
                <a:uLnTx/>
                <a:uFillTx/>
                <a:latin typeface="MS PGothic"/>
                <a:cs typeface="MS PGothic"/>
              </a:rPr>
              <a:t>Wi-</a:t>
            </a:r>
            <a:r>
              <a:rPr kumimoji="0" sz="1400" b="0" i="0" u="none" strike="noStrike" kern="0" cap="none" spc="114" normalizeH="0" baseline="0" noProof="0" dirty="0">
                <a:ln>
                  <a:noFill/>
                </a:ln>
                <a:solidFill>
                  <a:sysClr val="windowText" lastClr="000000"/>
                </a:solidFill>
                <a:effectLst/>
                <a:uLnTx/>
                <a:uFillTx/>
                <a:latin typeface="MS PGothic"/>
                <a:cs typeface="MS PGothic"/>
              </a:rPr>
              <a:t>Fi</a:t>
            </a:r>
            <a:r>
              <a:rPr kumimoji="0" sz="1400" b="0" i="0" u="none" strike="noStrike" kern="0" cap="none" spc="-40" normalizeH="0" baseline="0" noProof="0" dirty="0">
                <a:ln>
                  <a:noFill/>
                </a:ln>
                <a:solidFill>
                  <a:sysClr val="windowText" lastClr="000000"/>
                </a:solidFill>
                <a:effectLst/>
                <a:uLnTx/>
                <a:uFillTx/>
                <a:latin typeface="MS PGothic"/>
                <a:cs typeface="MS PGothic"/>
              </a:rPr>
              <a:t>環境</a:t>
            </a:r>
            <a:r>
              <a:rPr kumimoji="0" sz="1400" b="0" i="0" u="none" strike="noStrike" kern="0" cap="none" spc="-30" normalizeH="0" baseline="0" noProof="0" dirty="0">
                <a:ln>
                  <a:noFill/>
                </a:ln>
                <a:solidFill>
                  <a:sysClr val="windowText" lastClr="000000"/>
                </a:solidFill>
                <a:effectLst/>
                <a:uLnTx/>
                <a:uFillTx/>
                <a:latin typeface="MS PGothic"/>
                <a:cs typeface="MS PGothic"/>
              </a:rPr>
              <a:t>）</a:t>
            </a:r>
            <a:r>
              <a:rPr kumimoji="0" sz="1400" b="0" i="0" u="none" strike="noStrike" kern="0" cap="none" spc="-45" normalizeH="0" baseline="0" noProof="0" dirty="0">
                <a:ln>
                  <a:noFill/>
                </a:ln>
                <a:solidFill>
                  <a:sysClr val="windowText" lastClr="000000"/>
                </a:solidFill>
                <a:effectLst/>
                <a:uLnTx/>
                <a:uFillTx/>
                <a:latin typeface="MS PGothic"/>
                <a:cs typeface="MS PGothic"/>
              </a:rPr>
              <a:t>、イベント開催、誘客宣伝が多く、九州地方はＭＩＣＥ誘致も多い。</a:t>
            </a:r>
            <a:endParaRPr kumimoji="0" sz="1400" b="0" i="0" u="none" strike="noStrike" kern="0" cap="none" spc="0" normalizeH="0" baseline="0" noProof="0" dirty="0">
              <a:ln>
                <a:noFill/>
              </a:ln>
              <a:solidFill>
                <a:sysClr val="windowText" lastClr="000000"/>
              </a:solidFill>
              <a:effectLst/>
              <a:uLnTx/>
              <a:uFillTx/>
              <a:latin typeface="MS PGothic"/>
              <a:cs typeface="MS PGothic"/>
            </a:endParaRPr>
          </a:p>
          <a:p>
            <a:pPr marL="374650" marR="0" lvl="0" indent="-286385" defTabSz="914400" eaLnBrk="1" fontAlgn="auto" latinLnBrk="0" hangingPunct="1">
              <a:lnSpc>
                <a:spcPct val="100000"/>
              </a:lnSpc>
              <a:spcBef>
                <a:spcPts val="335"/>
              </a:spcBef>
              <a:spcAft>
                <a:spcPts val="0"/>
              </a:spcAft>
              <a:buClr>
                <a:srgbClr val="A4B8EB"/>
              </a:buClr>
              <a:buSzTx/>
              <a:buFont typeface="Wingdings"/>
              <a:buChar char=""/>
              <a:tabLst>
                <a:tab pos="374650" algn="l"/>
              </a:tabLst>
              <a:defRPr/>
            </a:pPr>
            <a:r>
              <a:rPr kumimoji="0" sz="1400" b="0" i="0" u="none" strike="noStrike" kern="0" cap="none" spc="-10" normalizeH="0" baseline="0" noProof="0" dirty="0">
                <a:ln>
                  <a:noFill/>
                </a:ln>
                <a:solidFill>
                  <a:sysClr val="windowText" lastClr="000000"/>
                </a:solidFill>
                <a:effectLst/>
                <a:uLnTx/>
                <a:uFillTx/>
                <a:latin typeface="MS PGothic"/>
                <a:cs typeface="MS PGothic"/>
              </a:rPr>
              <a:t>京都市は「</a:t>
            </a:r>
            <a:r>
              <a:rPr kumimoji="0" sz="1400" b="0" i="0" u="heavy" strike="noStrike" kern="0" cap="none" spc="35" normalizeH="0" baseline="0" noProof="0" dirty="0">
                <a:ln>
                  <a:noFill/>
                </a:ln>
                <a:solidFill>
                  <a:sysClr val="windowText" lastClr="000000"/>
                </a:solidFill>
                <a:effectLst/>
                <a:uLnTx/>
                <a:uFill>
                  <a:solidFill>
                    <a:srgbClr val="FF0000"/>
                  </a:solidFill>
                </a:uFill>
                <a:latin typeface="MS PGothic"/>
                <a:cs typeface="MS PGothic"/>
              </a:rPr>
              <a:t>市民と観光客双方にとって</a:t>
            </a:r>
            <a:r>
              <a:rPr kumimoji="0" sz="1400" b="0" i="0" u="none" strike="noStrike" kern="0" cap="none" spc="-15" normalizeH="0" baseline="0" noProof="0" dirty="0">
                <a:ln>
                  <a:noFill/>
                </a:ln>
                <a:solidFill>
                  <a:sysClr val="windowText" lastClr="000000"/>
                </a:solidFill>
                <a:effectLst/>
                <a:uLnTx/>
                <a:uFillTx/>
                <a:latin typeface="MS PGothic"/>
                <a:cs typeface="MS PGothic"/>
              </a:rPr>
              <a:t>安心・安全な受入環境の整備」に７割、倶知安町は「</a:t>
            </a:r>
            <a:r>
              <a:rPr kumimoji="0" sz="1400" b="0" i="0" u="heavy" strike="noStrike" kern="0" cap="none" spc="-10" normalizeH="0" baseline="0" noProof="0" dirty="0">
                <a:ln>
                  <a:noFill/>
                </a:ln>
                <a:solidFill>
                  <a:sysClr val="windowText" lastClr="000000"/>
                </a:solidFill>
                <a:effectLst/>
                <a:uLnTx/>
                <a:uFill>
                  <a:solidFill>
                    <a:srgbClr val="FF0000"/>
                  </a:solidFill>
                </a:uFill>
                <a:latin typeface="MS PGothic"/>
                <a:cs typeface="MS PGothic"/>
              </a:rPr>
              <a:t>地域ＤＭＯの事</a:t>
            </a:r>
            <a:endParaRPr kumimoji="0" sz="1400" b="0" i="0" u="none" strike="noStrike" kern="0" cap="none" spc="0" normalizeH="0" baseline="0" noProof="0" dirty="0">
              <a:ln>
                <a:noFill/>
              </a:ln>
              <a:solidFill>
                <a:sysClr val="windowText" lastClr="000000"/>
              </a:solidFill>
              <a:effectLst/>
              <a:uLnTx/>
              <a:uFillTx/>
              <a:latin typeface="MS PGothic"/>
              <a:cs typeface="MS PGothic"/>
            </a:endParaRPr>
          </a:p>
          <a:p>
            <a:pPr marL="375285" marR="46355" lvl="0" indent="-635" defTabSz="914400" eaLnBrk="1" fontAlgn="auto" latinLnBrk="0" hangingPunct="1">
              <a:lnSpc>
                <a:spcPct val="120000"/>
              </a:lnSpc>
              <a:spcBef>
                <a:spcPts val="0"/>
              </a:spcBef>
              <a:spcAft>
                <a:spcPts val="0"/>
              </a:spcAft>
              <a:buClrTx/>
              <a:buSzTx/>
              <a:buFontTx/>
              <a:buNone/>
              <a:tabLst/>
              <a:defRPr/>
            </a:pPr>
            <a:r>
              <a:rPr kumimoji="0" sz="1400" b="0" i="0" u="heavy" strike="noStrike" kern="0" cap="none" spc="-5" normalizeH="0" baseline="0" noProof="0" dirty="0">
                <a:ln>
                  <a:noFill/>
                </a:ln>
                <a:solidFill>
                  <a:sysClr val="windowText" lastClr="000000"/>
                </a:solidFill>
                <a:effectLst/>
                <a:uLnTx/>
                <a:uFill>
                  <a:solidFill>
                    <a:srgbClr val="FF0000"/>
                  </a:solidFill>
                </a:uFill>
                <a:latin typeface="MS PGothic"/>
                <a:cs typeface="MS PGothic"/>
              </a:rPr>
              <a:t>業・運営</a:t>
            </a:r>
            <a:r>
              <a:rPr kumimoji="0" sz="1400" b="0" i="0" u="none" strike="noStrike" kern="0" cap="none" spc="15" normalizeH="0" baseline="0" noProof="0" dirty="0">
                <a:ln>
                  <a:noFill/>
                </a:ln>
                <a:solidFill>
                  <a:sysClr val="windowText" lastClr="000000"/>
                </a:solidFill>
                <a:effectLst/>
                <a:uLnTx/>
                <a:uFillTx/>
                <a:latin typeface="MS PGothic"/>
                <a:cs typeface="MS PGothic"/>
              </a:rPr>
              <a:t>」に６割を充当。</a:t>
            </a:r>
            <a:r>
              <a:rPr kumimoji="0" sz="1400" b="0" i="0" u="heavy" strike="noStrike" kern="0" cap="none" spc="-5" normalizeH="0" baseline="0" noProof="0" dirty="0">
                <a:ln>
                  <a:noFill/>
                </a:ln>
                <a:solidFill>
                  <a:sysClr val="windowText" lastClr="000000"/>
                </a:solidFill>
                <a:effectLst/>
                <a:uLnTx/>
                <a:uFill>
                  <a:solidFill>
                    <a:srgbClr val="FF0000"/>
                  </a:solidFill>
                </a:uFill>
                <a:latin typeface="MS PGothic"/>
                <a:cs typeface="MS PGothic"/>
              </a:rPr>
              <a:t>災害やパンデミック対応の基金設立や積み立て</a:t>
            </a:r>
            <a:r>
              <a:rPr kumimoji="0" sz="1400" b="0" i="0" u="none" strike="noStrike" kern="0" cap="none" spc="5" normalizeH="0" baseline="0" noProof="0" dirty="0">
                <a:ln>
                  <a:noFill/>
                </a:ln>
                <a:solidFill>
                  <a:sysClr val="windowText" lastClr="000000"/>
                </a:solidFill>
                <a:effectLst/>
                <a:uLnTx/>
                <a:uFillTx/>
                <a:latin typeface="MS PGothic"/>
                <a:cs typeface="MS PGothic"/>
              </a:rPr>
              <a:t>に充当する事例</a:t>
            </a:r>
            <a:r>
              <a:rPr kumimoji="0" sz="1400" b="0" i="0" u="none" strike="noStrike" kern="0" cap="none" spc="-10" normalizeH="0" baseline="0" noProof="0" dirty="0">
                <a:ln>
                  <a:noFill/>
                </a:ln>
                <a:solidFill>
                  <a:sysClr val="windowText" lastClr="000000"/>
                </a:solidFill>
                <a:effectLst/>
                <a:uLnTx/>
                <a:uFillTx/>
                <a:latin typeface="MS PGothic"/>
                <a:cs typeface="MS PGothic"/>
              </a:rPr>
              <a:t>（</a:t>
            </a:r>
            <a:r>
              <a:rPr kumimoji="0" sz="1400" b="0" i="0" u="none" strike="noStrike" kern="0" cap="none" spc="-20" normalizeH="0" baseline="0" noProof="0" dirty="0">
                <a:ln>
                  <a:noFill/>
                </a:ln>
                <a:solidFill>
                  <a:sysClr val="windowText" lastClr="000000"/>
                </a:solidFill>
                <a:effectLst/>
                <a:uLnTx/>
                <a:uFillTx/>
                <a:latin typeface="MS PGothic"/>
                <a:cs typeface="MS PGothic"/>
              </a:rPr>
              <a:t>長崎市、ニセコ町、</a:t>
            </a:r>
            <a:r>
              <a:rPr kumimoji="0" sz="1400" b="0" i="0" u="none" strike="noStrike" kern="0" cap="none" spc="0" normalizeH="0" baseline="0" noProof="0" dirty="0">
                <a:ln>
                  <a:noFill/>
                </a:ln>
                <a:solidFill>
                  <a:sysClr val="windowText" lastClr="000000"/>
                </a:solidFill>
                <a:effectLst/>
                <a:uLnTx/>
                <a:uFillTx/>
                <a:latin typeface="MS PGothic"/>
                <a:cs typeface="MS PGothic"/>
              </a:rPr>
              <a:t>常滑市</a:t>
            </a:r>
            <a:r>
              <a:rPr kumimoji="0" sz="1400" b="0" i="0" u="none" strike="noStrike" kern="0" cap="none" spc="5" normalizeH="0" baseline="0" noProof="0" dirty="0">
                <a:ln>
                  <a:noFill/>
                </a:ln>
                <a:solidFill>
                  <a:sysClr val="windowText" lastClr="000000"/>
                </a:solidFill>
                <a:effectLst/>
                <a:uLnTx/>
                <a:uFillTx/>
                <a:latin typeface="MS PGothic"/>
                <a:cs typeface="MS PGothic"/>
              </a:rPr>
              <a:t>）</a:t>
            </a:r>
            <a:r>
              <a:rPr kumimoji="0" sz="1400" b="0" i="0" u="none" strike="noStrike" kern="0" cap="none" spc="-10" normalizeH="0" baseline="0" noProof="0" dirty="0">
                <a:ln>
                  <a:noFill/>
                </a:ln>
                <a:solidFill>
                  <a:sysClr val="windowText" lastClr="000000"/>
                </a:solidFill>
                <a:effectLst/>
                <a:uLnTx/>
                <a:uFillTx/>
                <a:latin typeface="MS PGothic"/>
                <a:cs typeface="MS PGothic"/>
              </a:rPr>
              <a:t>、道路や浄水場などのインフラ整備に充当する事例（赤井川村）</a:t>
            </a:r>
            <a:r>
              <a:rPr kumimoji="0" sz="1400" b="0" i="0" u="none" strike="noStrike" kern="0" cap="none" spc="-25" normalizeH="0" baseline="0" noProof="0" dirty="0">
                <a:ln>
                  <a:noFill/>
                </a:ln>
                <a:solidFill>
                  <a:sysClr val="windowText" lastClr="000000"/>
                </a:solidFill>
                <a:effectLst/>
                <a:uLnTx/>
                <a:uFillTx/>
                <a:latin typeface="MS PGothic"/>
                <a:cs typeface="MS PGothic"/>
              </a:rPr>
              <a:t>、宿泊施設の受入環境充実・省エネ</a:t>
            </a:r>
            <a:r>
              <a:rPr kumimoji="0" sz="1400" b="0" i="0" u="none" strike="noStrike" kern="0" cap="none" spc="-10" normalizeH="0" baseline="0" noProof="0" dirty="0">
                <a:ln>
                  <a:noFill/>
                </a:ln>
                <a:solidFill>
                  <a:sysClr val="windowText" lastClr="000000"/>
                </a:solidFill>
                <a:effectLst/>
                <a:uLnTx/>
                <a:uFillTx/>
                <a:latin typeface="MS PGothic"/>
                <a:cs typeface="MS PGothic"/>
              </a:rPr>
              <a:t>等の整備支援に充当する事例（</a:t>
            </a:r>
            <a:r>
              <a:rPr kumimoji="0" sz="1400" b="0" i="0" u="none" strike="noStrike" kern="0" cap="none" spc="-20" normalizeH="0" baseline="0" noProof="0" dirty="0">
                <a:ln>
                  <a:noFill/>
                </a:ln>
                <a:solidFill>
                  <a:sysClr val="windowText" lastClr="000000"/>
                </a:solidFill>
                <a:effectLst/>
                <a:uLnTx/>
                <a:uFillTx/>
                <a:latin typeface="MS PGothic"/>
                <a:cs typeface="MS PGothic"/>
              </a:rPr>
              <a:t>金沢市、福岡市、ニセコ町</a:t>
            </a:r>
            <a:r>
              <a:rPr kumimoji="0" sz="1400" b="0" i="0" u="none" strike="noStrike" kern="0" cap="none" spc="-10" normalizeH="0" baseline="0" noProof="0" dirty="0">
                <a:ln>
                  <a:noFill/>
                </a:ln>
                <a:solidFill>
                  <a:sysClr val="windowText" lastClr="000000"/>
                </a:solidFill>
                <a:effectLst/>
                <a:uLnTx/>
                <a:uFillTx/>
                <a:latin typeface="MS PGothic"/>
                <a:cs typeface="MS PGothic"/>
              </a:rPr>
              <a:t>）</a:t>
            </a:r>
            <a:r>
              <a:rPr kumimoji="0" sz="1400" b="0" i="0" u="none" strike="noStrike" kern="0" cap="none" spc="15" normalizeH="0" baseline="0" noProof="0" dirty="0">
                <a:ln>
                  <a:noFill/>
                </a:ln>
                <a:solidFill>
                  <a:sysClr val="windowText" lastClr="000000"/>
                </a:solidFill>
                <a:effectLst/>
                <a:uLnTx/>
                <a:uFillTx/>
                <a:latin typeface="MS PGothic"/>
                <a:cs typeface="MS PGothic"/>
              </a:rPr>
              <a:t>がみられる。</a:t>
            </a:r>
            <a:endParaRPr kumimoji="0" sz="1400" b="0" i="0" u="none" strike="noStrike" kern="0" cap="none" spc="0" normalizeH="0" baseline="0" noProof="0" dirty="0">
              <a:ln>
                <a:noFill/>
              </a:ln>
              <a:solidFill>
                <a:sysClr val="windowText" lastClr="000000"/>
              </a:solidFill>
              <a:effectLst/>
              <a:uLnTx/>
              <a:uFillTx/>
              <a:latin typeface="MS PGothic"/>
              <a:cs typeface="MS PGothic"/>
            </a:endParaRPr>
          </a:p>
        </p:txBody>
      </p:sp>
      <p:sp>
        <p:nvSpPr>
          <p:cNvPr id="10" name="object 2">
            <a:extLst>
              <a:ext uri="{FF2B5EF4-FFF2-40B4-BE49-F238E27FC236}">
                <a16:creationId xmlns:a16="http://schemas.microsoft.com/office/drawing/2014/main" id="{0262ADA6-4B69-4CE5-AE30-CA24AEB1C2E5}"/>
              </a:ext>
            </a:extLst>
          </p:cNvPr>
          <p:cNvSpPr txBox="1"/>
          <p:nvPr/>
        </p:nvSpPr>
        <p:spPr>
          <a:xfrm>
            <a:off x="6571107" y="547968"/>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5450" y="295656"/>
            <a:ext cx="4902200" cy="504625"/>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lang="ja-JP" altLang="en-US" spc="-50" dirty="0">
                <a:latin typeface="ＭＳ Ｐゴシック" panose="020B0600070205080204" pitchFamily="50" charset="-128"/>
                <a:ea typeface="ＭＳ Ｐゴシック" panose="020B0600070205080204" pitchFamily="50" charset="-128"/>
              </a:rPr>
              <a:t>２　</a:t>
            </a:r>
            <a:r>
              <a:rPr spc="-45" dirty="0" err="1">
                <a:latin typeface="ＭＳ Ｐゴシック" panose="020B0600070205080204" pitchFamily="50" charset="-128"/>
                <a:ea typeface="ＭＳ Ｐゴシック" panose="020B0600070205080204" pitchFamily="50" charset="-128"/>
              </a:rPr>
              <a:t>先行導入自治体の状況</a:t>
            </a:r>
            <a:endParaRPr spc="-45" dirty="0">
              <a:latin typeface="ＭＳ Ｐゴシック" panose="020B0600070205080204" pitchFamily="50" charset="-128"/>
              <a:ea typeface="ＭＳ Ｐゴシック" panose="020B0600070205080204" pitchFamily="50" charset="-128"/>
            </a:endParaRPr>
          </a:p>
        </p:txBody>
      </p:sp>
      <p:sp>
        <p:nvSpPr>
          <p:cNvPr id="4" name="object 4"/>
          <p:cNvSpPr txBox="1"/>
          <p:nvPr/>
        </p:nvSpPr>
        <p:spPr>
          <a:xfrm>
            <a:off x="425450" y="983488"/>
            <a:ext cx="490220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rPr>
              <a:t>（２）</a:t>
            </a:r>
            <a:r>
              <a:rPr kumimoji="0" lang="ja-JP" altLang="en-US" sz="1800" b="0" i="0" u="none" strike="noStrike" kern="0" cap="none" spc="-5"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PGothic"/>
              </a:rPr>
              <a:t>先行導入自治体の事例（長崎市）</a:t>
            </a:r>
            <a:endParaRPr kumimoji="0" sz="1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S Gothic"/>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395"/>
              </a:lnSpc>
              <a:spcBef>
                <a:spcPts val="0"/>
              </a:spcBef>
              <a:spcAft>
                <a:spcPts val="0"/>
              </a:spcAft>
              <a:buClrTx/>
              <a:buSzTx/>
              <a:buFontTx/>
              <a:buNone/>
              <a:tabLst/>
              <a:defRPr/>
            </a:pPr>
            <a:fld id="{81D60167-4931-47E6-BA6A-407CBD079E47}" type="slidenum">
              <a:rPr kumimoji="0" sz="1200" b="0" i="0" u="none" strike="noStrike" kern="0" cap="none" spc="-50" normalizeH="0" baseline="0" noProof="0" dirty="0">
                <a:ln>
                  <a:noFill/>
                </a:ln>
                <a:solidFill>
                  <a:srgbClr val="888888"/>
                </a:solidFill>
                <a:effectLst/>
                <a:uLnTx/>
                <a:uFillTx/>
                <a:latin typeface="Yu Gothic"/>
              </a:rPr>
              <a:pPr marL="38100" marR="0" lvl="0" indent="0" defTabSz="914400" eaLnBrk="1" fontAlgn="auto" latinLnBrk="0" hangingPunct="1">
                <a:lnSpc>
                  <a:spcPts val="1395"/>
                </a:lnSpc>
                <a:spcBef>
                  <a:spcPts val="0"/>
                </a:spcBef>
                <a:spcAft>
                  <a:spcPts val="0"/>
                </a:spcAft>
                <a:buClrTx/>
                <a:buSzTx/>
                <a:buFontTx/>
                <a:buNone/>
                <a:tabLst/>
                <a:defRPr/>
              </a:pPr>
              <a:t>9</a:t>
            </a:fld>
            <a:endParaRPr kumimoji="0" sz="1200" b="0" i="0" u="none" strike="noStrike" kern="0" cap="none" spc="-50" normalizeH="0" baseline="0" noProof="0" dirty="0">
              <a:ln>
                <a:noFill/>
              </a:ln>
              <a:solidFill>
                <a:srgbClr val="888888"/>
              </a:solidFill>
              <a:effectLst/>
              <a:uLnTx/>
              <a:uFillTx/>
              <a:latin typeface="Yu Gothic"/>
            </a:endParaRPr>
          </a:p>
        </p:txBody>
      </p:sp>
      <p:pic>
        <p:nvPicPr>
          <p:cNvPr id="6" name="図 5">
            <a:extLst>
              <a:ext uri="{FF2B5EF4-FFF2-40B4-BE49-F238E27FC236}">
                <a16:creationId xmlns:a16="http://schemas.microsoft.com/office/drawing/2014/main" id="{0DF28B92-33EA-4BCD-ABC7-DBFCABB3B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283208"/>
            <a:ext cx="7620000" cy="5222004"/>
          </a:xfrm>
          <a:prstGeom prst="rect">
            <a:avLst/>
          </a:prstGeom>
        </p:spPr>
      </p:pic>
      <p:sp>
        <p:nvSpPr>
          <p:cNvPr id="8" name="object 2">
            <a:extLst>
              <a:ext uri="{FF2B5EF4-FFF2-40B4-BE49-F238E27FC236}">
                <a16:creationId xmlns:a16="http://schemas.microsoft.com/office/drawing/2014/main" id="{0E2F9523-93DC-46C7-AA06-47C0354B4257}"/>
              </a:ext>
            </a:extLst>
          </p:cNvPr>
          <p:cNvSpPr txBox="1"/>
          <p:nvPr/>
        </p:nvSpPr>
        <p:spPr>
          <a:xfrm>
            <a:off x="6571107" y="547968"/>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１１</a:t>
            </a:r>
            <a:r>
              <a:rPr sz="900" dirty="0">
                <a:latin typeface="MS Mincho"/>
                <a:cs typeface="MS Mincho"/>
              </a:rPr>
              <a:t>月</a:t>
            </a:r>
            <a:r>
              <a:rPr lang="ja-JP" altLang="en-US" sz="900" dirty="0">
                <a:latin typeface="MS Mincho"/>
                <a:cs typeface="MS Mincho"/>
              </a:rPr>
              <a:t>１８～２０</a:t>
            </a:r>
            <a:r>
              <a:rPr sz="900" spc="10" dirty="0">
                <a:latin typeface="MS Mincho"/>
                <a:cs typeface="MS Mincho"/>
              </a:rPr>
              <a:t>日</a:t>
            </a:r>
            <a:r>
              <a:rPr lang="ja-JP" altLang="en-US" sz="900" spc="10" dirty="0">
                <a:latin typeface="MS Mincho"/>
                <a:cs typeface="MS Mincho"/>
              </a:rPr>
              <a:t>　</a:t>
            </a:r>
            <a:r>
              <a:rPr sz="900" spc="10" dirty="0" err="1">
                <a:latin typeface="MS Mincho"/>
                <a:cs typeface="MS Mincho"/>
              </a:rPr>
              <a:t>宿泊</a:t>
            </a:r>
            <a:r>
              <a:rPr lang="ja-JP" altLang="en-US" sz="900" spc="10" dirty="0">
                <a:latin typeface="MS Mincho"/>
                <a:cs typeface="MS Mincho"/>
              </a:rPr>
              <a:t>事業者説明会</a:t>
            </a:r>
            <a:r>
              <a:rPr sz="900" spc="10" dirty="0" err="1">
                <a:latin typeface="MS Mincho"/>
                <a:cs typeface="MS Mincho"/>
              </a:rPr>
              <a:t>資料</a:t>
            </a:r>
            <a:endParaRPr sz="900" dirty="0">
              <a:latin typeface="MS Mincho"/>
              <a:cs typeface="MS Minch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960</TotalTime>
  <Words>3340</Words>
  <Application>Microsoft Office PowerPoint</Application>
  <PresentationFormat>A4 210 x 297 mm</PresentationFormat>
  <Paragraphs>498</Paragraphs>
  <Slides>24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24</vt:i4>
      </vt:variant>
    </vt:vector>
  </HeadingPairs>
  <TitlesOfParts>
    <vt:vector size="39" baseType="lpstr">
      <vt:lpstr>BIZ UDGothic</vt:lpstr>
      <vt:lpstr>BIZ UDMincho Medium</vt:lpstr>
      <vt:lpstr>ＭＳ Ｐゴシック</vt:lpstr>
      <vt:lpstr>ＭＳ Ｐゴシック</vt:lpstr>
      <vt:lpstr>ＭＳ ゴシック</vt:lpstr>
      <vt:lpstr>ＭＳ ゴシック</vt:lpstr>
      <vt:lpstr>MS Mincho</vt:lpstr>
      <vt:lpstr>游ゴシック</vt:lpstr>
      <vt:lpstr>游ゴシック</vt:lpstr>
      <vt:lpstr>Calibri</vt:lpstr>
      <vt:lpstr>Times New Roman</vt:lpstr>
      <vt:lpstr>Wingdings</vt:lpstr>
      <vt:lpstr>Office Theme</vt:lpstr>
      <vt:lpstr>1_Office Theme</vt:lpstr>
      <vt:lpstr>2_Office Theme</vt:lpstr>
      <vt:lpstr>PowerPoint プレゼンテーション</vt:lpstr>
      <vt:lpstr>１　宿泊税検討経緯について</vt:lpstr>
      <vt:lpstr>１　宿泊税検討経緯について</vt:lpstr>
      <vt:lpstr>１　宿泊税検討経緯について</vt:lpstr>
      <vt:lpstr>１　宿泊税検討経緯について</vt:lpstr>
      <vt:lpstr>１　宿泊税検討経緯について</vt:lpstr>
      <vt:lpstr>１　宿泊税検討経緯について</vt:lpstr>
      <vt:lpstr>２　先行導入自治体の状況</vt:lpstr>
      <vt:lpstr>２　先行導入自治体の状況</vt:lpstr>
      <vt:lpstr>２　先行導入自治体の状況</vt:lpstr>
      <vt:lpstr>３　白浜町における宿泊税の使途</vt:lpstr>
      <vt:lpstr>３　白浜町における宿泊税の使途</vt:lpstr>
      <vt:lpstr>３　白浜町における宿泊税の使途</vt:lpstr>
      <vt:lpstr>４　課税要件について</vt:lpstr>
      <vt:lpstr>４　課税要件について</vt:lpstr>
      <vt:lpstr>４　課税要件について</vt:lpstr>
      <vt:lpstr>４　課税要件について</vt:lpstr>
      <vt:lpstr>４　課税要件について</vt:lpstr>
      <vt:lpstr>４　課税要件について</vt:lpstr>
      <vt:lpstr>５　交付金等について</vt:lpstr>
      <vt:lpstr>６　宿泊税制度設計（例）について</vt:lpstr>
      <vt:lpstr>７　スケジュール</vt:lpstr>
      <vt:lpstr>アンケート調査の依頼について</vt:lpstr>
      <vt:lpstr>アンケート調査の依頼について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山﨑正和</dc:creator>
  <cp:lastModifiedBy>Administrator</cp:lastModifiedBy>
  <cp:revision>100</cp:revision>
  <cp:lastPrinted>2025-11-11T02:21:36Z</cp:lastPrinted>
  <dcterms:created xsi:type="dcterms:W3CDTF">2025-09-08T04:50:21Z</dcterms:created>
  <dcterms:modified xsi:type="dcterms:W3CDTF">2025-11-13T04:24:51Z</dcterms:modified>
</cp:coreProperties>
</file>