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15125700" cy="10693400"/>
  <p:notesSz cx="15125700" cy="10693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270" y="4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134427" y="3314954"/>
            <a:ext cx="12856845"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268855" y="5988304"/>
            <a:ext cx="10587990"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11/13/2025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11/13/2025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756285" y="2459482"/>
            <a:ext cx="657967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7789735" y="2459482"/>
            <a:ext cx="657967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11/13/2025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11/13/2025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11/13/2025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756285" y="427736"/>
            <a:ext cx="13613130"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756285" y="2459482"/>
            <a:ext cx="13613130"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5142738" y="9944862"/>
            <a:ext cx="4840224"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756285" y="9944862"/>
            <a:ext cx="3478911"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11/13/2025</a:t>
            </a:fld>
            <a:endParaRPr lang="en-US"/>
          </a:p>
        </p:txBody>
      </p:sp>
      <p:sp>
        <p:nvSpPr>
          <p:cNvPr id="6" name="Holder 6"/>
          <p:cNvSpPr>
            <a:spLocks noGrp="1"/>
          </p:cNvSpPr>
          <p:nvPr>
            <p:ph type="sldNum" sz="quarter" idx="7"/>
          </p:nvPr>
        </p:nvSpPr>
        <p:spPr>
          <a:xfrm>
            <a:off x="10890504" y="9944862"/>
            <a:ext cx="3478911"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1677650" y="449317"/>
            <a:ext cx="2729103" cy="533479"/>
          </a:xfrm>
          <a:prstGeom prst="rect">
            <a:avLst/>
          </a:prstGeom>
        </p:spPr>
        <p:txBody>
          <a:bodyPr vert="horz" wrap="square" lIns="0" tIns="35560" rIns="0" bIns="0" rtlCol="0">
            <a:spAutoFit/>
          </a:bodyPr>
          <a:lstStyle/>
          <a:p>
            <a:pPr marL="12700">
              <a:lnSpc>
                <a:spcPct val="100000"/>
              </a:lnSpc>
              <a:spcBef>
                <a:spcPts val="280"/>
              </a:spcBef>
            </a:pPr>
            <a:r>
              <a:rPr sz="900" spc="-50" dirty="0" err="1">
                <a:latin typeface="MS Mincho"/>
                <a:cs typeface="MS Mincho"/>
              </a:rPr>
              <a:t>令和</a:t>
            </a:r>
            <a:r>
              <a:rPr lang="ja-JP" altLang="en-US" sz="900" spc="-50" dirty="0">
                <a:latin typeface="MS Mincho"/>
                <a:cs typeface="MS Mincho"/>
              </a:rPr>
              <a:t>７</a:t>
            </a:r>
            <a:r>
              <a:rPr sz="900" spc="-50" dirty="0">
                <a:latin typeface="MS Mincho"/>
                <a:cs typeface="MS Mincho"/>
              </a:rPr>
              <a:t>年</a:t>
            </a:r>
            <a:r>
              <a:rPr lang="ja-JP" altLang="en-US" sz="900" spc="-50" dirty="0">
                <a:latin typeface="MS Mincho"/>
                <a:cs typeface="MS Mincho"/>
              </a:rPr>
              <a:t>１１</a:t>
            </a:r>
            <a:r>
              <a:rPr sz="900" spc="-155" dirty="0">
                <a:latin typeface="MS Mincho"/>
                <a:cs typeface="MS Mincho"/>
              </a:rPr>
              <a:t>月 </a:t>
            </a:r>
            <a:r>
              <a:rPr lang="ja-JP" altLang="en-US" sz="900" spc="-155" dirty="0">
                <a:latin typeface="MS Mincho"/>
                <a:cs typeface="MS Mincho"/>
              </a:rPr>
              <a:t>１８～２０</a:t>
            </a:r>
            <a:r>
              <a:rPr sz="900" spc="-5" dirty="0">
                <a:latin typeface="MS Mincho"/>
                <a:cs typeface="MS Mincho"/>
              </a:rPr>
              <a:t>日</a:t>
            </a:r>
            <a:r>
              <a:rPr lang="ja-JP" altLang="en-US" sz="900" spc="-5" dirty="0">
                <a:latin typeface="MS Mincho"/>
                <a:cs typeface="MS Mincho"/>
              </a:rPr>
              <a:t>　</a:t>
            </a:r>
            <a:r>
              <a:rPr sz="900" spc="-5" dirty="0" err="1">
                <a:latin typeface="MS Mincho"/>
                <a:cs typeface="MS Mincho"/>
              </a:rPr>
              <a:t>宿泊</a:t>
            </a:r>
            <a:r>
              <a:rPr lang="ja-JP" altLang="en-US" sz="900" spc="-5" dirty="0">
                <a:latin typeface="MS Mincho"/>
                <a:cs typeface="MS Mincho"/>
              </a:rPr>
              <a:t>事業者説明会</a:t>
            </a:r>
            <a:r>
              <a:rPr sz="900" spc="-5" dirty="0" err="1">
                <a:latin typeface="MS Mincho"/>
                <a:cs typeface="MS Mincho"/>
              </a:rPr>
              <a:t>資料</a:t>
            </a:r>
            <a:endParaRPr sz="900" dirty="0">
              <a:latin typeface="MS Mincho"/>
              <a:cs typeface="MS Mincho"/>
            </a:endParaRPr>
          </a:p>
          <a:p>
            <a:pPr marL="1016000">
              <a:lnSpc>
                <a:spcPct val="100000"/>
              </a:lnSpc>
              <a:spcBef>
                <a:spcPts val="409"/>
              </a:spcBef>
            </a:pPr>
            <a:r>
              <a:rPr sz="2000" spc="-30" dirty="0" err="1">
                <a:latin typeface="MS Mincho"/>
                <a:cs typeface="MS Mincho"/>
              </a:rPr>
              <a:t>参考資料</a:t>
            </a:r>
            <a:r>
              <a:rPr lang="ja-JP" altLang="en-US" sz="2000" spc="-30" dirty="0">
                <a:latin typeface="MS Mincho"/>
                <a:cs typeface="MS Mincho"/>
              </a:rPr>
              <a:t>１</a:t>
            </a:r>
            <a:endParaRPr sz="2000" dirty="0">
              <a:latin typeface="MS Mincho"/>
              <a:cs typeface="MS Mincho"/>
            </a:endParaRPr>
          </a:p>
        </p:txBody>
      </p:sp>
      <p:sp>
        <p:nvSpPr>
          <p:cNvPr id="3" name="object 3"/>
          <p:cNvSpPr txBox="1"/>
          <p:nvPr/>
        </p:nvSpPr>
        <p:spPr>
          <a:xfrm>
            <a:off x="11144250" y="1166111"/>
            <a:ext cx="3093467" cy="589905"/>
          </a:xfrm>
          <a:prstGeom prst="rect">
            <a:avLst/>
          </a:prstGeom>
        </p:spPr>
        <p:txBody>
          <a:bodyPr vert="horz" wrap="square" lIns="0" tIns="50800" rIns="0" bIns="0" rtlCol="0">
            <a:spAutoFit/>
          </a:bodyPr>
          <a:lstStyle/>
          <a:p>
            <a:pPr marL="12700">
              <a:lnSpc>
                <a:spcPct val="100000"/>
              </a:lnSpc>
              <a:spcBef>
                <a:spcPts val="400"/>
              </a:spcBef>
            </a:pPr>
            <a:r>
              <a:rPr sz="1000" spc="-10" dirty="0">
                <a:latin typeface="MS Mincho"/>
                <a:cs typeface="MS Mincho"/>
              </a:rPr>
              <a:t>※３都府県</a:t>
            </a:r>
            <a:r>
              <a:rPr lang="ja-JP" altLang="en-US" sz="1000" spc="-10" dirty="0">
                <a:latin typeface="MS Mincho"/>
                <a:cs typeface="MS Mincho"/>
              </a:rPr>
              <a:t>７</a:t>
            </a:r>
            <a:r>
              <a:rPr sz="1000" spc="-10" dirty="0">
                <a:latin typeface="MS Mincho"/>
                <a:cs typeface="MS Mincho"/>
              </a:rPr>
              <a:t>市</a:t>
            </a:r>
            <a:r>
              <a:rPr lang="ja-JP" altLang="en-US" sz="1000" spc="-10" dirty="0">
                <a:latin typeface="MS Mincho"/>
                <a:cs typeface="MS Mincho"/>
              </a:rPr>
              <a:t>２</a:t>
            </a:r>
            <a:r>
              <a:rPr sz="1000" spc="-10" dirty="0" err="1">
                <a:latin typeface="MS Mincho"/>
                <a:cs typeface="MS Mincho"/>
              </a:rPr>
              <a:t>町で導入済</a:t>
            </a:r>
            <a:r>
              <a:rPr sz="1000" dirty="0" err="1">
                <a:latin typeface="MS Mincho"/>
                <a:cs typeface="MS Mincho"/>
              </a:rPr>
              <a:t>（</a:t>
            </a:r>
            <a:r>
              <a:rPr sz="1000" spc="-10" dirty="0" err="1">
                <a:latin typeface="MS Mincho"/>
                <a:cs typeface="MS Mincho"/>
              </a:rPr>
              <a:t>令和</a:t>
            </a:r>
            <a:r>
              <a:rPr lang="ja-JP" altLang="en-US" sz="1000" spc="-10" dirty="0">
                <a:latin typeface="MS Mincho"/>
                <a:cs typeface="MS Mincho"/>
              </a:rPr>
              <a:t>７</a:t>
            </a:r>
            <a:r>
              <a:rPr sz="1000" spc="-10" dirty="0">
                <a:latin typeface="MS Mincho"/>
                <a:cs typeface="MS Mincho"/>
              </a:rPr>
              <a:t>年４月現在</a:t>
            </a:r>
            <a:r>
              <a:rPr sz="1000" spc="-50" dirty="0">
                <a:latin typeface="MS Mincho"/>
                <a:cs typeface="MS Mincho"/>
              </a:rPr>
              <a:t>）</a:t>
            </a:r>
            <a:endParaRPr sz="1000" dirty="0">
              <a:latin typeface="MS Mincho"/>
              <a:cs typeface="MS Mincho"/>
            </a:endParaRPr>
          </a:p>
          <a:p>
            <a:pPr marL="12700">
              <a:lnSpc>
                <a:spcPct val="100000"/>
              </a:lnSpc>
              <a:spcBef>
                <a:spcPts val="300"/>
              </a:spcBef>
            </a:pPr>
            <a:r>
              <a:rPr lang="en-US" altLang="ja-JP" sz="1000" spc="-15" dirty="0">
                <a:latin typeface="MS Mincho"/>
                <a:cs typeface="MS Mincho"/>
              </a:rPr>
              <a:t>※</a:t>
            </a:r>
            <a:r>
              <a:rPr lang="ja-JP" altLang="en-US" sz="1000" spc="-15" dirty="0">
                <a:latin typeface="MS Mincho"/>
                <a:cs typeface="MS Mincho"/>
              </a:rPr>
              <a:t>他にニセコ町（</a:t>
            </a:r>
            <a:r>
              <a:rPr lang="en-US" altLang="ja-JP" sz="1000" spc="-15" dirty="0">
                <a:latin typeface="MS Mincho"/>
                <a:cs typeface="MS Mincho"/>
              </a:rPr>
              <a:t>R6.11.1</a:t>
            </a:r>
            <a:r>
              <a:rPr lang="ja-JP" altLang="en-US" sz="1000" spc="-15" dirty="0">
                <a:latin typeface="MS Mincho"/>
                <a:cs typeface="MS Mincho"/>
              </a:rPr>
              <a:t>）、常滑市（</a:t>
            </a:r>
            <a:r>
              <a:rPr lang="en-US" altLang="ja-JP" sz="1000" spc="-15" dirty="0">
                <a:latin typeface="MS Mincho"/>
                <a:cs typeface="MS Mincho"/>
              </a:rPr>
              <a:t>R7.1.6</a:t>
            </a:r>
            <a:r>
              <a:rPr lang="ja-JP" altLang="en-US" sz="1000" spc="-15" dirty="0">
                <a:latin typeface="MS Mincho"/>
                <a:cs typeface="MS Mincho"/>
              </a:rPr>
              <a:t>）導入</a:t>
            </a:r>
            <a:endParaRPr lang="en-US" altLang="ja-JP" sz="1000" spc="-15" dirty="0">
              <a:latin typeface="MS Mincho"/>
              <a:cs typeface="MS Mincho"/>
            </a:endParaRPr>
          </a:p>
          <a:p>
            <a:pPr marL="12700">
              <a:lnSpc>
                <a:spcPct val="100000"/>
              </a:lnSpc>
              <a:spcBef>
                <a:spcPts val="300"/>
              </a:spcBef>
            </a:pPr>
            <a:endParaRPr sz="1000" dirty="0">
              <a:latin typeface="MS Mincho"/>
              <a:cs typeface="MS Mincho"/>
            </a:endParaRPr>
          </a:p>
        </p:txBody>
      </p:sp>
      <p:sp>
        <p:nvSpPr>
          <p:cNvPr id="4" name="object 4"/>
          <p:cNvSpPr txBox="1"/>
          <p:nvPr/>
        </p:nvSpPr>
        <p:spPr>
          <a:xfrm>
            <a:off x="887983" y="1112773"/>
            <a:ext cx="2668905" cy="224154"/>
          </a:xfrm>
          <a:prstGeom prst="rect">
            <a:avLst/>
          </a:prstGeom>
        </p:spPr>
        <p:txBody>
          <a:bodyPr vert="horz" wrap="square" lIns="0" tIns="12700" rIns="0" bIns="0" rtlCol="0">
            <a:spAutoFit/>
          </a:bodyPr>
          <a:lstStyle/>
          <a:p>
            <a:pPr marL="12700">
              <a:lnSpc>
                <a:spcPct val="100000"/>
              </a:lnSpc>
              <a:spcBef>
                <a:spcPts val="100"/>
              </a:spcBef>
              <a:tabLst>
                <a:tab pos="342900" algn="l"/>
              </a:tabLst>
            </a:pPr>
            <a:r>
              <a:rPr sz="1300" spc="-50" dirty="0">
                <a:latin typeface="MS Gothic"/>
                <a:cs typeface="MS Gothic"/>
              </a:rPr>
              <a:t>１</a:t>
            </a:r>
            <a:r>
              <a:rPr sz="1300" spc="-15" dirty="0">
                <a:latin typeface="MS Gothic"/>
                <a:cs typeface="MS Gothic"/>
              </a:rPr>
              <a:t>宿泊税導入団体の状況について</a:t>
            </a:r>
            <a:endParaRPr sz="1300" dirty="0">
              <a:latin typeface="MS Gothic"/>
              <a:cs typeface="MS Gothic"/>
            </a:endParaRPr>
          </a:p>
        </p:txBody>
      </p:sp>
      <p:sp>
        <p:nvSpPr>
          <p:cNvPr id="5" name="object 5"/>
          <p:cNvSpPr txBox="1"/>
          <p:nvPr/>
        </p:nvSpPr>
        <p:spPr>
          <a:xfrm>
            <a:off x="887983" y="8413191"/>
            <a:ext cx="9212580" cy="736600"/>
          </a:xfrm>
          <a:prstGeom prst="rect">
            <a:avLst/>
          </a:prstGeom>
        </p:spPr>
        <p:txBody>
          <a:bodyPr vert="horz" wrap="square" lIns="0" tIns="22225" rIns="0" bIns="0" rtlCol="0">
            <a:spAutoFit/>
          </a:bodyPr>
          <a:lstStyle/>
          <a:p>
            <a:pPr marL="12700">
              <a:lnSpc>
                <a:spcPct val="100000"/>
              </a:lnSpc>
              <a:spcBef>
                <a:spcPts val="175"/>
              </a:spcBef>
              <a:tabLst>
                <a:tab pos="430530" algn="l"/>
              </a:tabLst>
            </a:pPr>
            <a:r>
              <a:rPr sz="1100" spc="-25" dirty="0">
                <a:latin typeface="MS Mincho"/>
                <a:cs typeface="MS Mincho"/>
              </a:rPr>
              <a:t>※１修学旅行などの宿泊を伴う学校行事に参加する児童・生徒・引率者等</a:t>
            </a:r>
            <a:endParaRPr sz="1100">
              <a:latin typeface="MS Mincho"/>
              <a:cs typeface="MS Mincho"/>
            </a:endParaRPr>
          </a:p>
          <a:p>
            <a:pPr marL="12700">
              <a:lnSpc>
                <a:spcPct val="100000"/>
              </a:lnSpc>
              <a:spcBef>
                <a:spcPts val="80"/>
              </a:spcBef>
              <a:tabLst>
                <a:tab pos="430530" algn="l"/>
              </a:tabLst>
            </a:pPr>
            <a:r>
              <a:rPr sz="1100" spc="-25" dirty="0">
                <a:latin typeface="MS Mincho"/>
                <a:cs typeface="MS Mincho"/>
              </a:rPr>
              <a:t>※２宿泊を伴うスポーツ大会等に参加する児童・生徒・引率者等</a:t>
            </a:r>
            <a:endParaRPr sz="1100">
              <a:latin typeface="MS Mincho"/>
              <a:cs typeface="MS Mincho"/>
            </a:endParaRPr>
          </a:p>
          <a:p>
            <a:pPr marL="12700">
              <a:lnSpc>
                <a:spcPct val="100000"/>
              </a:lnSpc>
              <a:spcBef>
                <a:spcPts val="80"/>
              </a:spcBef>
              <a:tabLst>
                <a:tab pos="430530" algn="l"/>
              </a:tabLst>
            </a:pPr>
            <a:r>
              <a:rPr sz="1100" spc="-25" dirty="0">
                <a:latin typeface="MS Mincho"/>
                <a:cs typeface="MS Mincho"/>
              </a:rPr>
              <a:t>※３</a:t>
            </a:r>
            <a:r>
              <a:rPr sz="1100" spc="-95" dirty="0">
                <a:latin typeface="MS Mincho"/>
                <a:cs typeface="MS Mincho"/>
              </a:rPr>
              <a:t>年齢 </a:t>
            </a:r>
            <a:r>
              <a:rPr sz="1100" spc="-10" dirty="0">
                <a:latin typeface="MS Mincho"/>
                <a:cs typeface="MS Mincho"/>
              </a:rPr>
              <a:t>12</a:t>
            </a:r>
            <a:r>
              <a:rPr sz="1100" spc="-70" dirty="0">
                <a:latin typeface="MS Mincho"/>
                <a:cs typeface="MS Mincho"/>
              </a:rPr>
              <a:t> 歳未満の者</a:t>
            </a:r>
            <a:endParaRPr sz="1100">
              <a:latin typeface="MS Mincho"/>
              <a:cs typeface="MS Mincho"/>
            </a:endParaRPr>
          </a:p>
          <a:p>
            <a:pPr marL="12700">
              <a:lnSpc>
                <a:spcPct val="100000"/>
              </a:lnSpc>
              <a:spcBef>
                <a:spcPts val="80"/>
              </a:spcBef>
              <a:tabLst>
                <a:tab pos="430530" algn="l"/>
              </a:tabLst>
            </a:pPr>
            <a:r>
              <a:rPr sz="1100" spc="-15" dirty="0">
                <a:latin typeface="MS Mincho"/>
                <a:cs typeface="MS Mincho"/>
              </a:rPr>
              <a:t>※４システム整備費補助金（既存のレジシステムの改修又は新たなレジシステムの構築などを対象）</a:t>
            </a:r>
            <a:r>
              <a:rPr sz="1100" spc="-75" dirty="0">
                <a:latin typeface="MS Mincho"/>
                <a:cs typeface="MS Mincho"/>
              </a:rPr>
              <a:t>補助率 </a:t>
            </a:r>
            <a:r>
              <a:rPr sz="1100" spc="-10" dirty="0">
                <a:latin typeface="MS Mincho"/>
                <a:cs typeface="MS Mincho"/>
              </a:rPr>
              <a:t>1/2（</a:t>
            </a:r>
            <a:r>
              <a:rPr sz="1100" spc="-105" dirty="0">
                <a:latin typeface="MS Mincho"/>
                <a:cs typeface="MS Mincho"/>
              </a:rPr>
              <a:t>上限 </a:t>
            </a:r>
            <a:r>
              <a:rPr sz="1100" spc="-10" dirty="0">
                <a:latin typeface="MS Mincho"/>
                <a:cs typeface="MS Mincho"/>
              </a:rPr>
              <a:t>50</a:t>
            </a:r>
            <a:r>
              <a:rPr sz="1100" spc="-105" dirty="0">
                <a:latin typeface="MS Mincho"/>
                <a:cs typeface="MS Mincho"/>
              </a:rPr>
              <a:t> 万円</a:t>
            </a:r>
            <a:r>
              <a:rPr sz="1100" spc="-565" dirty="0">
                <a:latin typeface="MS Mincho"/>
                <a:cs typeface="MS Mincho"/>
              </a:rPr>
              <a:t>）</a:t>
            </a:r>
            <a:r>
              <a:rPr sz="1100" spc="-15" dirty="0">
                <a:latin typeface="MS Mincho"/>
                <a:cs typeface="MS Mincho"/>
              </a:rPr>
              <a:t>、千円未満切捨て</a:t>
            </a:r>
            <a:endParaRPr sz="1100">
              <a:latin typeface="MS Mincho"/>
              <a:cs typeface="MS Mincho"/>
            </a:endParaRPr>
          </a:p>
        </p:txBody>
      </p:sp>
      <p:graphicFrame>
        <p:nvGraphicFramePr>
          <p:cNvPr id="6" name="object 6"/>
          <p:cNvGraphicFramePr>
            <a:graphicFrameLocks noGrp="1"/>
          </p:cNvGraphicFramePr>
          <p:nvPr>
            <p:extLst>
              <p:ext uri="{D42A27DB-BD31-4B8C-83A1-F6EECF244321}">
                <p14:modId xmlns:p14="http://schemas.microsoft.com/office/powerpoint/2010/main" val="3776966712"/>
              </p:ext>
            </p:extLst>
          </p:nvPr>
        </p:nvGraphicFramePr>
        <p:xfrm>
          <a:off x="895926" y="1874097"/>
          <a:ext cx="13352778" cy="6450329"/>
        </p:xfrm>
        <a:graphic>
          <a:graphicData uri="http://schemas.openxmlformats.org/drawingml/2006/table">
            <a:tbl>
              <a:tblPr firstRow="1" bandRow="1">
                <a:tableStyleId>{2D5ABB26-0587-4C30-8999-92F81FD0307C}</a:tableStyleId>
              </a:tblPr>
              <a:tblGrid>
                <a:gridCol w="734695">
                  <a:extLst>
                    <a:ext uri="{9D8B030D-6E8A-4147-A177-3AD203B41FA5}">
                      <a16:colId xmlns:a16="http://schemas.microsoft.com/office/drawing/2014/main" val="20000"/>
                    </a:ext>
                  </a:extLst>
                </a:gridCol>
                <a:gridCol w="1243330">
                  <a:extLst>
                    <a:ext uri="{9D8B030D-6E8A-4147-A177-3AD203B41FA5}">
                      <a16:colId xmlns:a16="http://schemas.microsoft.com/office/drawing/2014/main" val="20001"/>
                    </a:ext>
                  </a:extLst>
                </a:gridCol>
                <a:gridCol w="1270635">
                  <a:extLst>
                    <a:ext uri="{9D8B030D-6E8A-4147-A177-3AD203B41FA5}">
                      <a16:colId xmlns:a16="http://schemas.microsoft.com/office/drawing/2014/main" val="20002"/>
                    </a:ext>
                  </a:extLst>
                </a:gridCol>
                <a:gridCol w="1275714">
                  <a:extLst>
                    <a:ext uri="{9D8B030D-6E8A-4147-A177-3AD203B41FA5}">
                      <a16:colId xmlns:a16="http://schemas.microsoft.com/office/drawing/2014/main" val="20003"/>
                    </a:ext>
                  </a:extLst>
                </a:gridCol>
                <a:gridCol w="1247775">
                  <a:extLst>
                    <a:ext uri="{9D8B030D-6E8A-4147-A177-3AD203B41FA5}">
                      <a16:colId xmlns:a16="http://schemas.microsoft.com/office/drawing/2014/main" val="20004"/>
                    </a:ext>
                  </a:extLst>
                </a:gridCol>
                <a:gridCol w="1266190">
                  <a:extLst>
                    <a:ext uri="{9D8B030D-6E8A-4147-A177-3AD203B41FA5}">
                      <a16:colId xmlns:a16="http://schemas.microsoft.com/office/drawing/2014/main" val="20005"/>
                    </a:ext>
                  </a:extLst>
                </a:gridCol>
                <a:gridCol w="1257300">
                  <a:extLst>
                    <a:ext uri="{9D8B030D-6E8A-4147-A177-3AD203B41FA5}">
                      <a16:colId xmlns:a16="http://schemas.microsoft.com/office/drawing/2014/main" val="20006"/>
                    </a:ext>
                  </a:extLst>
                </a:gridCol>
                <a:gridCol w="1261745">
                  <a:extLst>
                    <a:ext uri="{9D8B030D-6E8A-4147-A177-3AD203B41FA5}">
                      <a16:colId xmlns:a16="http://schemas.microsoft.com/office/drawing/2014/main" val="20007"/>
                    </a:ext>
                  </a:extLst>
                </a:gridCol>
                <a:gridCol w="1212215">
                  <a:extLst>
                    <a:ext uri="{9D8B030D-6E8A-4147-A177-3AD203B41FA5}">
                      <a16:colId xmlns:a16="http://schemas.microsoft.com/office/drawing/2014/main" val="20008"/>
                    </a:ext>
                  </a:extLst>
                </a:gridCol>
                <a:gridCol w="1320800">
                  <a:extLst>
                    <a:ext uri="{9D8B030D-6E8A-4147-A177-3AD203B41FA5}">
                      <a16:colId xmlns:a16="http://schemas.microsoft.com/office/drawing/2014/main" val="20009"/>
                    </a:ext>
                  </a:extLst>
                </a:gridCol>
                <a:gridCol w="1262379">
                  <a:extLst>
                    <a:ext uri="{9D8B030D-6E8A-4147-A177-3AD203B41FA5}">
                      <a16:colId xmlns:a16="http://schemas.microsoft.com/office/drawing/2014/main" val="20010"/>
                    </a:ext>
                  </a:extLst>
                </a:gridCol>
              </a:tblGrid>
              <a:tr h="134620">
                <a:tc rowSpan="2">
                  <a:txBody>
                    <a:bodyPr/>
                    <a:lstStyle/>
                    <a:p>
                      <a:pPr marL="175260">
                        <a:lnSpc>
                          <a:spcPct val="100000"/>
                        </a:lnSpc>
                        <a:spcBef>
                          <a:spcPts val="630"/>
                        </a:spcBef>
                      </a:pPr>
                      <a:r>
                        <a:rPr sz="750" spc="-15" dirty="0">
                          <a:latin typeface="SimSun"/>
                          <a:cs typeface="SimSun"/>
                        </a:rPr>
                        <a:t>課税団体</a:t>
                      </a:r>
                      <a:endParaRPr sz="750">
                        <a:latin typeface="SimSun"/>
                        <a:cs typeface="SimSun"/>
                      </a:endParaRPr>
                    </a:p>
                  </a:txBody>
                  <a:tcPr marL="0" marR="0" marT="80010" marB="0">
                    <a:lnL w="9525">
                      <a:solidFill>
                        <a:srgbClr val="000000"/>
                      </a:solidFill>
                      <a:prstDash val="solid"/>
                    </a:lnL>
                    <a:lnR w="19050">
                      <a:solidFill>
                        <a:srgbClr val="000000"/>
                      </a:solidFill>
                      <a:prstDash val="solid"/>
                    </a:lnR>
                    <a:lnT w="9525">
                      <a:solidFill>
                        <a:srgbClr val="000000"/>
                      </a:solidFill>
                      <a:prstDash val="solid"/>
                    </a:lnT>
                    <a:lnB w="19050">
                      <a:solidFill>
                        <a:srgbClr val="000000"/>
                      </a:solidFill>
                      <a:prstDash val="solid"/>
                    </a:lnB>
                  </a:tcPr>
                </a:tc>
                <a:tc gridSpan="3">
                  <a:txBody>
                    <a:bodyPr/>
                    <a:lstStyle/>
                    <a:p>
                      <a:pPr marL="13335" algn="ctr">
                        <a:lnSpc>
                          <a:spcPts val="900"/>
                        </a:lnSpc>
                        <a:spcBef>
                          <a:spcPts val="65"/>
                        </a:spcBef>
                      </a:pPr>
                      <a:r>
                        <a:rPr sz="750" spc="-15" dirty="0">
                          <a:latin typeface="SimSun"/>
                          <a:cs typeface="SimSun"/>
                        </a:rPr>
                        <a:t>都道府県</a:t>
                      </a:r>
                      <a:endParaRPr sz="750">
                        <a:latin typeface="SimSun"/>
                        <a:cs typeface="SimSun"/>
                      </a:endParaRPr>
                    </a:p>
                  </a:txBody>
                  <a:tcPr marL="0" marR="0" marT="8255" marB="0">
                    <a:lnL w="19050">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6">
                  <a:txBody>
                    <a:bodyPr/>
                    <a:lstStyle/>
                    <a:p>
                      <a:pPr marL="3810" algn="ctr">
                        <a:lnSpc>
                          <a:spcPts val="900"/>
                        </a:lnSpc>
                        <a:spcBef>
                          <a:spcPts val="65"/>
                        </a:spcBef>
                      </a:pPr>
                      <a:r>
                        <a:rPr sz="750" spc="-20" dirty="0">
                          <a:latin typeface="SimSun"/>
                          <a:cs typeface="SimSun"/>
                        </a:rPr>
                        <a:t>市町村</a:t>
                      </a:r>
                      <a:endParaRPr sz="750">
                        <a:latin typeface="SimSun"/>
                        <a:cs typeface="SimSun"/>
                      </a:endParaRPr>
                    </a:p>
                  </a:txBody>
                  <a:tcPr marL="0" marR="0" marT="8255"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marL="16510" algn="ctr">
                        <a:lnSpc>
                          <a:spcPts val="825"/>
                        </a:lnSpc>
                        <a:spcBef>
                          <a:spcPts val="135"/>
                        </a:spcBef>
                      </a:pPr>
                      <a:r>
                        <a:rPr sz="750" dirty="0">
                          <a:latin typeface="SimSun"/>
                          <a:cs typeface="SimSun"/>
                        </a:rPr>
                        <a:t>R7.4.1</a:t>
                      </a:r>
                      <a:r>
                        <a:rPr sz="750" spc="-25" dirty="0">
                          <a:latin typeface="SimSun"/>
                          <a:cs typeface="SimSun"/>
                        </a:rPr>
                        <a:t>開始</a:t>
                      </a:r>
                      <a:endParaRPr sz="750">
                        <a:latin typeface="SimSun"/>
                        <a:cs typeface="SimSun"/>
                      </a:endParaRPr>
                    </a:p>
                  </a:txBody>
                  <a:tcPr marL="0" marR="0" marT="1714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00"/>
                  </a:ext>
                </a:extLst>
              </a:tr>
              <a:tr h="143510">
                <a:tc vMerge="1">
                  <a:txBody>
                    <a:bodyPr/>
                    <a:lstStyle/>
                    <a:p>
                      <a:endParaRPr/>
                    </a:p>
                  </a:txBody>
                  <a:tcPr marL="0" marR="0" marT="80010" marB="0">
                    <a:lnL w="9525">
                      <a:solidFill>
                        <a:srgbClr val="000000"/>
                      </a:solidFill>
                      <a:prstDash val="solid"/>
                    </a:lnL>
                    <a:lnR w="19050">
                      <a:solidFill>
                        <a:srgbClr val="000000"/>
                      </a:solidFill>
                      <a:prstDash val="solid"/>
                    </a:lnR>
                    <a:lnT w="9525">
                      <a:solidFill>
                        <a:srgbClr val="000000"/>
                      </a:solidFill>
                      <a:prstDash val="solid"/>
                    </a:lnT>
                    <a:lnB w="19050">
                      <a:solidFill>
                        <a:srgbClr val="000000"/>
                      </a:solidFill>
                      <a:prstDash val="solid"/>
                    </a:lnB>
                  </a:tcPr>
                </a:tc>
                <a:tc>
                  <a:txBody>
                    <a:bodyPr/>
                    <a:lstStyle/>
                    <a:p>
                      <a:pPr marL="26670" algn="ctr">
                        <a:lnSpc>
                          <a:spcPts val="900"/>
                        </a:lnSpc>
                        <a:spcBef>
                          <a:spcPts val="135"/>
                        </a:spcBef>
                      </a:pPr>
                      <a:r>
                        <a:rPr sz="750" spc="-20" dirty="0">
                          <a:latin typeface="SimSun"/>
                          <a:cs typeface="SimSun"/>
                        </a:rPr>
                        <a:t>東京都</a:t>
                      </a:r>
                      <a:endParaRPr sz="750">
                        <a:latin typeface="SimSun"/>
                        <a:cs typeface="SimSun"/>
                      </a:endParaRPr>
                    </a:p>
                  </a:txBody>
                  <a:tcPr marL="0" marR="0" marT="17145"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36195" algn="ctr">
                        <a:lnSpc>
                          <a:spcPts val="900"/>
                        </a:lnSpc>
                        <a:spcBef>
                          <a:spcPts val="135"/>
                        </a:spcBef>
                      </a:pPr>
                      <a:r>
                        <a:rPr sz="750" spc="-20" dirty="0">
                          <a:latin typeface="SimSun"/>
                          <a:cs typeface="SimSun"/>
                        </a:rPr>
                        <a:t>大阪府</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13335" algn="ctr">
                        <a:lnSpc>
                          <a:spcPts val="900"/>
                        </a:lnSpc>
                        <a:spcBef>
                          <a:spcPts val="135"/>
                        </a:spcBef>
                      </a:pPr>
                      <a:r>
                        <a:rPr sz="750" spc="-20" dirty="0">
                          <a:latin typeface="SimSun"/>
                          <a:cs typeface="SimSun"/>
                        </a:rPr>
                        <a:t>福岡県</a:t>
                      </a:r>
                      <a:endParaRPr sz="750">
                        <a:latin typeface="SimSun"/>
                        <a:cs typeface="SimSun"/>
                      </a:endParaRPr>
                    </a:p>
                  </a:txBody>
                  <a:tcPr marL="0" marR="0" marT="17145" marB="0">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13335" algn="ctr">
                        <a:lnSpc>
                          <a:spcPts val="900"/>
                        </a:lnSpc>
                        <a:spcBef>
                          <a:spcPts val="135"/>
                        </a:spcBef>
                      </a:pPr>
                      <a:r>
                        <a:rPr sz="750" spc="-20" dirty="0">
                          <a:latin typeface="SimSun"/>
                          <a:cs typeface="SimSun"/>
                        </a:rPr>
                        <a:t>京都市</a:t>
                      </a:r>
                      <a:endParaRPr sz="750">
                        <a:latin typeface="SimSun"/>
                        <a:cs typeface="SimSun"/>
                      </a:endParaRPr>
                    </a:p>
                  </a:txBody>
                  <a:tcPr marL="0" marR="0" marT="17145" marB="0">
                    <a:lnL w="9525">
                      <a:solidFill>
                        <a:srgbClr val="000000"/>
                      </a:solidFill>
                      <a:prstDash val="solid"/>
                    </a:lnL>
                    <a:lnT w="9525">
                      <a:solidFill>
                        <a:srgbClr val="000000"/>
                      </a:solidFill>
                      <a:prstDash val="solid"/>
                    </a:lnT>
                    <a:lnB w="9525">
                      <a:solidFill>
                        <a:srgbClr val="000000"/>
                      </a:solidFill>
                      <a:prstDash val="solid"/>
                    </a:lnB>
                  </a:tcPr>
                </a:tc>
                <a:tc>
                  <a:txBody>
                    <a:bodyPr/>
                    <a:lstStyle/>
                    <a:p>
                      <a:pPr marL="22860" algn="ctr">
                        <a:lnSpc>
                          <a:spcPts val="900"/>
                        </a:lnSpc>
                        <a:spcBef>
                          <a:spcPts val="135"/>
                        </a:spcBef>
                      </a:pPr>
                      <a:r>
                        <a:rPr sz="750" spc="-20" dirty="0">
                          <a:latin typeface="SimSun"/>
                          <a:cs typeface="SimSun"/>
                        </a:rPr>
                        <a:t>金沢市</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32384" algn="ctr">
                        <a:lnSpc>
                          <a:spcPts val="900"/>
                        </a:lnSpc>
                        <a:spcBef>
                          <a:spcPts val="135"/>
                        </a:spcBef>
                      </a:pPr>
                      <a:r>
                        <a:rPr sz="750" spc="-15" dirty="0">
                          <a:latin typeface="SimSun"/>
                          <a:cs typeface="SimSun"/>
                        </a:rPr>
                        <a:t>俱知安町</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27305" algn="ctr">
                        <a:lnSpc>
                          <a:spcPts val="900"/>
                        </a:lnSpc>
                        <a:spcBef>
                          <a:spcPts val="135"/>
                        </a:spcBef>
                      </a:pPr>
                      <a:r>
                        <a:rPr sz="750" spc="-20" dirty="0">
                          <a:latin typeface="SimSun"/>
                          <a:cs typeface="SimSun"/>
                        </a:rPr>
                        <a:t>福岡市</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86360" algn="ctr">
                        <a:lnSpc>
                          <a:spcPts val="900"/>
                        </a:lnSpc>
                        <a:spcBef>
                          <a:spcPts val="135"/>
                        </a:spcBef>
                      </a:pPr>
                      <a:r>
                        <a:rPr sz="750" spc="-15" dirty="0">
                          <a:latin typeface="SimSun"/>
                          <a:cs typeface="SimSun"/>
                        </a:rPr>
                        <a:t>北九州市</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67310" algn="ctr">
                        <a:lnSpc>
                          <a:spcPts val="900"/>
                        </a:lnSpc>
                        <a:spcBef>
                          <a:spcPts val="135"/>
                        </a:spcBef>
                      </a:pPr>
                      <a:r>
                        <a:rPr sz="750" spc="-20" dirty="0">
                          <a:latin typeface="SimSun"/>
                          <a:cs typeface="SimSun"/>
                        </a:rPr>
                        <a:t>長崎市</a:t>
                      </a:r>
                      <a:endParaRPr sz="750">
                        <a:latin typeface="SimSun"/>
                        <a:cs typeface="SimSun"/>
                      </a:endParaRPr>
                    </a:p>
                  </a:txBody>
                  <a:tcPr marL="0" marR="0" marT="17145"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8255" algn="ctr">
                        <a:lnSpc>
                          <a:spcPts val="900"/>
                        </a:lnSpc>
                        <a:spcBef>
                          <a:spcPts val="135"/>
                        </a:spcBef>
                      </a:pPr>
                      <a:r>
                        <a:rPr sz="750" spc="-20" dirty="0">
                          <a:latin typeface="SimSun"/>
                          <a:cs typeface="SimSun"/>
                        </a:rPr>
                        <a:t>熱海市</a:t>
                      </a:r>
                      <a:endParaRPr sz="750">
                        <a:latin typeface="SimSun"/>
                        <a:cs typeface="SimSun"/>
                      </a:endParaRPr>
                    </a:p>
                  </a:txBody>
                  <a:tcPr marL="0" marR="0" marT="1714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01"/>
                  </a:ext>
                </a:extLst>
              </a:tr>
              <a:tr h="279400">
                <a:tc>
                  <a:txBody>
                    <a:bodyPr/>
                    <a:lstStyle/>
                    <a:p>
                      <a:pPr marL="12700" algn="ctr">
                        <a:lnSpc>
                          <a:spcPct val="100000"/>
                        </a:lnSpc>
                        <a:spcBef>
                          <a:spcPts val="705"/>
                        </a:spcBef>
                      </a:pPr>
                      <a:r>
                        <a:rPr sz="750" spc="-15" dirty="0">
                          <a:latin typeface="SimSun"/>
                          <a:cs typeface="SimSun"/>
                        </a:rPr>
                        <a:t>導入時期</a:t>
                      </a:r>
                      <a:endParaRPr sz="750">
                        <a:latin typeface="SimSun"/>
                        <a:cs typeface="SimSun"/>
                      </a:endParaRPr>
                    </a:p>
                  </a:txBody>
                  <a:tcPr marL="0" marR="0" marT="89535" marB="0">
                    <a:lnL w="9525">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31115" algn="ctr">
                        <a:lnSpc>
                          <a:spcPct val="100000"/>
                        </a:lnSpc>
                        <a:spcBef>
                          <a:spcPts val="135"/>
                        </a:spcBef>
                      </a:pPr>
                      <a:r>
                        <a:rPr sz="750" spc="50" dirty="0">
                          <a:latin typeface="SimSun"/>
                          <a:cs typeface="SimSun"/>
                        </a:rPr>
                        <a:t>2002</a:t>
                      </a:r>
                      <a:r>
                        <a:rPr sz="750" spc="15" dirty="0">
                          <a:latin typeface="SimSun"/>
                          <a:cs typeface="SimSun"/>
                        </a:rPr>
                        <a:t>年</a:t>
                      </a:r>
                      <a:endParaRPr sz="750">
                        <a:latin typeface="SimSun"/>
                        <a:cs typeface="SimSun"/>
                      </a:endParaRPr>
                    </a:p>
                    <a:p>
                      <a:pPr marL="31115" algn="ctr">
                        <a:lnSpc>
                          <a:spcPct val="100000"/>
                        </a:lnSpc>
                        <a:spcBef>
                          <a:spcPts val="165"/>
                        </a:spcBef>
                      </a:pPr>
                      <a:r>
                        <a:rPr sz="750" spc="50" dirty="0">
                          <a:latin typeface="SimSun"/>
                          <a:cs typeface="SimSun"/>
                        </a:rPr>
                        <a:t>10</a:t>
                      </a:r>
                      <a:r>
                        <a:rPr sz="750" spc="15" dirty="0">
                          <a:latin typeface="SimSun"/>
                          <a:cs typeface="SimSun"/>
                        </a:rPr>
                        <a:t>月</a:t>
                      </a:r>
                      <a:endParaRPr sz="750">
                        <a:latin typeface="SimSun"/>
                        <a:cs typeface="SimSun"/>
                      </a:endParaRPr>
                    </a:p>
                  </a:txBody>
                  <a:tcPr marL="0" marR="0" marT="17145"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40640" algn="ctr">
                        <a:lnSpc>
                          <a:spcPct val="100000"/>
                        </a:lnSpc>
                        <a:spcBef>
                          <a:spcPts val="135"/>
                        </a:spcBef>
                      </a:pPr>
                      <a:r>
                        <a:rPr sz="750" spc="50" dirty="0">
                          <a:latin typeface="SimSun"/>
                          <a:cs typeface="SimSun"/>
                        </a:rPr>
                        <a:t>2017</a:t>
                      </a:r>
                      <a:r>
                        <a:rPr sz="750" spc="15" dirty="0">
                          <a:latin typeface="SimSun"/>
                          <a:cs typeface="SimSun"/>
                        </a:rPr>
                        <a:t>年</a:t>
                      </a:r>
                      <a:endParaRPr sz="750">
                        <a:latin typeface="SimSun"/>
                        <a:cs typeface="SimSun"/>
                      </a:endParaRPr>
                    </a:p>
                    <a:p>
                      <a:pPr marL="45720" algn="ctr">
                        <a:lnSpc>
                          <a:spcPct val="100000"/>
                        </a:lnSpc>
                        <a:spcBef>
                          <a:spcPts val="165"/>
                        </a:spcBef>
                      </a:pPr>
                      <a:r>
                        <a:rPr sz="750" spc="-25" dirty="0">
                          <a:latin typeface="SimSun"/>
                          <a:cs typeface="SimSun"/>
                        </a:rPr>
                        <a:t>１月</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17780" algn="ctr">
                        <a:lnSpc>
                          <a:spcPct val="100000"/>
                        </a:lnSpc>
                        <a:spcBef>
                          <a:spcPts val="135"/>
                        </a:spcBef>
                      </a:pPr>
                      <a:r>
                        <a:rPr sz="750" spc="50" dirty="0">
                          <a:latin typeface="SimSun"/>
                          <a:cs typeface="SimSun"/>
                        </a:rPr>
                        <a:t>2020</a:t>
                      </a:r>
                      <a:r>
                        <a:rPr sz="750" spc="15" dirty="0">
                          <a:latin typeface="SimSun"/>
                          <a:cs typeface="SimSun"/>
                        </a:rPr>
                        <a:t>年</a:t>
                      </a:r>
                      <a:endParaRPr sz="750">
                        <a:latin typeface="SimSun"/>
                        <a:cs typeface="SimSun"/>
                      </a:endParaRPr>
                    </a:p>
                    <a:p>
                      <a:pPr marL="22860" algn="ctr">
                        <a:lnSpc>
                          <a:spcPct val="100000"/>
                        </a:lnSpc>
                        <a:spcBef>
                          <a:spcPts val="165"/>
                        </a:spcBef>
                      </a:pPr>
                      <a:r>
                        <a:rPr sz="750" spc="-25" dirty="0">
                          <a:latin typeface="SimSun"/>
                          <a:cs typeface="SimSun"/>
                        </a:rPr>
                        <a:t>４月</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17780" algn="ctr">
                        <a:lnSpc>
                          <a:spcPct val="100000"/>
                        </a:lnSpc>
                        <a:spcBef>
                          <a:spcPts val="135"/>
                        </a:spcBef>
                      </a:pPr>
                      <a:r>
                        <a:rPr sz="750" spc="50" dirty="0">
                          <a:latin typeface="SimSun"/>
                          <a:cs typeface="SimSun"/>
                        </a:rPr>
                        <a:t>2018</a:t>
                      </a:r>
                      <a:r>
                        <a:rPr sz="750" spc="15" dirty="0">
                          <a:latin typeface="SimSun"/>
                          <a:cs typeface="SimSun"/>
                        </a:rPr>
                        <a:t>年</a:t>
                      </a:r>
                      <a:endParaRPr sz="750">
                        <a:latin typeface="SimSun"/>
                        <a:cs typeface="SimSun"/>
                      </a:endParaRPr>
                    </a:p>
                    <a:p>
                      <a:pPr marL="17780" algn="ctr">
                        <a:lnSpc>
                          <a:spcPct val="100000"/>
                        </a:lnSpc>
                        <a:spcBef>
                          <a:spcPts val="165"/>
                        </a:spcBef>
                      </a:pPr>
                      <a:r>
                        <a:rPr sz="750" spc="50" dirty="0">
                          <a:latin typeface="SimSun"/>
                          <a:cs typeface="SimSun"/>
                        </a:rPr>
                        <a:t>10</a:t>
                      </a:r>
                      <a:r>
                        <a:rPr sz="750" spc="15" dirty="0">
                          <a:latin typeface="SimSun"/>
                          <a:cs typeface="SimSun"/>
                        </a:rPr>
                        <a:t>月</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27305" algn="ctr">
                        <a:lnSpc>
                          <a:spcPct val="100000"/>
                        </a:lnSpc>
                        <a:spcBef>
                          <a:spcPts val="135"/>
                        </a:spcBef>
                      </a:pPr>
                      <a:r>
                        <a:rPr sz="750" spc="50" dirty="0">
                          <a:latin typeface="SimSun"/>
                          <a:cs typeface="SimSun"/>
                        </a:rPr>
                        <a:t>2019</a:t>
                      </a:r>
                      <a:r>
                        <a:rPr sz="750" spc="15" dirty="0">
                          <a:latin typeface="SimSun"/>
                          <a:cs typeface="SimSun"/>
                        </a:rPr>
                        <a:t>年</a:t>
                      </a:r>
                      <a:endParaRPr sz="750">
                        <a:latin typeface="SimSun"/>
                        <a:cs typeface="SimSun"/>
                      </a:endParaRPr>
                    </a:p>
                    <a:p>
                      <a:pPr marL="31750" algn="ctr">
                        <a:lnSpc>
                          <a:spcPct val="100000"/>
                        </a:lnSpc>
                        <a:spcBef>
                          <a:spcPts val="165"/>
                        </a:spcBef>
                      </a:pPr>
                      <a:r>
                        <a:rPr sz="750" spc="-25" dirty="0">
                          <a:latin typeface="SimSun"/>
                          <a:cs typeface="SimSun"/>
                        </a:rPr>
                        <a:t>４月</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27305" algn="ctr">
                        <a:lnSpc>
                          <a:spcPct val="100000"/>
                        </a:lnSpc>
                        <a:spcBef>
                          <a:spcPts val="135"/>
                        </a:spcBef>
                      </a:pPr>
                      <a:r>
                        <a:rPr sz="750" spc="50" dirty="0">
                          <a:latin typeface="SimSun"/>
                          <a:cs typeface="SimSun"/>
                        </a:rPr>
                        <a:t>2019</a:t>
                      </a:r>
                      <a:r>
                        <a:rPr sz="750" spc="15" dirty="0">
                          <a:latin typeface="SimSun"/>
                          <a:cs typeface="SimSun"/>
                        </a:rPr>
                        <a:t>年</a:t>
                      </a:r>
                      <a:endParaRPr sz="750">
                        <a:latin typeface="SimSun"/>
                        <a:cs typeface="SimSun"/>
                      </a:endParaRPr>
                    </a:p>
                    <a:p>
                      <a:pPr marL="27305" algn="ctr">
                        <a:lnSpc>
                          <a:spcPct val="100000"/>
                        </a:lnSpc>
                        <a:spcBef>
                          <a:spcPts val="165"/>
                        </a:spcBef>
                      </a:pPr>
                      <a:r>
                        <a:rPr sz="750" spc="50" dirty="0">
                          <a:latin typeface="SimSun"/>
                          <a:cs typeface="SimSun"/>
                        </a:rPr>
                        <a:t>11</a:t>
                      </a:r>
                      <a:r>
                        <a:rPr sz="750" spc="15" dirty="0">
                          <a:latin typeface="SimSun"/>
                          <a:cs typeface="SimSun"/>
                        </a:rPr>
                        <a:t>月</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31750" algn="ctr">
                        <a:lnSpc>
                          <a:spcPct val="100000"/>
                        </a:lnSpc>
                        <a:spcBef>
                          <a:spcPts val="135"/>
                        </a:spcBef>
                      </a:pPr>
                      <a:r>
                        <a:rPr sz="750" spc="50" dirty="0">
                          <a:latin typeface="SimSun"/>
                          <a:cs typeface="SimSun"/>
                        </a:rPr>
                        <a:t>2020</a:t>
                      </a:r>
                      <a:r>
                        <a:rPr sz="750" spc="15" dirty="0">
                          <a:latin typeface="SimSun"/>
                          <a:cs typeface="SimSun"/>
                        </a:rPr>
                        <a:t>年</a:t>
                      </a:r>
                      <a:endParaRPr sz="750">
                        <a:latin typeface="SimSun"/>
                        <a:cs typeface="SimSun"/>
                      </a:endParaRPr>
                    </a:p>
                    <a:p>
                      <a:pPr marL="36195" algn="ctr">
                        <a:lnSpc>
                          <a:spcPct val="100000"/>
                        </a:lnSpc>
                        <a:spcBef>
                          <a:spcPts val="165"/>
                        </a:spcBef>
                      </a:pPr>
                      <a:r>
                        <a:rPr sz="750" spc="-25" dirty="0">
                          <a:latin typeface="SimSun"/>
                          <a:cs typeface="SimSun"/>
                        </a:rPr>
                        <a:t>４月</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81280" algn="ctr">
                        <a:lnSpc>
                          <a:spcPct val="100000"/>
                        </a:lnSpc>
                        <a:spcBef>
                          <a:spcPts val="135"/>
                        </a:spcBef>
                      </a:pPr>
                      <a:r>
                        <a:rPr sz="750" spc="50" dirty="0">
                          <a:latin typeface="SimSun"/>
                          <a:cs typeface="SimSun"/>
                        </a:rPr>
                        <a:t>2020</a:t>
                      </a:r>
                      <a:r>
                        <a:rPr sz="750" spc="15" dirty="0">
                          <a:latin typeface="SimSun"/>
                          <a:cs typeface="SimSun"/>
                        </a:rPr>
                        <a:t>年</a:t>
                      </a:r>
                      <a:endParaRPr sz="750">
                        <a:latin typeface="SimSun"/>
                        <a:cs typeface="SimSun"/>
                      </a:endParaRPr>
                    </a:p>
                    <a:p>
                      <a:pPr marL="86360" algn="ctr">
                        <a:lnSpc>
                          <a:spcPct val="100000"/>
                        </a:lnSpc>
                        <a:spcBef>
                          <a:spcPts val="165"/>
                        </a:spcBef>
                      </a:pPr>
                      <a:r>
                        <a:rPr sz="750" spc="-25" dirty="0">
                          <a:latin typeface="SimSun"/>
                          <a:cs typeface="SimSun"/>
                        </a:rPr>
                        <a:t>４月</a:t>
                      </a:r>
                      <a:endParaRPr sz="750">
                        <a:latin typeface="SimSun"/>
                        <a:cs typeface="SimSun"/>
                      </a:endParaRPr>
                    </a:p>
                  </a:txBody>
                  <a:tcPr marL="0" marR="0" marT="17145" marB="0">
                    <a:lnT w="9525">
                      <a:solidFill>
                        <a:srgbClr val="000000"/>
                      </a:solidFill>
                      <a:prstDash val="solid"/>
                    </a:lnT>
                    <a:lnB w="9525">
                      <a:solidFill>
                        <a:srgbClr val="000000"/>
                      </a:solidFill>
                      <a:prstDash val="solid"/>
                    </a:lnB>
                  </a:tcPr>
                </a:tc>
                <a:tc>
                  <a:txBody>
                    <a:bodyPr/>
                    <a:lstStyle/>
                    <a:p>
                      <a:pPr marL="71755" algn="ctr">
                        <a:lnSpc>
                          <a:spcPct val="100000"/>
                        </a:lnSpc>
                        <a:spcBef>
                          <a:spcPts val="135"/>
                        </a:spcBef>
                      </a:pPr>
                      <a:r>
                        <a:rPr sz="750" spc="50" dirty="0">
                          <a:latin typeface="SimSun"/>
                          <a:cs typeface="SimSun"/>
                        </a:rPr>
                        <a:t>2023</a:t>
                      </a:r>
                      <a:r>
                        <a:rPr sz="750" spc="15" dirty="0">
                          <a:latin typeface="SimSun"/>
                          <a:cs typeface="SimSun"/>
                        </a:rPr>
                        <a:t>年</a:t>
                      </a:r>
                      <a:endParaRPr sz="750">
                        <a:latin typeface="SimSun"/>
                        <a:cs typeface="SimSun"/>
                      </a:endParaRPr>
                    </a:p>
                    <a:p>
                      <a:pPr marL="76835" algn="ctr">
                        <a:lnSpc>
                          <a:spcPct val="100000"/>
                        </a:lnSpc>
                        <a:spcBef>
                          <a:spcPts val="165"/>
                        </a:spcBef>
                      </a:pPr>
                      <a:r>
                        <a:rPr sz="750" spc="-25" dirty="0">
                          <a:latin typeface="SimSun"/>
                          <a:cs typeface="SimSun"/>
                        </a:rPr>
                        <a:t>４月</a:t>
                      </a:r>
                      <a:endParaRPr sz="750">
                        <a:latin typeface="SimSun"/>
                        <a:cs typeface="SimSun"/>
                      </a:endParaRPr>
                    </a:p>
                  </a:txBody>
                  <a:tcPr marL="0" marR="0" marT="17145"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12700" algn="ctr">
                        <a:lnSpc>
                          <a:spcPct val="100000"/>
                        </a:lnSpc>
                        <a:spcBef>
                          <a:spcPts val="135"/>
                        </a:spcBef>
                      </a:pPr>
                      <a:r>
                        <a:rPr sz="750" spc="50" dirty="0">
                          <a:latin typeface="SimSun"/>
                          <a:cs typeface="SimSun"/>
                        </a:rPr>
                        <a:t>2025</a:t>
                      </a:r>
                      <a:r>
                        <a:rPr sz="750" spc="15" dirty="0">
                          <a:latin typeface="SimSun"/>
                          <a:cs typeface="SimSun"/>
                        </a:rPr>
                        <a:t>年</a:t>
                      </a:r>
                      <a:endParaRPr sz="750">
                        <a:latin typeface="SimSun"/>
                        <a:cs typeface="SimSun"/>
                      </a:endParaRPr>
                    </a:p>
                    <a:p>
                      <a:pPr marL="17145" algn="ctr">
                        <a:lnSpc>
                          <a:spcPct val="100000"/>
                        </a:lnSpc>
                        <a:spcBef>
                          <a:spcPts val="165"/>
                        </a:spcBef>
                      </a:pPr>
                      <a:r>
                        <a:rPr sz="750" spc="-25" dirty="0">
                          <a:latin typeface="SimSun"/>
                          <a:cs typeface="SimSun"/>
                        </a:rPr>
                        <a:t>４月</a:t>
                      </a:r>
                      <a:endParaRPr sz="750">
                        <a:latin typeface="SimSun"/>
                        <a:cs typeface="SimSun"/>
                      </a:endParaRPr>
                    </a:p>
                  </a:txBody>
                  <a:tcPr marL="0" marR="0" marT="1714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02"/>
                  </a:ext>
                </a:extLst>
              </a:tr>
              <a:tr h="368935">
                <a:tc rowSpan="3">
                  <a:txBody>
                    <a:bodyPr/>
                    <a:lstStyle/>
                    <a:p>
                      <a:pPr>
                        <a:lnSpc>
                          <a:spcPct val="100000"/>
                        </a:lnSpc>
                      </a:pPr>
                      <a:endParaRPr sz="750">
                        <a:latin typeface="Times New Roman"/>
                        <a:cs typeface="Times New Roman"/>
                      </a:endParaRPr>
                    </a:p>
                    <a:p>
                      <a:pPr>
                        <a:lnSpc>
                          <a:spcPct val="100000"/>
                        </a:lnSpc>
                      </a:pPr>
                      <a:endParaRPr sz="750">
                        <a:latin typeface="Times New Roman"/>
                        <a:cs typeface="Times New Roman"/>
                      </a:endParaRPr>
                    </a:p>
                    <a:p>
                      <a:pPr>
                        <a:lnSpc>
                          <a:spcPct val="100000"/>
                        </a:lnSpc>
                      </a:pPr>
                      <a:endParaRPr sz="750">
                        <a:latin typeface="Times New Roman"/>
                        <a:cs typeface="Times New Roman"/>
                      </a:endParaRPr>
                    </a:p>
                    <a:p>
                      <a:pPr>
                        <a:lnSpc>
                          <a:spcPct val="100000"/>
                        </a:lnSpc>
                        <a:spcBef>
                          <a:spcPts val="445"/>
                        </a:spcBef>
                      </a:pPr>
                      <a:endParaRPr sz="750">
                        <a:latin typeface="Times New Roman"/>
                        <a:cs typeface="Times New Roman"/>
                      </a:endParaRPr>
                    </a:p>
                    <a:p>
                      <a:pPr marL="175260">
                        <a:lnSpc>
                          <a:spcPct val="100000"/>
                        </a:lnSpc>
                      </a:pPr>
                      <a:r>
                        <a:rPr sz="750" spc="-15" dirty="0">
                          <a:latin typeface="SimSun"/>
                          <a:cs typeface="SimSun"/>
                        </a:rPr>
                        <a:t>対象施設</a:t>
                      </a:r>
                      <a:endParaRPr sz="750">
                        <a:latin typeface="SimSun"/>
                        <a:cs typeface="SimSun"/>
                      </a:endParaRPr>
                    </a:p>
                  </a:txBody>
                  <a:tcPr marL="0" marR="0" marT="0" marB="0">
                    <a:lnL w="9525">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gridSpan="2">
                  <a:txBody>
                    <a:bodyPr/>
                    <a:lstStyle/>
                    <a:p>
                      <a:pPr marL="26670" marR="28575">
                        <a:lnSpc>
                          <a:spcPct val="118400"/>
                        </a:lnSpc>
                        <a:spcBef>
                          <a:spcPts val="325"/>
                        </a:spcBef>
                        <a:tabLst>
                          <a:tab pos="1288415" algn="l"/>
                        </a:tabLst>
                      </a:pPr>
                      <a:r>
                        <a:rPr sz="750" dirty="0">
                          <a:latin typeface="SimSun"/>
                          <a:cs typeface="SimSun"/>
                        </a:rPr>
                        <a:t>東京都内に所在する次の宿大阪府内に所在する次の</a:t>
                      </a:r>
                      <a:r>
                        <a:rPr sz="750" spc="-50" dirty="0">
                          <a:latin typeface="SimSun"/>
                          <a:cs typeface="SimSun"/>
                        </a:rPr>
                        <a:t>宿</a:t>
                      </a:r>
                      <a:r>
                        <a:rPr sz="750" dirty="0">
                          <a:latin typeface="SimSun"/>
                          <a:cs typeface="SimSun"/>
                        </a:rPr>
                        <a:t>泊施設への宿泊行</a:t>
                      </a:r>
                      <a:r>
                        <a:rPr sz="750" spc="-50" dirty="0">
                          <a:latin typeface="SimSun"/>
                          <a:cs typeface="SimSun"/>
                        </a:rPr>
                        <a:t>為</a:t>
                      </a:r>
                      <a:r>
                        <a:rPr sz="750" dirty="0">
                          <a:latin typeface="SimSun"/>
                          <a:cs typeface="SimSun"/>
                        </a:rPr>
                        <a:t>	泊施設への宿泊行</a:t>
                      </a:r>
                      <a:r>
                        <a:rPr sz="750" spc="-50" dirty="0">
                          <a:latin typeface="SimSun"/>
                          <a:cs typeface="SimSun"/>
                        </a:rPr>
                        <a:t>為</a:t>
                      </a:r>
                      <a:endParaRPr sz="750">
                        <a:latin typeface="SimSun"/>
                        <a:cs typeface="SimSun"/>
                      </a:endParaRPr>
                    </a:p>
                  </a:txBody>
                  <a:tcPr marL="0" marR="0" marT="41275" marB="0">
                    <a:lnL w="19050">
                      <a:solidFill>
                        <a:srgbClr val="000000"/>
                      </a:solidFill>
                      <a:prstDash val="solid"/>
                    </a:lnL>
                    <a:lnT w="9525">
                      <a:solidFill>
                        <a:srgbClr val="000000"/>
                      </a:solidFill>
                      <a:prstDash val="solid"/>
                    </a:lnT>
                    <a:lnB w="9525">
                      <a:solidFill>
                        <a:srgbClr val="000000"/>
                      </a:solidFill>
                      <a:prstDash val="solid"/>
                    </a:lnB>
                  </a:tcPr>
                </a:tc>
                <a:tc hMerge="1">
                  <a:txBody>
                    <a:bodyPr/>
                    <a:lstStyle/>
                    <a:p>
                      <a:endParaRPr/>
                    </a:p>
                  </a:txBody>
                  <a:tcPr marL="0" marR="0" marT="0" marB="0"/>
                </a:tc>
                <a:tc>
                  <a:txBody>
                    <a:bodyPr/>
                    <a:lstStyle/>
                    <a:p>
                      <a:pPr marL="36195" marR="42545">
                        <a:lnSpc>
                          <a:spcPct val="118400"/>
                        </a:lnSpc>
                        <a:spcBef>
                          <a:spcPts val="325"/>
                        </a:spcBef>
                      </a:pPr>
                      <a:r>
                        <a:rPr sz="750" spc="-5" dirty="0">
                          <a:latin typeface="SimSun"/>
                          <a:cs typeface="SimSun"/>
                        </a:rPr>
                        <a:t>福岡県内に所在する次の宿</a:t>
                      </a:r>
                      <a:r>
                        <a:rPr sz="750" spc="-10" dirty="0">
                          <a:latin typeface="SimSun"/>
                          <a:cs typeface="SimSun"/>
                        </a:rPr>
                        <a:t>泊施設への宿泊行為</a:t>
                      </a:r>
                      <a:endParaRPr sz="750">
                        <a:latin typeface="SimSun"/>
                        <a:cs typeface="SimSun"/>
                      </a:endParaRPr>
                    </a:p>
                  </a:txBody>
                  <a:tcPr marL="0" marR="0" marT="41275" marB="0">
                    <a:lnT w="9525">
                      <a:solidFill>
                        <a:srgbClr val="000000"/>
                      </a:solidFill>
                      <a:prstDash val="solid"/>
                    </a:lnT>
                    <a:lnB w="9525">
                      <a:solidFill>
                        <a:srgbClr val="000000"/>
                      </a:solidFill>
                      <a:prstDash val="solid"/>
                    </a:lnB>
                  </a:tcPr>
                </a:tc>
                <a:tc>
                  <a:txBody>
                    <a:bodyPr/>
                    <a:lstStyle/>
                    <a:p>
                      <a:pPr marL="22225" marR="28575">
                        <a:lnSpc>
                          <a:spcPct val="118400"/>
                        </a:lnSpc>
                        <a:spcBef>
                          <a:spcPts val="325"/>
                        </a:spcBef>
                      </a:pPr>
                      <a:r>
                        <a:rPr sz="750" spc="-5" dirty="0">
                          <a:latin typeface="SimSun"/>
                          <a:cs typeface="SimSun"/>
                        </a:rPr>
                        <a:t>京都市内に所在する次の宿</a:t>
                      </a:r>
                      <a:r>
                        <a:rPr sz="750" spc="-10" dirty="0">
                          <a:latin typeface="SimSun"/>
                          <a:cs typeface="SimSun"/>
                        </a:rPr>
                        <a:t>泊施設への宿泊行為</a:t>
                      </a:r>
                      <a:endParaRPr sz="750">
                        <a:latin typeface="SimSun"/>
                        <a:cs typeface="SimSun"/>
                      </a:endParaRPr>
                    </a:p>
                  </a:txBody>
                  <a:tcPr marL="0" marR="0" marT="41275" marB="0">
                    <a:lnT w="9525">
                      <a:solidFill>
                        <a:srgbClr val="000000"/>
                      </a:solidFill>
                      <a:prstDash val="solid"/>
                    </a:lnT>
                    <a:lnB w="9525">
                      <a:solidFill>
                        <a:srgbClr val="000000"/>
                      </a:solidFill>
                      <a:prstDash val="solid"/>
                    </a:lnB>
                  </a:tcPr>
                </a:tc>
                <a:tc>
                  <a:txBody>
                    <a:bodyPr/>
                    <a:lstStyle/>
                    <a:p>
                      <a:pPr marL="36195" marR="33020">
                        <a:lnSpc>
                          <a:spcPct val="118400"/>
                        </a:lnSpc>
                        <a:spcBef>
                          <a:spcPts val="325"/>
                        </a:spcBef>
                      </a:pPr>
                      <a:r>
                        <a:rPr sz="750" spc="-5" dirty="0">
                          <a:latin typeface="SimSun"/>
                          <a:cs typeface="SimSun"/>
                        </a:rPr>
                        <a:t>金沢市内に所在する次の宿</a:t>
                      </a:r>
                      <a:r>
                        <a:rPr sz="750" spc="-10" dirty="0">
                          <a:latin typeface="SimSun"/>
                          <a:cs typeface="SimSun"/>
                        </a:rPr>
                        <a:t>泊施設への宿泊行為</a:t>
                      </a:r>
                      <a:endParaRPr sz="750">
                        <a:latin typeface="SimSun"/>
                        <a:cs typeface="SimSun"/>
                      </a:endParaRPr>
                    </a:p>
                  </a:txBody>
                  <a:tcPr marL="0" marR="0" marT="41275" marB="0">
                    <a:lnT w="9525">
                      <a:solidFill>
                        <a:srgbClr val="000000"/>
                      </a:solidFill>
                      <a:prstDash val="solid"/>
                    </a:lnT>
                    <a:lnB w="9525">
                      <a:solidFill>
                        <a:srgbClr val="000000"/>
                      </a:solidFill>
                      <a:prstDash val="solid"/>
                    </a:lnB>
                  </a:tcPr>
                </a:tc>
                <a:tc>
                  <a:txBody>
                    <a:bodyPr/>
                    <a:lstStyle/>
                    <a:p>
                      <a:pPr marL="31750" marR="28575">
                        <a:lnSpc>
                          <a:spcPct val="118400"/>
                        </a:lnSpc>
                        <a:spcBef>
                          <a:spcPts val="325"/>
                        </a:spcBef>
                      </a:pPr>
                      <a:r>
                        <a:rPr sz="750" spc="-5" dirty="0">
                          <a:latin typeface="SimSun"/>
                          <a:cs typeface="SimSun"/>
                        </a:rPr>
                        <a:t>俱知安町内に所在する次の宿泊施設への宿泊行為</a:t>
                      </a:r>
                      <a:endParaRPr sz="750">
                        <a:latin typeface="SimSun"/>
                        <a:cs typeface="SimSun"/>
                      </a:endParaRPr>
                    </a:p>
                  </a:txBody>
                  <a:tcPr marL="0" marR="0" marT="41275" marB="0">
                    <a:lnT w="9525">
                      <a:solidFill>
                        <a:srgbClr val="000000"/>
                      </a:solidFill>
                      <a:prstDash val="solid"/>
                    </a:lnT>
                    <a:lnB w="9525">
                      <a:solidFill>
                        <a:srgbClr val="000000"/>
                      </a:solidFill>
                      <a:prstDash val="solid"/>
                    </a:lnB>
                  </a:tcPr>
                </a:tc>
                <a:tc>
                  <a:txBody>
                    <a:bodyPr/>
                    <a:lstStyle/>
                    <a:p>
                      <a:pPr marL="36195" marR="28575">
                        <a:lnSpc>
                          <a:spcPct val="118400"/>
                        </a:lnSpc>
                        <a:spcBef>
                          <a:spcPts val="325"/>
                        </a:spcBef>
                      </a:pPr>
                      <a:r>
                        <a:rPr sz="750" spc="-5" dirty="0">
                          <a:latin typeface="SimSun"/>
                          <a:cs typeface="SimSun"/>
                        </a:rPr>
                        <a:t>福岡市内に所在する次の宿</a:t>
                      </a:r>
                      <a:r>
                        <a:rPr sz="750" spc="-10" dirty="0">
                          <a:latin typeface="SimSun"/>
                          <a:cs typeface="SimSun"/>
                        </a:rPr>
                        <a:t>泊施設への宿泊行為</a:t>
                      </a:r>
                      <a:endParaRPr sz="750">
                        <a:latin typeface="SimSun"/>
                        <a:cs typeface="SimSun"/>
                      </a:endParaRPr>
                    </a:p>
                  </a:txBody>
                  <a:tcPr marL="0" marR="0" marT="41275" marB="0">
                    <a:lnT w="9525">
                      <a:solidFill>
                        <a:srgbClr val="000000"/>
                      </a:solidFill>
                      <a:prstDash val="solid"/>
                    </a:lnT>
                    <a:lnB w="9525">
                      <a:solidFill>
                        <a:srgbClr val="000000"/>
                      </a:solidFill>
                      <a:prstDash val="solid"/>
                    </a:lnB>
                  </a:tcPr>
                </a:tc>
                <a:tc gridSpan="2">
                  <a:txBody>
                    <a:bodyPr/>
                    <a:lstStyle/>
                    <a:p>
                      <a:pPr marL="36195" marR="38100">
                        <a:lnSpc>
                          <a:spcPct val="118400"/>
                        </a:lnSpc>
                        <a:spcBef>
                          <a:spcPts val="325"/>
                        </a:spcBef>
                        <a:tabLst>
                          <a:tab pos="1297940" algn="l"/>
                        </a:tabLst>
                      </a:pPr>
                      <a:r>
                        <a:rPr sz="750" dirty="0">
                          <a:latin typeface="SimSun"/>
                          <a:cs typeface="SimSun"/>
                        </a:rPr>
                        <a:t>北九州市内に所在する次の長崎市内に所在する次の</a:t>
                      </a:r>
                      <a:r>
                        <a:rPr sz="750" spc="-50" dirty="0">
                          <a:latin typeface="SimSun"/>
                          <a:cs typeface="SimSun"/>
                        </a:rPr>
                        <a:t>宿</a:t>
                      </a:r>
                      <a:r>
                        <a:rPr sz="750" dirty="0">
                          <a:latin typeface="SimSun"/>
                          <a:cs typeface="SimSun"/>
                        </a:rPr>
                        <a:t>宿泊施設への宿泊行</a:t>
                      </a:r>
                      <a:r>
                        <a:rPr sz="750" spc="-50" dirty="0">
                          <a:latin typeface="SimSun"/>
                          <a:cs typeface="SimSun"/>
                        </a:rPr>
                        <a:t>為</a:t>
                      </a:r>
                      <a:r>
                        <a:rPr sz="750" dirty="0">
                          <a:latin typeface="SimSun"/>
                          <a:cs typeface="SimSun"/>
                        </a:rPr>
                        <a:t>	泊施設への宿泊行</a:t>
                      </a:r>
                      <a:r>
                        <a:rPr sz="750" spc="-50" dirty="0">
                          <a:latin typeface="SimSun"/>
                          <a:cs typeface="SimSun"/>
                        </a:rPr>
                        <a:t>為</a:t>
                      </a:r>
                      <a:endParaRPr sz="750" dirty="0">
                        <a:latin typeface="SimSun"/>
                        <a:cs typeface="SimSun"/>
                      </a:endParaRPr>
                    </a:p>
                  </a:txBody>
                  <a:tcPr marL="0" marR="0" marT="41275" marB="0">
                    <a:lnR w="19050">
                      <a:solidFill>
                        <a:srgbClr val="000000"/>
                      </a:solidFill>
                      <a:prstDash val="solid"/>
                    </a:lnR>
                    <a:lnT w="9525">
                      <a:solidFill>
                        <a:srgbClr val="000000"/>
                      </a:solidFill>
                      <a:prstDash val="solid"/>
                    </a:lnT>
                    <a:lnB w="9525">
                      <a:solidFill>
                        <a:srgbClr val="000000"/>
                      </a:solidFill>
                      <a:prstDash val="solid"/>
                    </a:lnB>
                  </a:tcPr>
                </a:tc>
                <a:tc hMerge="1">
                  <a:txBody>
                    <a:bodyPr/>
                    <a:lstStyle/>
                    <a:p>
                      <a:endParaRPr/>
                    </a:p>
                  </a:txBody>
                  <a:tcPr marL="0" marR="0" marT="0" marB="0"/>
                </a:tc>
                <a:tc>
                  <a:txBody>
                    <a:bodyPr/>
                    <a:lstStyle/>
                    <a:p>
                      <a:pPr marL="26670" marR="38100">
                        <a:lnSpc>
                          <a:spcPct val="118400"/>
                        </a:lnSpc>
                        <a:spcBef>
                          <a:spcPts val="325"/>
                        </a:spcBef>
                      </a:pPr>
                      <a:r>
                        <a:rPr sz="750" spc="-5" dirty="0">
                          <a:latin typeface="SimSun"/>
                          <a:cs typeface="SimSun"/>
                        </a:rPr>
                        <a:t>熱海市内に所在する次の宿</a:t>
                      </a:r>
                      <a:r>
                        <a:rPr sz="750" spc="-10" dirty="0">
                          <a:latin typeface="SimSun"/>
                          <a:cs typeface="SimSun"/>
                        </a:rPr>
                        <a:t>泊施設への宿泊行為</a:t>
                      </a:r>
                      <a:endParaRPr sz="750">
                        <a:latin typeface="SimSun"/>
                        <a:cs typeface="SimSun"/>
                      </a:endParaRPr>
                    </a:p>
                  </a:txBody>
                  <a:tcPr marL="0" marR="0" marT="4127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03"/>
                  </a:ext>
                </a:extLst>
              </a:tr>
              <a:tr h="360045">
                <a:tc vMerge="1">
                  <a:txBody>
                    <a:bodyPr/>
                    <a:lstStyle/>
                    <a:p>
                      <a:endParaRPr/>
                    </a:p>
                  </a:txBody>
                  <a:tcPr marL="0" marR="0" marT="0" marB="0">
                    <a:lnL w="9525">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gridSpan="2">
                  <a:txBody>
                    <a:bodyPr/>
                    <a:lstStyle/>
                    <a:p>
                      <a:pPr marL="26670" marR="28575">
                        <a:lnSpc>
                          <a:spcPct val="118400"/>
                        </a:lnSpc>
                        <a:spcBef>
                          <a:spcPts val="325"/>
                        </a:spcBef>
                        <a:tabLst>
                          <a:tab pos="1288415" algn="l"/>
                        </a:tabLst>
                      </a:pPr>
                      <a:r>
                        <a:rPr sz="750" dirty="0">
                          <a:latin typeface="SimSun"/>
                          <a:cs typeface="SimSun"/>
                        </a:rPr>
                        <a:t>旅館業法の許可を受けたホ旅館業法の許可を受けた</a:t>
                      </a:r>
                      <a:r>
                        <a:rPr sz="750" spc="-50" dirty="0">
                          <a:latin typeface="SimSun"/>
                          <a:cs typeface="SimSun"/>
                        </a:rPr>
                        <a:t>ホ</a:t>
                      </a:r>
                      <a:r>
                        <a:rPr sz="750" dirty="0">
                          <a:latin typeface="SimSun"/>
                          <a:cs typeface="SimSun"/>
                        </a:rPr>
                        <a:t>テル、旅</a:t>
                      </a:r>
                      <a:r>
                        <a:rPr sz="750" spc="-50" dirty="0">
                          <a:latin typeface="SimSun"/>
                          <a:cs typeface="SimSun"/>
                        </a:rPr>
                        <a:t>館</a:t>
                      </a:r>
                      <a:r>
                        <a:rPr sz="750" dirty="0">
                          <a:latin typeface="SimSun"/>
                          <a:cs typeface="SimSun"/>
                        </a:rPr>
                        <a:t>	テル、旅館、簡易宿</a:t>
                      </a:r>
                      <a:r>
                        <a:rPr sz="750" spc="-50" dirty="0">
                          <a:latin typeface="SimSun"/>
                          <a:cs typeface="SimSun"/>
                        </a:rPr>
                        <a:t>所</a:t>
                      </a:r>
                      <a:endParaRPr sz="750">
                        <a:latin typeface="SimSun"/>
                        <a:cs typeface="SimSun"/>
                      </a:endParaRPr>
                    </a:p>
                  </a:txBody>
                  <a:tcPr marL="0" marR="0" marT="41275" marB="0">
                    <a:lnL w="19050">
                      <a:solidFill>
                        <a:srgbClr val="000000"/>
                      </a:solidFill>
                      <a:prstDash val="solid"/>
                    </a:lnL>
                    <a:lnT w="9525">
                      <a:solidFill>
                        <a:srgbClr val="000000"/>
                      </a:solidFill>
                      <a:prstDash val="solid"/>
                    </a:lnT>
                    <a:lnB w="9525">
                      <a:solidFill>
                        <a:srgbClr val="000000"/>
                      </a:solidFill>
                      <a:prstDash val="solid"/>
                    </a:lnB>
                  </a:tcPr>
                </a:tc>
                <a:tc hMerge="1">
                  <a:txBody>
                    <a:bodyPr/>
                    <a:lstStyle/>
                    <a:p>
                      <a:endParaRPr/>
                    </a:p>
                  </a:txBody>
                  <a:tcPr marL="0" marR="0" marT="0" marB="0"/>
                </a:tc>
                <a:tc>
                  <a:txBody>
                    <a:bodyPr/>
                    <a:lstStyle/>
                    <a:p>
                      <a:pPr marL="36195" marR="141605">
                        <a:lnSpc>
                          <a:spcPct val="118400"/>
                        </a:lnSpc>
                        <a:spcBef>
                          <a:spcPts val="325"/>
                        </a:spcBef>
                      </a:pPr>
                      <a:r>
                        <a:rPr sz="750" spc="-5" dirty="0">
                          <a:latin typeface="SimSun"/>
                          <a:cs typeface="SimSun"/>
                        </a:rPr>
                        <a:t>旅館業法に規定するホテ</a:t>
                      </a:r>
                      <a:r>
                        <a:rPr sz="750" spc="-10" dirty="0">
                          <a:latin typeface="SimSun"/>
                          <a:cs typeface="SimSun"/>
                        </a:rPr>
                        <a:t>ル、旅館、簡易宿所</a:t>
                      </a:r>
                      <a:endParaRPr sz="750">
                        <a:latin typeface="SimSun"/>
                        <a:cs typeface="SimSun"/>
                      </a:endParaRPr>
                    </a:p>
                  </a:txBody>
                  <a:tcPr marL="0" marR="0" marT="41275" marB="0">
                    <a:lnT w="9525">
                      <a:solidFill>
                        <a:srgbClr val="000000"/>
                      </a:solidFill>
                      <a:prstDash val="solid"/>
                    </a:lnT>
                    <a:lnB w="9525">
                      <a:solidFill>
                        <a:srgbClr val="000000"/>
                      </a:solidFill>
                      <a:prstDash val="solid"/>
                    </a:lnB>
                  </a:tcPr>
                </a:tc>
                <a:tc>
                  <a:txBody>
                    <a:bodyPr/>
                    <a:lstStyle/>
                    <a:p>
                      <a:pPr marL="22225" marR="127635">
                        <a:lnSpc>
                          <a:spcPct val="118400"/>
                        </a:lnSpc>
                        <a:spcBef>
                          <a:spcPts val="325"/>
                        </a:spcBef>
                      </a:pPr>
                      <a:r>
                        <a:rPr sz="750" spc="-5" dirty="0">
                          <a:latin typeface="SimSun"/>
                          <a:cs typeface="SimSun"/>
                        </a:rPr>
                        <a:t>旅館業法に規定するホテ</a:t>
                      </a:r>
                      <a:r>
                        <a:rPr sz="750" spc="-10" dirty="0">
                          <a:latin typeface="SimSun"/>
                          <a:cs typeface="SimSun"/>
                        </a:rPr>
                        <a:t>ル、旅館、簡易宿所</a:t>
                      </a:r>
                      <a:endParaRPr sz="750">
                        <a:latin typeface="SimSun"/>
                        <a:cs typeface="SimSun"/>
                      </a:endParaRPr>
                    </a:p>
                  </a:txBody>
                  <a:tcPr marL="0" marR="0" marT="41275" marB="0">
                    <a:lnT w="9525">
                      <a:solidFill>
                        <a:srgbClr val="000000"/>
                      </a:solidFill>
                      <a:prstDash val="solid"/>
                    </a:lnT>
                    <a:lnB w="9525">
                      <a:solidFill>
                        <a:srgbClr val="000000"/>
                      </a:solidFill>
                      <a:prstDash val="solid"/>
                    </a:lnB>
                  </a:tcPr>
                </a:tc>
                <a:tc>
                  <a:txBody>
                    <a:bodyPr/>
                    <a:lstStyle/>
                    <a:p>
                      <a:pPr marL="36195" marR="33020">
                        <a:lnSpc>
                          <a:spcPct val="118400"/>
                        </a:lnSpc>
                        <a:spcBef>
                          <a:spcPts val="325"/>
                        </a:spcBef>
                      </a:pPr>
                      <a:r>
                        <a:rPr sz="750" spc="-5" dirty="0">
                          <a:latin typeface="SimSun"/>
                          <a:cs typeface="SimSun"/>
                        </a:rPr>
                        <a:t>旅館業法の許可を受けたホテル、旅館、簡易宿所</a:t>
                      </a:r>
                      <a:endParaRPr sz="750">
                        <a:latin typeface="SimSun"/>
                        <a:cs typeface="SimSun"/>
                      </a:endParaRPr>
                    </a:p>
                  </a:txBody>
                  <a:tcPr marL="0" marR="0" marT="41275" marB="0">
                    <a:lnT w="9525">
                      <a:solidFill>
                        <a:srgbClr val="000000"/>
                      </a:solidFill>
                      <a:prstDash val="solid"/>
                    </a:lnT>
                    <a:lnB w="9525">
                      <a:solidFill>
                        <a:srgbClr val="000000"/>
                      </a:solidFill>
                      <a:prstDash val="solid"/>
                    </a:lnB>
                  </a:tcPr>
                </a:tc>
                <a:tc>
                  <a:txBody>
                    <a:bodyPr/>
                    <a:lstStyle/>
                    <a:p>
                      <a:pPr marL="31750" marR="28575">
                        <a:lnSpc>
                          <a:spcPct val="118400"/>
                        </a:lnSpc>
                        <a:spcBef>
                          <a:spcPts val="325"/>
                        </a:spcBef>
                      </a:pPr>
                      <a:r>
                        <a:rPr sz="750" spc="-5" dirty="0">
                          <a:latin typeface="SimSun"/>
                          <a:cs typeface="SimSun"/>
                        </a:rPr>
                        <a:t>旅館業法の許可を受けたホテル、旅館、簡易宿所</a:t>
                      </a:r>
                      <a:endParaRPr sz="750">
                        <a:latin typeface="SimSun"/>
                        <a:cs typeface="SimSun"/>
                      </a:endParaRPr>
                    </a:p>
                  </a:txBody>
                  <a:tcPr marL="0" marR="0" marT="41275" marB="0">
                    <a:lnT w="9525">
                      <a:solidFill>
                        <a:srgbClr val="000000"/>
                      </a:solidFill>
                      <a:prstDash val="solid"/>
                    </a:lnT>
                    <a:lnB w="9525">
                      <a:solidFill>
                        <a:srgbClr val="000000"/>
                      </a:solidFill>
                      <a:prstDash val="solid"/>
                    </a:lnB>
                  </a:tcPr>
                </a:tc>
                <a:tc>
                  <a:txBody>
                    <a:bodyPr/>
                    <a:lstStyle/>
                    <a:p>
                      <a:pPr marL="36195" marR="127635">
                        <a:lnSpc>
                          <a:spcPct val="118400"/>
                        </a:lnSpc>
                        <a:spcBef>
                          <a:spcPts val="325"/>
                        </a:spcBef>
                      </a:pPr>
                      <a:r>
                        <a:rPr sz="750" spc="-5" dirty="0">
                          <a:latin typeface="SimSun"/>
                          <a:cs typeface="SimSun"/>
                        </a:rPr>
                        <a:t>旅館業法に規定するホテ</a:t>
                      </a:r>
                      <a:r>
                        <a:rPr sz="750" spc="-10" dirty="0">
                          <a:latin typeface="SimSun"/>
                          <a:cs typeface="SimSun"/>
                        </a:rPr>
                        <a:t>ル、旅館、簡易宿所</a:t>
                      </a:r>
                      <a:endParaRPr sz="750">
                        <a:latin typeface="SimSun"/>
                        <a:cs typeface="SimSun"/>
                      </a:endParaRPr>
                    </a:p>
                  </a:txBody>
                  <a:tcPr marL="0" marR="0" marT="41275" marB="0">
                    <a:lnT w="9525">
                      <a:solidFill>
                        <a:srgbClr val="000000"/>
                      </a:solidFill>
                      <a:prstDash val="solid"/>
                    </a:lnT>
                    <a:lnB w="9525">
                      <a:solidFill>
                        <a:srgbClr val="000000"/>
                      </a:solidFill>
                      <a:prstDash val="solid"/>
                    </a:lnB>
                  </a:tcPr>
                </a:tc>
                <a:tc>
                  <a:txBody>
                    <a:bodyPr/>
                    <a:lstStyle/>
                    <a:p>
                      <a:pPr marL="36195" marR="78105">
                        <a:lnSpc>
                          <a:spcPct val="118400"/>
                        </a:lnSpc>
                        <a:spcBef>
                          <a:spcPts val="325"/>
                        </a:spcBef>
                      </a:pPr>
                      <a:r>
                        <a:rPr sz="750" spc="-5" dirty="0">
                          <a:latin typeface="SimSun"/>
                          <a:cs typeface="SimSun"/>
                        </a:rPr>
                        <a:t>旅館業法に規定するホテ</a:t>
                      </a:r>
                      <a:r>
                        <a:rPr sz="750" spc="-10" dirty="0">
                          <a:latin typeface="SimSun"/>
                          <a:cs typeface="SimSun"/>
                        </a:rPr>
                        <a:t>ル、旅館、簡易宿所</a:t>
                      </a:r>
                      <a:endParaRPr sz="750">
                        <a:latin typeface="SimSun"/>
                        <a:cs typeface="SimSun"/>
                      </a:endParaRPr>
                    </a:p>
                  </a:txBody>
                  <a:tcPr marL="0" marR="0" marT="41275" marB="0">
                    <a:lnT w="9525">
                      <a:solidFill>
                        <a:srgbClr val="000000"/>
                      </a:solidFill>
                      <a:prstDash val="solid"/>
                    </a:lnT>
                    <a:lnB w="9525">
                      <a:solidFill>
                        <a:srgbClr val="000000"/>
                      </a:solidFill>
                      <a:prstDash val="solid"/>
                    </a:lnB>
                  </a:tcPr>
                </a:tc>
                <a:tc>
                  <a:txBody>
                    <a:bodyPr/>
                    <a:lstStyle/>
                    <a:p>
                      <a:pPr marL="85725" marR="137160">
                        <a:lnSpc>
                          <a:spcPct val="118400"/>
                        </a:lnSpc>
                        <a:spcBef>
                          <a:spcPts val="325"/>
                        </a:spcBef>
                      </a:pPr>
                      <a:r>
                        <a:rPr sz="750" spc="-5" dirty="0">
                          <a:latin typeface="SimSun"/>
                          <a:cs typeface="SimSun"/>
                        </a:rPr>
                        <a:t>旅館業法に規定するホテ</a:t>
                      </a:r>
                      <a:r>
                        <a:rPr sz="750" spc="-10" dirty="0">
                          <a:latin typeface="SimSun"/>
                          <a:cs typeface="SimSun"/>
                        </a:rPr>
                        <a:t>ル、旅館、簡易宿所</a:t>
                      </a:r>
                      <a:endParaRPr sz="750">
                        <a:latin typeface="SimSun"/>
                        <a:cs typeface="SimSun"/>
                      </a:endParaRPr>
                    </a:p>
                  </a:txBody>
                  <a:tcPr marL="0" marR="0" marT="41275"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26670" marR="137160">
                        <a:lnSpc>
                          <a:spcPct val="118400"/>
                        </a:lnSpc>
                        <a:spcBef>
                          <a:spcPts val="325"/>
                        </a:spcBef>
                      </a:pPr>
                      <a:r>
                        <a:rPr sz="750" spc="-5" dirty="0">
                          <a:latin typeface="SimSun"/>
                          <a:cs typeface="SimSun"/>
                        </a:rPr>
                        <a:t>旅館業法に規定するホテ</a:t>
                      </a:r>
                      <a:r>
                        <a:rPr sz="750" spc="-10" dirty="0">
                          <a:latin typeface="SimSun"/>
                          <a:cs typeface="SimSun"/>
                        </a:rPr>
                        <a:t>ル、旅館、簡易宿所</a:t>
                      </a:r>
                      <a:endParaRPr sz="750">
                        <a:latin typeface="SimSun"/>
                        <a:cs typeface="SimSun"/>
                      </a:endParaRPr>
                    </a:p>
                  </a:txBody>
                  <a:tcPr marL="0" marR="0" marT="4127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04"/>
                  </a:ext>
                </a:extLst>
              </a:tr>
              <a:tr h="486409">
                <a:tc vMerge="1">
                  <a:txBody>
                    <a:bodyPr/>
                    <a:lstStyle/>
                    <a:p>
                      <a:endParaRPr/>
                    </a:p>
                  </a:txBody>
                  <a:tcPr marL="0" marR="0" marT="0" marB="0">
                    <a:lnL w="9525">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gridSpan="2">
                  <a:txBody>
                    <a:bodyPr/>
                    <a:lstStyle/>
                    <a:p>
                      <a:pPr marL="1288415" marR="28575">
                        <a:lnSpc>
                          <a:spcPct val="118100"/>
                        </a:lnSpc>
                        <a:spcBef>
                          <a:spcPts val="254"/>
                        </a:spcBef>
                      </a:pPr>
                      <a:r>
                        <a:rPr sz="750" spc="-5" dirty="0">
                          <a:latin typeface="SimSun"/>
                          <a:cs typeface="SimSun"/>
                        </a:rPr>
                        <a:t>住宅宿泊事業法に規定する住宅宿泊事業に係る施設</a:t>
                      </a:r>
                      <a:endParaRPr sz="750">
                        <a:latin typeface="SimSun"/>
                        <a:cs typeface="SimSun"/>
                      </a:endParaRPr>
                    </a:p>
                    <a:p>
                      <a:pPr marL="1288415">
                        <a:lnSpc>
                          <a:spcPct val="100000"/>
                        </a:lnSpc>
                        <a:spcBef>
                          <a:spcPts val="170"/>
                        </a:spcBef>
                      </a:pPr>
                      <a:r>
                        <a:rPr sz="750" dirty="0">
                          <a:latin typeface="SimSun"/>
                          <a:cs typeface="SimSun"/>
                        </a:rPr>
                        <a:t>（民泊</a:t>
                      </a:r>
                      <a:r>
                        <a:rPr sz="750" spc="-50" dirty="0">
                          <a:latin typeface="SimSun"/>
                          <a:cs typeface="SimSun"/>
                        </a:rPr>
                        <a:t>）</a:t>
                      </a:r>
                      <a:endParaRPr sz="750">
                        <a:latin typeface="SimSun"/>
                        <a:cs typeface="SimSun"/>
                      </a:endParaRPr>
                    </a:p>
                  </a:txBody>
                  <a:tcPr marL="0" marR="0" marT="32384" marB="0">
                    <a:lnL w="19050">
                      <a:solidFill>
                        <a:srgbClr val="000000"/>
                      </a:solidFill>
                      <a:prstDash val="solid"/>
                    </a:lnL>
                    <a:lnT w="9525">
                      <a:solidFill>
                        <a:srgbClr val="000000"/>
                      </a:solidFill>
                      <a:prstDash val="solid"/>
                    </a:lnT>
                    <a:lnB w="9525">
                      <a:solidFill>
                        <a:srgbClr val="000000"/>
                      </a:solidFill>
                      <a:prstDash val="solid"/>
                    </a:lnB>
                  </a:tcPr>
                </a:tc>
                <a:tc hMerge="1">
                  <a:txBody>
                    <a:bodyPr/>
                    <a:lstStyle/>
                    <a:p>
                      <a:endParaRPr/>
                    </a:p>
                  </a:txBody>
                  <a:tcPr marL="0" marR="0" marT="0" marB="0"/>
                </a:tc>
                <a:tc>
                  <a:txBody>
                    <a:bodyPr/>
                    <a:lstStyle/>
                    <a:p>
                      <a:pPr marL="36195" marR="42545">
                        <a:lnSpc>
                          <a:spcPct val="118100"/>
                        </a:lnSpc>
                        <a:spcBef>
                          <a:spcPts val="254"/>
                        </a:spcBef>
                      </a:pPr>
                      <a:r>
                        <a:rPr sz="750" spc="-5" dirty="0">
                          <a:latin typeface="SimSun"/>
                          <a:cs typeface="SimSun"/>
                        </a:rPr>
                        <a:t>住宅宿泊事業法に規定する住宅宿泊事業に係る施設</a:t>
                      </a:r>
                      <a:endParaRPr sz="750">
                        <a:latin typeface="SimSun"/>
                        <a:cs typeface="SimSun"/>
                      </a:endParaRPr>
                    </a:p>
                    <a:p>
                      <a:pPr marL="36195">
                        <a:lnSpc>
                          <a:spcPct val="100000"/>
                        </a:lnSpc>
                        <a:spcBef>
                          <a:spcPts val="170"/>
                        </a:spcBef>
                      </a:pPr>
                      <a:r>
                        <a:rPr sz="750" dirty="0">
                          <a:latin typeface="SimSun"/>
                          <a:cs typeface="SimSun"/>
                        </a:rPr>
                        <a:t>（民泊</a:t>
                      </a:r>
                      <a:r>
                        <a:rPr sz="750" spc="-50" dirty="0">
                          <a:latin typeface="SimSun"/>
                          <a:cs typeface="SimSun"/>
                        </a:rPr>
                        <a:t>）</a:t>
                      </a:r>
                      <a:endParaRPr sz="750">
                        <a:latin typeface="SimSun"/>
                        <a:cs typeface="SimSun"/>
                      </a:endParaRPr>
                    </a:p>
                  </a:txBody>
                  <a:tcPr marL="0" marR="0" marT="32384" marB="0">
                    <a:lnT w="9525">
                      <a:solidFill>
                        <a:srgbClr val="000000"/>
                      </a:solidFill>
                      <a:prstDash val="solid"/>
                    </a:lnT>
                    <a:lnB w="9525">
                      <a:solidFill>
                        <a:srgbClr val="000000"/>
                      </a:solidFill>
                      <a:prstDash val="solid"/>
                    </a:lnB>
                  </a:tcPr>
                </a:tc>
                <a:tc>
                  <a:txBody>
                    <a:bodyPr/>
                    <a:lstStyle/>
                    <a:p>
                      <a:pPr marL="22225" marR="28575">
                        <a:lnSpc>
                          <a:spcPct val="118100"/>
                        </a:lnSpc>
                        <a:spcBef>
                          <a:spcPts val="254"/>
                        </a:spcBef>
                      </a:pPr>
                      <a:r>
                        <a:rPr sz="750" spc="-5" dirty="0">
                          <a:latin typeface="SimSun"/>
                          <a:cs typeface="SimSun"/>
                        </a:rPr>
                        <a:t>住宅宿泊事業法に規定する住宅宿泊事業に係る施設</a:t>
                      </a:r>
                      <a:endParaRPr sz="750">
                        <a:latin typeface="SimSun"/>
                        <a:cs typeface="SimSun"/>
                      </a:endParaRPr>
                    </a:p>
                    <a:p>
                      <a:pPr marL="22225">
                        <a:lnSpc>
                          <a:spcPct val="100000"/>
                        </a:lnSpc>
                        <a:spcBef>
                          <a:spcPts val="170"/>
                        </a:spcBef>
                      </a:pPr>
                      <a:r>
                        <a:rPr sz="750" dirty="0">
                          <a:latin typeface="SimSun"/>
                          <a:cs typeface="SimSun"/>
                        </a:rPr>
                        <a:t>（民泊</a:t>
                      </a:r>
                      <a:r>
                        <a:rPr sz="750" spc="-50" dirty="0">
                          <a:latin typeface="SimSun"/>
                          <a:cs typeface="SimSun"/>
                        </a:rPr>
                        <a:t>）</a:t>
                      </a:r>
                      <a:endParaRPr sz="750">
                        <a:latin typeface="SimSun"/>
                        <a:cs typeface="SimSun"/>
                      </a:endParaRPr>
                    </a:p>
                  </a:txBody>
                  <a:tcPr marL="0" marR="0" marT="32384" marB="0">
                    <a:lnT w="9525">
                      <a:solidFill>
                        <a:srgbClr val="000000"/>
                      </a:solidFill>
                      <a:prstDash val="solid"/>
                    </a:lnT>
                    <a:lnB w="9525">
                      <a:solidFill>
                        <a:srgbClr val="000000"/>
                      </a:solidFill>
                      <a:prstDash val="solid"/>
                    </a:lnB>
                  </a:tcPr>
                </a:tc>
                <a:tc>
                  <a:txBody>
                    <a:bodyPr/>
                    <a:lstStyle/>
                    <a:p>
                      <a:pPr marL="36195" marR="33020">
                        <a:lnSpc>
                          <a:spcPct val="118100"/>
                        </a:lnSpc>
                        <a:spcBef>
                          <a:spcPts val="254"/>
                        </a:spcBef>
                      </a:pPr>
                      <a:r>
                        <a:rPr sz="750" spc="-5" dirty="0">
                          <a:latin typeface="SimSun"/>
                          <a:cs typeface="SimSun"/>
                        </a:rPr>
                        <a:t>住宅宿泊事業法の届出をして住宅宿泊事業を行う住宅</a:t>
                      </a:r>
                      <a:endParaRPr sz="750">
                        <a:latin typeface="SimSun"/>
                        <a:cs typeface="SimSun"/>
                      </a:endParaRPr>
                    </a:p>
                    <a:p>
                      <a:pPr marL="36195">
                        <a:lnSpc>
                          <a:spcPct val="100000"/>
                        </a:lnSpc>
                        <a:spcBef>
                          <a:spcPts val="170"/>
                        </a:spcBef>
                      </a:pPr>
                      <a:r>
                        <a:rPr sz="750" dirty="0">
                          <a:latin typeface="SimSun"/>
                          <a:cs typeface="SimSun"/>
                        </a:rPr>
                        <a:t>（民泊</a:t>
                      </a:r>
                      <a:r>
                        <a:rPr sz="750" spc="-50" dirty="0">
                          <a:latin typeface="SimSun"/>
                          <a:cs typeface="SimSun"/>
                        </a:rPr>
                        <a:t>）</a:t>
                      </a:r>
                      <a:endParaRPr sz="750">
                        <a:latin typeface="SimSun"/>
                        <a:cs typeface="SimSun"/>
                      </a:endParaRPr>
                    </a:p>
                  </a:txBody>
                  <a:tcPr marL="0" marR="0" marT="32384" marB="0">
                    <a:lnT w="9525">
                      <a:solidFill>
                        <a:srgbClr val="000000"/>
                      </a:solidFill>
                      <a:prstDash val="solid"/>
                    </a:lnT>
                    <a:lnB w="9525">
                      <a:solidFill>
                        <a:srgbClr val="000000"/>
                      </a:solidFill>
                      <a:prstDash val="solid"/>
                    </a:lnB>
                  </a:tcPr>
                </a:tc>
                <a:tc>
                  <a:txBody>
                    <a:bodyPr/>
                    <a:lstStyle/>
                    <a:p>
                      <a:pPr marL="31750" marR="28575">
                        <a:lnSpc>
                          <a:spcPct val="118100"/>
                        </a:lnSpc>
                        <a:spcBef>
                          <a:spcPts val="254"/>
                        </a:spcBef>
                      </a:pPr>
                      <a:r>
                        <a:rPr sz="750" spc="-5" dirty="0">
                          <a:latin typeface="SimSun"/>
                          <a:cs typeface="SimSun"/>
                        </a:rPr>
                        <a:t>住宅宿泊事業法の届出をして住宅宿泊事業を行う住宅</a:t>
                      </a:r>
                      <a:endParaRPr sz="750">
                        <a:latin typeface="SimSun"/>
                        <a:cs typeface="SimSun"/>
                      </a:endParaRPr>
                    </a:p>
                    <a:p>
                      <a:pPr marL="31750">
                        <a:lnSpc>
                          <a:spcPct val="100000"/>
                        </a:lnSpc>
                        <a:spcBef>
                          <a:spcPts val="170"/>
                        </a:spcBef>
                      </a:pPr>
                      <a:r>
                        <a:rPr sz="750" dirty="0">
                          <a:latin typeface="SimSun"/>
                          <a:cs typeface="SimSun"/>
                        </a:rPr>
                        <a:t>（民泊</a:t>
                      </a:r>
                      <a:r>
                        <a:rPr sz="750" spc="-50" dirty="0">
                          <a:latin typeface="SimSun"/>
                          <a:cs typeface="SimSun"/>
                        </a:rPr>
                        <a:t>）</a:t>
                      </a:r>
                      <a:endParaRPr sz="750">
                        <a:latin typeface="SimSun"/>
                        <a:cs typeface="SimSun"/>
                      </a:endParaRPr>
                    </a:p>
                  </a:txBody>
                  <a:tcPr marL="0" marR="0" marT="32384" marB="0">
                    <a:lnT w="9525">
                      <a:solidFill>
                        <a:srgbClr val="000000"/>
                      </a:solidFill>
                      <a:prstDash val="solid"/>
                    </a:lnT>
                    <a:lnB w="9525">
                      <a:solidFill>
                        <a:srgbClr val="000000"/>
                      </a:solidFill>
                      <a:prstDash val="solid"/>
                    </a:lnB>
                  </a:tcPr>
                </a:tc>
                <a:tc>
                  <a:txBody>
                    <a:bodyPr/>
                    <a:lstStyle/>
                    <a:p>
                      <a:pPr marL="36195" marR="28575">
                        <a:lnSpc>
                          <a:spcPct val="118100"/>
                        </a:lnSpc>
                        <a:spcBef>
                          <a:spcPts val="254"/>
                        </a:spcBef>
                      </a:pPr>
                      <a:r>
                        <a:rPr sz="750" spc="-5" dirty="0">
                          <a:latin typeface="SimSun"/>
                          <a:cs typeface="SimSun"/>
                        </a:rPr>
                        <a:t>住宅宿泊事業法に規定する住宅宿泊事業に係る施設</a:t>
                      </a:r>
                      <a:endParaRPr sz="750">
                        <a:latin typeface="SimSun"/>
                        <a:cs typeface="SimSun"/>
                      </a:endParaRPr>
                    </a:p>
                    <a:p>
                      <a:pPr marL="36195">
                        <a:lnSpc>
                          <a:spcPct val="100000"/>
                        </a:lnSpc>
                        <a:spcBef>
                          <a:spcPts val="170"/>
                        </a:spcBef>
                      </a:pPr>
                      <a:r>
                        <a:rPr sz="750" dirty="0">
                          <a:latin typeface="SimSun"/>
                          <a:cs typeface="SimSun"/>
                        </a:rPr>
                        <a:t>（民泊</a:t>
                      </a:r>
                      <a:r>
                        <a:rPr sz="750" spc="-50" dirty="0">
                          <a:latin typeface="SimSun"/>
                          <a:cs typeface="SimSun"/>
                        </a:rPr>
                        <a:t>）</a:t>
                      </a:r>
                      <a:endParaRPr sz="750">
                        <a:latin typeface="SimSun"/>
                        <a:cs typeface="SimSun"/>
                      </a:endParaRPr>
                    </a:p>
                  </a:txBody>
                  <a:tcPr marL="0" marR="0" marT="32384" marB="0">
                    <a:lnT w="9525">
                      <a:solidFill>
                        <a:srgbClr val="000000"/>
                      </a:solidFill>
                      <a:prstDash val="solid"/>
                    </a:lnT>
                    <a:lnB w="9525">
                      <a:solidFill>
                        <a:srgbClr val="000000"/>
                      </a:solidFill>
                      <a:prstDash val="solid"/>
                    </a:lnB>
                  </a:tcPr>
                </a:tc>
                <a:tc gridSpan="2">
                  <a:txBody>
                    <a:bodyPr/>
                    <a:lstStyle/>
                    <a:p>
                      <a:pPr marL="36195" marR="38100">
                        <a:lnSpc>
                          <a:spcPct val="118100"/>
                        </a:lnSpc>
                        <a:spcBef>
                          <a:spcPts val="254"/>
                        </a:spcBef>
                        <a:tabLst>
                          <a:tab pos="1297940" algn="l"/>
                        </a:tabLst>
                      </a:pPr>
                      <a:r>
                        <a:rPr sz="750" dirty="0">
                          <a:latin typeface="SimSun"/>
                          <a:cs typeface="SimSun"/>
                        </a:rPr>
                        <a:t>住宅宿泊事業法に規定する住宅宿泊事業法に規定す</a:t>
                      </a:r>
                      <a:r>
                        <a:rPr sz="750" spc="-50" dirty="0">
                          <a:latin typeface="SimSun"/>
                          <a:cs typeface="SimSun"/>
                        </a:rPr>
                        <a:t>る</a:t>
                      </a:r>
                      <a:r>
                        <a:rPr sz="750" dirty="0">
                          <a:latin typeface="SimSun"/>
                          <a:cs typeface="SimSun"/>
                        </a:rPr>
                        <a:t>住宅宿泊事業に係る施</a:t>
                      </a:r>
                      <a:r>
                        <a:rPr sz="750" spc="-50" dirty="0">
                          <a:latin typeface="SimSun"/>
                          <a:cs typeface="SimSun"/>
                        </a:rPr>
                        <a:t>設</a:t>
                      </a:r>
                      <a:r>
                        <a:rPr sz="750" dirty="0">
                          <a:latin typeface="SimSun"/>
                          <a:cs typeface="SimSun"/>
                        </a:rPr>
                        <a:t>	住宅宿泊事業に係る施</a:t>
                      </a:r>
                      <a:r>
                        <a:rPr sz="750" spc="-50" dirty="0">
                          <a:latin typeface="SimSun"/>
                          <a:cs typeface="SimSun"/>
                        </a:rPr>
                        <a:t>設</a:t>
                      </a:r>
                      <a:endParaRPr sz="750">
                        <a:latin typeface="SimSun"/>
                        <a:cs typeface="SimSun"/>
                      </a:endParaRPr>
                    </a:p>
                    <a:p>
                      <a:pPr marL="36195">
                        <a:lnSpc>
                          <a:spcPct val="100000"/>
                        </a:lnSpc>
                        <a:spcBef>
                          <a:spcPts val="170"/>
                        </a:spcBef>
                        <a:tabLst>
                          <a:tab pos="1297940" algn="l"/>
                        </a:tabLst>
                      </a:pPr>
                      <a:r>
                        <a:rPr sz="750" dirty="0">
                          <a:latin typeface="SimSun"/>
                          <a:cs typeface="SimSun"/>
                        </a:rPr>
                        <a:t>（民泊</a:t>
                      </a:r>
                      <a:r>
                        <a:rPr sz="750" spc="-50" dirty="0">
                          <a:latin typeface="SimSun"/>
                          <a:cs typeface="SimSun"/>
                        </a:rPr>
                        <a:t>）</a:t>
                      </a:r>
                      <a:r>
                        <a:rPr sz="750" dirty="0">
                          <a:latin typeface="SimSun"/>
                          <a:cs typeface="SimSun"/>
                        </a:rPr>
                        <a:t>	（民泊</a:t>
                      </a:r>
                      <a:r>
                        <a:rPr sz="750" spc="-50" dirty="0">
                          <a:latin typeface="SimSun"/>
                          <a:cs typeface="SimSun"/>
                        </a:rPr>
                        <a:t>）</a:t>
                      </a:r>
                      <a:endParaRPr sz="750">
                        <a:latin typeface="SimSun"/>
                        <a:cs typeface="SimSun"/>
                      </a:endParaRPr>
                    </a:p>
                  </a:txBody>
                  <a:tcPr marL="0" marR="0" marT="32384" marB="0">
                    <a:lnR w="19050">
                      <a:solidFill>
                        <a:srgbClr val="000000"/>
                      </a:solidFill>
                      <a:prstDash val="solid"/>
                    </a:lnR>
                    <a:lnT w="9525">
                      <a:solidFill>
                        <a:srgbClr val="000000"/>
                      </a:solidFill>
                      <a:prstDash val="solid"/>
                    </a:lnT>
                    <a:lnB w="9525">
                      <a:solidFill>
                        <a:srgbClr val="000000"/>
                      </a:solidFill>
                      <a:prstDash val="solid"/>
                    </a:lnB>
                  </a:tcPr>
                </a:tc>
                <a:tc hMerge="1">
                  <a:txBody>
                    <a:bodyPr/>
                    <a:lstStyle/>
                    <a:p>
                      <a:endParaRPr/>
                    </a:p>
                  </a:txBody>
                  <a:tcPr marL="0" marR="0" marT="0" marB="0"/>
                </a:tc>
                <a:tc>
                  <a:txBody>
                    <a:bodyPr/>
                    <a:lstStyle/>
                    <a:p>
                      <a:pPr marL="26670" marR="38100">
                        <a:lnSpc>
                          <a:spcPct val="118100"/>
                        </a:lnSpc>
                        <a:spcBef>
                          <a:spcPts val="254"/>
                        </a:spcBef>
                      </a:pPr>
                      <a:r>
                        <a:rPr sz="750" spc="-5" dirty="0">
                          <a:latin typeface="SimSun"/>
                          <a:cs typeface="SimSun"/>
                        </a:rPr>
                        <a:t>住宅宿泊事業法に規定する住宅宿泊事業に係る施設</a:t>
                      </a:r>
                      <a:endParaRPr sz="750">
                        <a:latin typeface="SimSun"/>
                        <a:cs typeface="SimSun"/>
                      </a:endParaRPr>
                    </a:p>
                    <a:p>
                      <a:pPr marL="26670">
                        <a:lnSpc>
                          <a:spcPct val="100000"/>
                        </a:lnSpc>
                        <a:spcBef>
                          <a:spcPts val="170"/>
                        </a:spcBef>
                      </a:pPr>
                      <a:r>
                        <a:rPr sz="750" dirty="0">
                          <a:latin typeface="SimSun"/>
                          <a:cs typeface="SimSun"/>
                        </a:rPr>
                        <a:t>（民泊</a:t>
                      </a:r>
                      <a:r>
                        <a:rPr sz="750" spc="-50" dirty="0">
                          <a:latin typeface="SimSun"/>
                          <a:cs typeface="SimSun"/>
                        </a:rPr>
                        <a:t>）</a:t>
                      </a:r>
                      <a:endParaRPr sz="750">
                        <a:latin typeface="SimSun"/>
                        <a:cs typeface="SimSun"/>
                      </a:endParaRPr>
                    </a:p>
                  </a:txBody>
                  <a:tcPr marL="0" marR="0" marT="32384"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05"/>
                  </a:ext>
                </a:extLst>
              </a:tr>
              <a:tr h="224790">
                <a:tc>
                  <a:txBody>
                    <a:bodyPr/>
                    <a:lstStyle/>
                    <a:p>
                      <a:pPr marL="3810" algn="ctr">
                        <a:lnSpc>
                          <a:spcPct val="100000"/>
                        </a:lnSpc>
                        <a:spcBef>
                          <a:spcPts val="490"/>
                        </a:spcBef>
                      </a:pPr>
                      <a:r>
                        <a:rPr sz="750" spc="-10" dirty="0">
                          <a:latin typeface="SimSun"/>
                          <a:cs typeface="SimSun"/>
                        </a:rPr>
                        <a:t>納税義務者</a:t>
                      </a:r>
                      <a:endParaRPr sz="750">
                        <a:latin typeface="SimSun"/>
                        <a:cs typeface="SimSun"/>
                      </a:endParaRPr>
                    </a:p>
                  </a:txBody>
                  <a:tcPr marL="0" marR="0" marT="62230" marB="0">
                    <a:lnL w="9525">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188595">
                        <a:lnSpc>
                          <a:spcPct val="100000"/>
                        </a:lnSpc>
                        <a:spcBef>
                          <a:spcPts val="490"/>
                        </a:spcBef>
                      </a:pPr>
                      <a:r>
                        <a:rPr sz="750" spc="-10" dirty="0">
                          <a:latin typeface="SimSun"/>
                          <a:cs typeface="SimSun"/>
                        </a:rPr>
                        <a:t>上記施設への宿泊者</a:t>
                      </a:r>
                      <a:endParaRPr sz="750">
                        <a:latin typeface="SimSun"/>
                        <a:cs typeface="SimSun"/>
                      </a:endParaRPr>
                    </a:p>
                  </a:txBody>
                  <a:tcPr marL="0" marR="0" marT="62230"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45720" algn="ctr">
                        <a:lnSpc>
                          <a:spcPct val="100000"/>
                        </a:lnSpc>
                        <a:spcBef>
                          <a:spcPts val="490"/>
                        </a:spcBef>
                      </a:pPr>
                      <a:r>
                        <a:rPr sz="750" spc="-25" dirty="0">
                          <a:latin typeface="SimSun"/>
                          <a:cs typeface="SimSun"/>
                        </a:rPr>
                        <a:t>同左</a:t>
                      </a:r>
                      <a:endParaRPr sz="750">
                        <a:latin typeface="SimSun"/>
                        <a:cs typeface="SimSun"/>
                      </a:endParaRPr>
                    </a:p>
                  </a:txBody>
                  <a:tcPr marL="0" marR="0" marT="62230" marB="0">
                    <a:lnT w="9525">
                      <a:solidFill>
                        <a:srgbClr val="000000"/>
                      </a:solidFill>
                      <a:prstDash val="solid"/>
                    </a:lnT>
                    <a:lnB w="9525">
                      <a:solidFill>
                        <a:srgbClr val="000000"/>
                      </a:solidFill>
                      <a:prstDash val="solid"/>
                    </a:lnB>
                  </a:tcPr>
                </a:tc>
                <a:tc>
                  <a:txBody>
                    <a:bodyPr/>
                    <a:lstStyle/>
                    <a:p>
                      <a:pPr marL="22860" algn="ctr">
                        <a:lnSpc>
                          <a:spcPct val="100000"/>
                        </a:lnSpc>
                        <a:spcBef>
                          <a:spcPts val="490"/>
                        </a:spcBef>
                      </a:pPr>
                      <a:r>
                        <a:rPr sz="750" spc="-25" dirty="0">
                          <a:latin typeface="SimSun"/>
                          <a:cs typeface="SimSun"/>
                        </a:rPr>
                        <a:t>同左</a:t>
                      </a:r>
                      <a:endParaRPr sz="750">
                        <a:latin typeface="SimSun"/>
                        <a:cs typeface="SimSun"/>
                      </a:endParaRPr>
                    </a:p>
                  </a:txBody>
                  <a:tcPr marL="0" marR="0" marT="62230" marB="0">
                    <a:lnT w="9525">
                      <a:solidFill>
                        <a:srgbClr val="000000"/>
                      </a:solidFill>
                      <a:prstDash val="solid"/>
                    </a:lnT>
                    <a:lnB w="9525">
                      <a:solidFill>
                        <a:srgbClr val="000000"/>
                      </a:solidFill>
                      <a:prstDash val="solid"/>
                    </a:lnB>
                  </a:tcPr>
                </a:tc>
                <a:tc>
                  <a:txBody>
                    <a:bodyPr/>
                    <a:lstStyle/>
                    <a:p>
                      <a:pPr marL="22225" algn="ctr">
                        <a:lnSpc>
                          <a:spcPct val="100000"/>
                        </a:lnSpc>
                        <a:spcBef>
                          <a:spcPts val="490"/>
                        </a:spcBef>
                      </a:pPr>
                      <a:r>
                        <a:rPr sz="750" spc="-25" dirty="0">
                          <a:latin typeface="SimSun"/>
                          <a:cs typeface="SimSun"/>
                        </a:rPr>
                        <a:t>同左</a:t>
                      </a:r>
                      <a:endParaRPr sz="750">
                        <a:latin typeface="SimSun"/>
                        <a:cs typeface="SimSun"/>
                      </a:endParaRPr>
                    </a:p>
                  </a:txBody>
                  <a:tcPr marL="0" marR="0" marT="62230" marB="0">
                    <a:lnT w="9525">
                      <a:solidFill>
                        <a:srgbClr val="000000"/>
                      </a:solidFill>
                      <a:prstDash val="solid"/>
                    </a:lnT>
                    <a:lnB w="9525">
                      <a:solidFill>
                        <a:srgbClr val="000000"/>
                      </a:solidFill>
                      <a:prstDash val="solid"/>
                    </a:lnB>
                  </a:tcPr>
                </a:tc>
                <a:tc>
                  <a:txBody>
                    <a:bodyPr/>
                    <a:lstStyle/>
                    <a:p>
                      <a:pPr marL="31750" algn="ctr">
                        <a:lnSpc>
                          <a:spcPct val="100000"/>
                        </a:lnSpc>
                        <a:spcBef>
                          <a:spcPts val="490"/>
                        </a:spcBef>
                      </a:pPr>
                      <a:r>
                        <a:rPr sz="750" spc="-25" dirty="0">
                          <a:latin typeface="SimSun"/>
                          <a:cs typeface="SimSun"/>
                        </a:rPr>
                        <a:t>同左</a:t>
                      </a:r>
                      <a:endParaRPr sz="750">
                        <a:latin typeface="SimSun"/>
                        <a:cs typeface="SimSun"/>
                      </a:endParaRPr>
                    </a:p>
                  </a:txBody>
                  <a:tcPr marL="0" marR="0" marT="62230" marB="0">
                    <a:lnT w="9525">
                      <a:solidFill>
                        <a:srgbClr val="000000"/>
                      </a:solidFill>
                      <a:prstDash val="solid"/>
                    </a:lnT>
                    <a:lnB w="9525">
                      <a:solidFill>
                        <a:srgbClr val="000000"/>
                      </a:solidFill>
                      <a:prstDash val="solid"/>
                    </a:lnB>
                  </a:tcPr>
                </a:tc>
                <a:tc>
                  <a:txBody>
                    <a:bodyPr/>
                    <a:lstStyle/>
                    <a:p>
                      <a:pPr marL="31750" algn="ctr">
                        <a:lnSpc>
                          <a:spcPct val="100000"/>
                        </a:lnSpc>
                        <a:spcBef>
                          <a:spcPts val="490"/>
                        </a:spcBef>
                      </a:pPr>
                      <a:r>
                        <a:rPr sz="750" spc="-25" dirty="0">
                          <a:latin typeface="SimSun"/>
                          <a:cs typeface="SimSun"/>
                        </a:rPr>
                        <a:t>同左</a:t>
                      </a:r>
                      <a:endParaRPr sz="750">
                        <a:latin typeface="SimSun"/>
                        <a:cs typeface="SimSun"/>
                      </a:endParaRPr>
                    </a:p>
                  </a:txBody>
                  <a:tcPr marL="0" marR="0" marT="62230" marB="0">
                    <a:lnT w="9525">
                      <a:solidFill>
                        <a:srgbClr val="000000"/>
                      </a:solidFill>
                      <a:prstDash val="solid"/>
                    </a:lnT>
                    <a:lnB w="9525">
                      <a:solidFill>
                        <a:srgbClr val="000000"/>
                      </a:solidFill>
                      <a:prstDash val="solid"/>
                    </a:lnB>
                  </a:tcPr>
                </a:tc>
                <a:tc>
                  <a:txBody>
                    <a:bodyPr/>
                    <a:lstStyle/>
                    <a:p>
                      <a:pPr marL="36195" algn="ctr">
                        <a:lnSpc>
                          <a:spcPct val="100000"/>
                        </a:lnSpc>
                        <a:spcBef>
                          <a:spcPts val="490"/>
                        </a:spcBef>
                      </a:pPr>
                      <a:r>
                        <a:rPr sz="750" spc="-25" dirty="0">
                          <a:latin typeface="SimSun"/>
                          <a:cs typeface="SimSun"/>
                        </a:rPr>
                        <a:t>同左</a:t>
                      </a:r>
                      <a:endParaRPr sz="750">
                        <a:latin typeface="SimSun"/>
                        <a:cs typeface="SimSun"/>
                      </a:endParaRPr>
                    </a:p>
                  </a:txBody>
                  <a:tcPr marL="0" marR="0" marT="62230" marB="0">
                    <a:lnT w="9525">
                      <a:solidFill>
                        <a:srgbClr val="000000"/>
                      </a:solidFill>
                      <a:prstDash val="solid"/>
                    </a:lnT>
                    <a:lnB w="9525">
                      <a:solidFill>
                        <a:srgbClr val="000000"/>
                      </a:solidFill>
                      <a:prstDash val="solid"/>
                    </a:lnB>
                  </a:tcPr>
                </a:tc>
                <a:tc>
                  <a:txBody>
                    <a:bodyPr/>
                    <a:lstStyle/>
                    <a:p>
                      <a:pPr marL="86360" algn="ctr">
                        <a:lnSpc>
                          <a:spcPct val="100000"/>
                        </a:lnSpc>
                        <a:spcBef>
                          <a:spcPts val="490"/>
                        </a:spcBef>
                      </a:pPr>
                      <a:r>
                        <a:rPr sz="750" spc="-25" dirty="0">
                          <a:latin typeface="SimSun"/>
                          <a:cs typeface="SimSun"/>
                        </a:rPr>
                        <a:t>同左</a:t>
                      </a:r>
                      <a:endParaRPr sz="750">
                        <a:latin typeface="SimSun"/>
                        <a:cs typeface="SimSun"/>
                      </a:endParaRPr>
                    </a:p>
                  </a:txBody>
                  <a:tcPr marL="0" marR="0" marT="62230" marB="0">
                    <a:lnT w="9525">
                      <a:solidFill>
                        <a:srgbClr val="000000"/>
                      </a:solidFill>
                      <a:prstDash val="solid"/>
                    </a:lnT>
                    <a:lnB w="9525">
                      <a:solidFill>
                        <a:srgbClr val="000000"/>
                      </a:solidFill>
                      <a:prstDash val="solid"/>
                    </a:lnB>
                  </a:tcPr>
                </a:tc>
                <a:tc>
                  <a:txBody>
                    <a:bodyPr/>
                    <a:lstStyle/>
                    <a:p>
                      <a:pPr marL="76835" algn="ctr">
                        <a:lnSpc>
                          <a:spcPct val="100000"/>
                        </a:lnSpc>
                        <a:spcBef>
                          <a:spcPts val="490"/>
                        </a:spcBef>
                      </a:pPr>
                      <a:r>
                        <a:rPr sz="750" spc="-25" dirty="0">
                          <a:latin typeface="SimSun"/>
                          <a:cs typeface="SimSun"/>
                        </a:rPr>
                        <a:t>同左</a:t>
                      </a:r>
                      <a:endParaRPr sz="750">
                        <a:latin typeface="SimSun"/>
                        <a:cs typeface="SimSun"/>
                      </a:endParaRPr>
                    </a:p>
                  </a:txBody>
                  <a:tcPr marL="0" marR="0" marT="62230"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17145" algn="ctr">
                        <a:lnSpc>
                          <a:spcPct val="100000"/>
                        </a:lnSpc>
                        <a:spcBef>
                          <a:spcPts val="490"/>
                        </a:spcBef>
                      </a:pPr>
                      <a:r>
                        <a:rPr sz="750" spc="-25" dirty="0">
                          <a:latin typeface="SimSun"/>
                          <a:cs typeface="SimSun"/>
                        </a:rPr>
                        <a:t>同左</a:t>
                      </a:r>
                      <a:endParaRPr sz="750">
                        <a:latin typeface="SimSun"/>
                        <a:cs typeface="SimSun"/>
                      </a:endParaRPr>
                    </a:p>
                  </a:txBody>
                  <a:tcPr marL="0" marR="0" marT="62230"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06"/>
                  </a:ext>
                </a:extLst>
              </a:tr>
              <a:tr h="278765">
                <a:tc>
                  <a:txBody>
                    <a:bodyPr/>
                    <a:lstStyle/>
                    <a:p>
                      <a:pPr marL="12700" algn="ctr">
                        <a:lnSpc>
                          <a:spcPct val="100000"/>
                        </a:lnSpc>
                        <a:spcBef>
                          <a:spcPts val="705"/>
                        </a:spcBef>
                      </a:pPr>
                      <a:r>
                        <a:rPr sz="750" spc="-15" dirty="0">
                          <a:latin typeface="SimSun"/>
                          <a:cs typeface="SimSun"/>
                        </a:rPr>
                        <a:t>課税標準</a:t>
                      </a:r>
                      <a:endParaRPr sz="750">
                        <a:latin typeface="SimSun"/>
                        <a:cs typeface="SimSun"/>
                      </a:endParaRPr>
                    </a:p>
                  </a:txBody>
                  <a:tcPr marL="0" marR="0" marT="89535" marB="0">
                    <a:lnL w="9525">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188595">
                        <a:lnSpc>
                          <a:spcPct val="100000"/>
                        </a:lnSpc>
                        <a:spcBef>
                          <a:spcPts val="705"/>
                        </a:spcBef>
                      </a:pPr>
                      <a:r>
                        <a:rPr sz="750" spc="-10" dirty="0">
                          <a:latin typeface="SimSun"/>
                          <a:cs typeface="SimSun"/>
                        </a:rPr>
                        <a:t>上記施設への宿泊数</a:t>
                      </a:r>
                      <a:endParaRPr sz="750">
                        <a:latin typeface="SimSun"/>
                        <a:cs typeface="SimSun"/>
                      </a:endParaRPr>
                    </a:p>
                  </a:txBody>
                  <a:tcPr marL="0" marR="0" marT="89535"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45720" algn="ctr">
                        <a:lnSpc>
                          <a:spcPct val="100000"/>
                        </a:lnSpc>
                        <a:spcBef>
                          <a:spcPts val="705"/>
                        </a:spcBef>
                      </a:pPr>
                      <a:r>
                        <a:rPr sz="750" spc="-25" dirty="0">
                          <a:latin typeface="SimSun"/>
                          <a:cs typeface="SimSun"/>
                        </a:rPr>
                        <a:t>同左</a:t>
                      </a:r>
                      <a:endParaRPr sz="75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5080" algn="ctr">
                        <a:lnSpc>
                          <a:spcPct val="100000"/>
                        </a:lnSpc>
                        <a:spcBef>
                          <a:spcPts val="705"/>
                        </a:spcBef>
                      </a:pPr>
                      <a:r>
                        <a:rPr sz="750" spc="-25" dirty="0">
                          <a:latin typeface="SimSun"/>
                          <a:cs typeface="SimSun"/>
                        </a:rPr>
                        <a:t>同左</a:t>
                      </a:r>
                      <a:endParaRPr sz="75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22225" algn="ctr">
                        <a:lnSpc>
                          <a:spcPct val="100000"/>
                        </a:lnSpc>
                        <a:spcBef>
                          <a:spcPts val="705"/>
                        </a:spcBef>
                      </a:pPr>
                      <a:r>
                        <a:rPr sz="750" spc="-25" dirty="0">
                          <a:latin typeface="SimSun"/>
                          <a:cs typeface="SimSun"/>
                        </a:rPr>
                        <a:t>同左</a:t>
                      </a:r>
                      <a:endParaRPr sz="75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31750" algn="ctr">
                        <a:lnSpc>
                          <a:spcPct val="100000"/>
                        </a:lnSpc>
                        <a:spcBef>
                          <a:spcPts val="705"/>
                        </a:spcBef>
                      </a:pPr>
                      <a:r>
                        <a:rPr sz="750" spc="-25" dirty="0">
                          <a:latin typeface="SimSun"/>
                          <a:cs typeface="SimSun"/>
                        </a:rPr>
                        <a:t>同左</a:t>
                      </a:r>
                      <a:endParaRPr sz="75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31750" marR="28575">
                        <a:lnSpc>
                          <a:spcPts val="1060"/>
                        </a:lnSpc>
                      </a:pPr>
                      <a:r>
                        <a:rPr sz="750" spc="-5" dirty="0">
                          <a:latin typeface="SimSun"/>
                          <a:cs typeface="SimSun"/>
                        </a:rPr>
                        <a:t>上記施設への１人、１部屋または１棟の宿泊料金</a:t>
                      </a:r>
                      <a:endParaRPr sz="750">
                        <a:latin typeface="SimSun"/>
                        <a:cs typeface="SimSun"/>
                      </a:endParaRPr>
                    </a:p>
                  </a:txBody>
                  <a:tcPr marL="0" marR="0" marT="0" marB="0">
                    <a:lnT w="9525">
                      <a:solidFill>
                        <a:srgbClr val="000000"/>
                      </a:solidFill>
                      <a:prstDash val="solid"/>
                    </a:lnT>
                    <a:lnB w="9525">
                      <a:solidFill>
                        <a:srgbClr val="000000"/>
                      </a:solidFill>
                      <a:prstDash val="solid"/>
                    </a:lnB>
                  </a:tcPr>
                </a:tc>
                <a:tc>
                  <a:txBody>
                    <a:bodyPr/>
                    <a:lstStyle/>
                    <a:p>
                      <a:pPr marL="495934" marR="316865" indent="-153670">
                        <a:lnSpc>
                          <a:spcPts val="1060"/>
                        </a:lnSpc>
                      </a:pPr>
                      <a:r>
                        <a:rPr sz="750" spc="-10" dirty="0">
                          <a:latin typeface="SimSun"/>
                          <a:cs typeface="SimSun"/>
                        </a:rPr>
                        <a:t>上記施設への</a:t>
                      </a:r>
                      <a:r>
                        <a:rPr sz="750" spc="-20" dirty="0">
                          <a:latin typeface="SimSun"/>
                          <a:cs typeface="SimSun"/>
                        </a:rPr>
                        <a:t>宿泊数</a:t>
                      </a:r>
                      <a:endParaRPr sz="750">
                        <a:latin typeface="SimSun"/>
                        <a:cs typeface="SimSun"/>
                      </a:endParaRPr>
                    </a:p>
                  </a:txBody>
                  <a:tcPr marL="0" marR="0" marT="0" marB="0">
                    <a:lnT w="9525">
                      <a:solidFill>
                        <a:srgbClr val="000000"/>
                      </a:solidFill>
                      <a:prstDash val="solid"/>
                    </a:lnT>
                    <a:lnB w="9525">
                      <a:solidFill>
                        <a:srgbClr val="000000"/>
                      </a:solidFill>
                      <a:prstDash val="solid"/>
                    </a:lnB>
                  </a:tcPr>
                </a:tc>
                <a:tc>
                  <a:txBody>
                    <a:bodyPr/>
                    <a:lstStyle/>
                    <a:p>
                      <a:pPr marL="86360" algn="ctr">
                        <a:lnSpc>
                          <a:spcPct val="100000"/>
                        </a:lnSpc>
                        <a:spcBef>
                          <a:spcPts val="705"/>
                        </a:spcBef>
                      </a:pPr>
                      <a:r>
                        <a:rPr sz="750" spc="-25" dirty="0">
                          <a:latin typeface="SimSun"/>
                          <a:cs typeface="SimSun"/>
                        </a:rPr>
                        <a:t>同左</a:t>
                      </a:r>
                      <a:endParaRPr sz="75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76835" algn="ctr">
                        <a:lnSpc>
                          <a:spcPct val="100000"/>
                        </a:lnSpc>
                        <a:spcBef>
                          <a:spcPts val="705"/>
                        </a:spcBef>
                      </a:pPr>
                      <a:r>
                        <a:rPr sz="750" spc="-25" dirty="0">
                          <a:latin typeface="SimSun"/>
                          <a:cs typeface="SimSun"/>
                        </a:rPr>
                        <a:t>同左</a:t>
                      </a:r>
                      <a:endParaRPr sz="750">
                        <a:latin typeface="SimSun"/>
                        <a:cs typeface="SimSun"/>
                      </a:endParaRPr>
                    </a:p>
                  </a:txBody>
                  <a:tcPr marL="0" marR="0" marT="89535"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17145" algn="ctr">
                        <a:lnSpc>
                          <a:spcPct val="100000"/>
                        </a:lnSpc>
                        <a:spcBef>
                          <a:spcPts val="705"/>
                        </a:spcBef>
                      </a:pPr>
                      <a:r>
                        <a:rPr sz="750" spc="-25" dirty="0">
                          <a:latin typeface="SimSun"/>
                          <a:cs typeface="SimSun"/>
                        </a:rPr>
                        <a:t>同左</a:t>
                      </a:r>
                      <a:endParaRPr sz="750">
                        <a:latin typeface="SimSun"/>
                        <a:cs typeface="SimSun"/>
                      </a:endParaRPr>
                    </a:p>
                  </a:txBody>
                  <a:tcPr marL="0" marR="0" marT="8953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07"/>
                  </a:ext>
                </a:extLst>
              </a:tr>
              <a:tr h="288290">
                <a:tc>
                  <a:txBody>
                    <a:bodyPr/>
                    <a:lstStyle/>
                    <a:p>
                      <a:pPr algn="ctr">
                        <a:lnSpc>
                          <a:spcPct val="100000"/>
                        </a:lnSpc>
                        <a:spcBef>
                          <a:spcPts val="204"/>
                        </a:spcBef>
                      </a:pPr>
                      <a:r>
                        <a:rPr sz="750" spc="-25" dirty="0">
                          <a:latin typeface="SimSun"/>
                          <a:cs typeface="SimSun"/>
                        </a:rPr>
                        <a:t>税率</a:t>
                      </a:r>
                      <a:endParaRPr sz="750">
                        <a:latin typeface="SimSun"/>
                        <a:cs typeface="SimSun"/>
                      </a:endParaRPr>
                    </a:p>
                    <a:p>
                      <a:pPr algn="ctr">
                        <a:lnSpc>
                          <a:spcPts val="900"/>
                        </a:lnSpc>
                        <a:spcBef>
                          <a:spcPts val="170"/>
                        </a:spcBef>
                      </a:pPr>
                      <a:r>
                        <a:rPr sz="750" dirty="0">
                          <a:latin typeface="SimSun"/>
                          <a:cs typeface="SimSun"/>
                        </a:rPr>
                        <a:t>（税額</a:t>
                      </a:r>
                      <a:r>
                        <a:rPr sz="750" spc="-50" dirty="0">
                          <a:latin typeface="SimSun"/>
                          <a:cs typeface="SimSun"/>
                        </a:rPr>
                        <a:t>）</a:t>
                      </a:r>
                      <a:endParaRPr sz="750">
                        <a:latin typeface="SimSun"/>
                        <a:cs typeface="SimSun"/>
                      </a:endParaRPr>
                    </a:p>
                  </a:txBody>
                  <a:tcPr marL="0" marR="0" marT="26034" marB="0">
                    <a:lnL w="9525">
                      <a:solidFill>
                        <a:srgbClr val="000000"/>
                      </a:solidFill>
                      <a:prstDash val="solid"/>
                    </a:lnL>
                    <a:lnR w="19050">
                      <a:solidFill>
                        <a:srgbClr val="000000"/>
                      </a:solidFill>
                      <a:prstDash val="solid"/>
                    </a:lnR>
                    <a:lnT w="19050">
                      <a:solidFill>
                        <a:srgbClr val="000000"/>
                      </a:solidFill>
                      <a:prstDash val="solid"/>
                    </a:lnT>
                    <a:lnB w="9525">
                      <a:solidFill>
                        <a:srgbClr val="000000"/>
                      </a:solidFill>
                      <a:prstDash val="solid"/>
                    </a:lnB>
                  </a:tcPr>
                </a:tc>
                <a:tc>
                  <a:txBody>
                    <a:bodyPr/>
                    <a:lstStyle/>
                    <a:p>
                      <a:pPr>
                        <a:lnSpc>
                          <a:spcPct val="100000"/>
                        </a:lnSpc>
                        <a:spcBef>
                          <a:spcPts val="90"/>
                        </a:spcBef>
                      </a:pPr>
                      <a:endParaRPr sz="600">
                        <a:latin typeface="Times New Roman"/>
                        <a:cs typeface="Times New Roman"/>
                      </a:endParaRPr>
                    </a:p>
                    <a:p>
                      <a:pPr marL="26670">
                        <a:lnSpc>
                          <a:spcPct val="100000"/>
                        </a:lnSpc>
                        <a:spcBef>
                          <a:spcPts val="5"/>
                        </a:spcBef>
                      </a:pPr>
                      <a:r>
                        <a:rPr sz="600" spc="-5" dirty="0">
                          <a:latin typeface="SimSun"/>
                          <a:cs typeface="SimSun"/>
                        </a:rPr>
                        <a:t>１人１泊について、宿泊料金が</a:t>
                      </a:r>
                      <a:endParaRPr sz="600">
                        <a:latin typeface="SimSun"/>
                        <a:cs typeface="SimSun"/>
                      </a:endParaRPr>
                    </a:p>
                  </a:txBody>
                  <a:tcPr marL="0" marR="0" marT="11430"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a:lnSpc>
                          <a:spcPct val="100000"/>
                        </a:lnSpc>
                        <a:spcBef>
                          <a:spcPts val="90"/>
                        </a:spcBef>
                      </a:pPr>
                      <a:endParaRPr sz="600">
                        <a:latin typeface="Times New Roman"/>
                        <a:cs typeface="Times New Roman"/>
                      </a:endParaRPr>
                    </a:p>
                    <a:p>
                      <a:pPr marL="45085">
                        <a:lnSpc>
                          <a:spcPct val="100000"/>
                        </a:lnSpc>
                        <a:spcBef>
                          <a:spcPts val="5"/>
                        </a:spcBef>
                      </a:pPr>
                      <a:r>
                        <a:rPr sz="600" spc="-5" dirty="0">
                          <a:latin typeface="SimSun"/>
                          <a:cs typeface="SimSun"/>
                        </a:rPr>
                        <a:t>１人１泊について、宿泊料金が</a:t>
                      </a:r>
                      <a:endParaRPr sz="600">
                        <a:latin typeface="SimSun"/>
                        <a:cs typeface="SimSun"/>
                      </a:endParaRPr>
                    </a:p>
                  </a:txBody>
                  <a:tcPr marL="0" marR="0" marT="11430" marB="0">
                    <a:lnT w="9525">
                      <a:solidFill>
                        <a:srgbClr val="000000"/>
                      </a:solidFill>
                      <a:prstDash val="solid"/>
                    </a:lnT>
                    <a:lnB w="9525">
                      <a:solidFill>
                        <a:srgbClr val="000000"/>
                      </a:solidFill>
                      <a:prstDash val="solid"/>
                    </a:lnB>
                  </a:tcPr>
                </a:tc>
                <a:tc>
                  <a:txBody>
                    <a:bodyPr/>
                    <a:lstStyle/>
                    <a:p>
                      <a:pPr>
                        <a:lnSpc>
                          <a:spcPct val="100000"/>
                        </a:lnSpc>
                        <a:spcBef>
                          <a:spcPts val="90"/>
                        </a:spcBef>
                      </a:pPr>
                      <a:endParaRPr sz="600">
                        <a:latin typeface="Times New Roman"/>
                        <a:cs typeface="Times New Roman"/>
                      </a:endParaRPr>
                    </a:p>
                    <a:p>
                      <a:pPr marL="13335" algn="ctr">
                        <a:lnSpc>
                          <a:spcPct val="100000"/>
                        </a:lnSpc>
                        <a:spcBef>
                          <a:spcPts val="5"/>
                        </a:spcBef>
                      </a:pPr>
                      <a:r>
                        <a:rPr sz="600" spc="-10" dirty="0">
                          <a:latin typeface="SimSun"/>
                          <a:cs typeface="SimSun"/>
                        </a:rPr>
                        <a:t>１人１泊につき</a:t>
                      </a:r>
                      <a:endParaRPr sz="600">
                        <a:latin typeface="SimSun"/>
                        <a:cs typeface="SimSun"/>
                      </a:endParaRPr>
                    </a:p>
                  </a:txBody>
                  <a:tcPr marL="0" marR="0" marT="11430" marB="0">
                    <a:lnT w="9525">
                      <a:solidFill>
                        <a:srgbClr val="000000"/>
                      </a:solidFill>
                      <a:prstDash val="solid"/>
                    </a:lnT>
                    <a:lnB w="9525">
                      <a:solidFill>
                        <a:srgbClr val="000000"/>
                      </a:solidFill>
                      <a:prstDash val="solid"/>
                    </a:lnB>
                  </a:tcPr>
                </a:tc>
                <a:tc>
                  <a:txBody>
                    <a:bodyPr/>
                    <a:lstStyle/>
                    <a:p>
                      <a:pPr>
                        <a:lnSpc>
                          <a:spcPct val="100000"/>
                        </a:lnSpc>
                        <a:spcBef>
                          <a:spcPts val="90"/>
                        </a:spcBef>
                      </a:pPr>
                      <a:endParaRPr sz="600">
                        <a:latin typeface="Times New Roman"/>
                        <a:cs typeface="Times New Roman"/>
                      </a:endParaRPr>
                    </a:p>
                    <a:p>
                      <a:pPr marL="22225">
                        <a:lnSpc>
                          <a:spcPct val="100000"/>
                        </a:lnSpc>
                        <a:spcBef>
                          <a:spcPts val="5"/>
                        </a:spcBef>
                      </a:pPr>
                      <a:r>
                        <a:rPr sz="600" spc="-5" dirty="0">
                          <a:latin typeface="SimSun"/>
                          <a:cs typeface="SimSun"/>
                        </a:rPr>
                        <a:t>１人１泊について、宿泊料金が</a:t>
                      </a:r>
                      <a:endParaRPr sz="600">
                        <a:latin typeface="SimSun"/>
                        <a:cs typeface="SimSun"/>
                      </a:endParaRPr>
                    </a:p>
                  </a:txBody>
                  <a:tcPr marL="0" marR="0" marT="11430" marB="0">
                    <a:lnT w="9525">
                      <a:solidFill>
                        <a:srgbClr val="000000"/>
                      </a:solidFill>
                      <a:prstDash val="solid"/>
                    </a:lnT>
                    <a:lnB w="9525">
                      <a:solidFill>
                        <a:srgbClr val="000000"/>
                      </a:solidFill>
                      <a:prstDash val="solid"/>
                    </a:lnB>
                  </a:tcPr>
                </a:tc>
                <a:tc>
                  <a:txBody>
                    <a:bodyPr/>
                    <a:lstStyle/>
                    <a:p>
                      <a:pPr>
                        <a:lnSpc>
                          <a:spcPct val="100000"/>
                        </a:lnSpc>
                        <a:spcBef>
                          <a:spcPts val="90"/>
                        </a:spcBef>
                      </a:pPr>
                      <a:endParaRPr sz="600">
                        <a:latin typeface="Times New Roman"/>
                        <a:cs typeface="Times New Roman"/>
                      </a:endParaRPr>
                    </a:p>
                    <a:p>
                      <a:pPr marL="36195">
                        <a:lnSpc>
                          <a:spcPct val="100000"/>
                        </a:lnSpc>
                        <a:spcBef>
                          <a:spcPts val="5"/>
                        </a:spcBef>
                      </a:pPr>
                      <a:r>
                        <a:rPr sz="600" spc="-5" dirty="0">
                          <a:latin typeface="SimSun"/>
                          <a:cs typeface="SimSun"/>
                        </a:rPr>
                        <a:t>１人１泊について、宿泊料金が</a:t>
                      </a:r>
                      <a:endParaRPr sz="600">
                        <a:latin typeface="SimSun"/>
                        <a:cs typeface="SimSun"/>
                      </a:endParaRPr>
                    </a:p>
                  </a:txBody>
                  <a:tcPr marL="0" marR="0" marT="11430" marB="0">
                    <a:lnT w="9525">
                      <a:solidFill>
                        <a:srgbClr val="000000"/>
                      </a:solidFill>
                      <a:prstDash val="solid"/>
                    </a:lnT>
                    <a:lnB w="9525">
                      <a:solidFill>
                        <a:srgbClr val="000000"/>
                      </a:solidFill>
                      <a:prstDash val="solid"/>
                    </a:lnB>
                  </a:tcPr>
                </a:tc>
                <a:tc>
                  <a:txBody>
                    <a:bodyPr/>
                    <a:lstStyle/>
                    <a:p>
                      <a:pPr marL="22225" algn="ctr">
                        <a:lnSpc>
                          <a:spcPct val="100000"/>
                        </a:lnSpc>
                        <a:spcBef>
                          <a:spcPts val="705"/>
                        </a:spcBef>
                      </a:pPr>
                      <a:r>
                        <a:rPr sz="750" spc="-10" dirty="0">
                          <a:latin typeface="SimSun"/>
                          <a:cs typeface="SimSun"/>
                        </a:rPr>
                        <a:t>上記課税標準の２％</a:t>
                      </a:r>
                      <a:endParaRPr sz="75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a:lnSpc>
                          <a:spcPct val="100000"/>
                        </a:lnSpc>
                        <a:spcBef>
                          <a:spcPts val="90"/>
                        </a:spcBef>
                      </a:pPr>
                      <a:endParaRPr sz="600">
                        <a:latin typeface="Times New Roman"/>
                        <a:cs typeface="Times New Roman"/>
                      </a:endParaRPr>
                    </a:p>
                    <a:p>
                      <a:pPr marR="46355" algn="ctr">
                        <a:lnSpc>
                          <a:spcPct val="100000"/>
                        </a:lnSpc>
                        <a:spcBef>
                          <a:spcPts val="5"/>
                        </a:spcBef>
                      </a:pPr>
                      <a:r>
                        <a:rPr sz="600" spc="-5" dirty="0">
                          <a:latin typeface="SimSun"/>
                          <a:cs typeface="SimSun"/>
                        </a:rPr>
                        <a:t>１人１泊について、宿泊料金が</a:t>
                      </a:r>
                      <a:endParaRPr sz="600">
                        <a:latin typeface="SimSun"/>
                        <a:cs typeface="SimSun"/>
                      </a:endParaRPr>
                    </a:p>
                  </a:txBody>
                  <a:tcPr marL="0" marR="0" marT="11430" marB="0">
                    <a:lnT w="9525">
                      <a:solidFill>
                        <a:srgbClr val="000000"/>
                      </a:solidFill>
                      <a:prstDash val="solid"/>
                    </a:lnT>
                    <a:lnB w="9525">
                      <a:solidFill>
                        <a:srgbClr val="000000"/>
                      </a:solidFill>
                      <a:prstDash val="solid"/>
                    </a:lnB>
                  </a:tcPr>
                </a:tc>
                <a:tc>
                  <a:txBody>
                    <a:bodyPr/>
                    <a:lstStyle/>
                    <a:p>
                      <a:pPr marL="297180">
                        <a:lnSpc>
                          <a:spcPct val="100000"/>
                        </a:lnSpc>
                        <a:spcBef>
                          <a:spcPts val="204"/>
                        </a:spcBef>
                      </a:pPr>
                      <a:r>
                        <a:rPr sz="750" spc="-10" dirty="0">
                          <a:latin typeface="SimSun"/>
                          <a:cs typeface="SimSun"/>
                        </a:rPr>
                        <a:t>１人１泊につき</a:t>
                      </a:r>
                      <a:endParaRPr sz="750">
                        <a:latin typeface="SimSun"/>
                        <a:cs typeface="SimSun"/>
                      </a:endParaRPr>
                    </a:p>
                    <a:p>
                      <a:pPr marL="288290">
                        <a:lnSpc>
                          <a:spcPts val="900"/>
                        </a:lnSpc>
                        <a:spcBef>
                          <a:spcPts val="170"/>
                        </a:spcBef>
                      </a:pPr>
                      <a:r>
                        <a:rPr sz="750" dirty="0">
                          <a:latin typeface="SimSun"/>
                          <a:cs typeface="SimSun"/>
                        </a:rPr>
                        <a:t>※うち県税50</a:t>
                      </a:r>
                      <a:r>
                        <a:rPr sz="750" spc="-50" dirty="0">
                          <a:latin typeface="SimSun"/>
                          <a:cs typeface="SimSun"/>
                        </a:rPr>
                        <a:t>円</a:t>
                      </a:r>
                      <a:endParaRPr sz="750">
                        <a:latin typeface="SimSun"/>
                        <a:cs typeface="SimSun"/>
                      </a:endParaRPr>
                    </a:p>
                  </a:txBody>
                  <a:tcPr marL="0" marR="0" marT="26034" marB="0">
                    <a:lnT w="9525">
                      <a:solidFill>
                        <a:srgbClr val="000000"/>
                      </a:solidFill>
                      <a:prstDash val="solid"/>
                    </a:lnT>
                    <a:lnB w="9525">
                      <a:solidFill>
                        <a:srgbClr val="000000"/>
                      </a:solidFill>
                      <a:prstDash val="solid"/>
                    </a:lnB>
                  </a:tcPr>
                </a:tc>
                <a:tc>
                  <a:txBody>
                    <a:bodyPr/>
                    <a:lstStyle/>
                    <a:p>
                      <a:pPr>
                        <a:lnSpc>
                          <a:spcPct val="100000"/>
                        </a:lnSpc>
                        <a:spcBef>
                          <a:spcPts val="90"/>
                        </a:spcBef>
                      </a:pPr>
                      <a:endParaRPr sz="600">
                        <a:latin typeface="Times New Roman"/>
                        <a:cs typeface="Times New Roman"/>
                      </a:endParaRPr>
                    </a:p>
                    <a:p>
                      <a:pPr marR="6350" algn="ctr">
                        <a:lnSpc>
                          <a:spcPct val="100000"/>
                        </a:lnSpc>
                        <a:spcBef>
                          <a:spcPts val="5"/>
                        </a:spcBef>
                      </a:pPr>
                      <a:r>
                        <a:rPr sz="600" spc="-5" dirty="0">
                          <a:latin typeface="SimSun"/>
                          <a:cs typeface="SimSun"/>
                        </a:rPr>
                        <a:t>１人１泊について、宿泊料金が</a:t>
                      </a:r>
                      <a:endParaRPr sz="600">
                        <a:latin typeface="SimSun"/>
                        <a:cs typeface="SimSun"/>
                      </a:endParaRPr>
                    </a:p>
                  </a:txBody>
                  <a:tcPr marL="0" marR="0" marT="11430"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nSpc>
                          <a:spcPct val="100000"/>
                        </a:lnSpc>
                        <a:spcBef>
                          <a:spcPts val="90"/>
                        </a:spcBef>
                      </a:pPr>
                      <a:endParaRPr sz="600">
                        <a:latin typeface="Times New Roman"/>
                        <a:cs typeface="Times New Roman"/>
                      </a:endParaRPr>
                    </a:p>
                    <a:p>
                      <a:pPr marR="64769" algn="ctr">
                        <a:lnSpc>
                          <a:spcPct val="100000"/>
                        </a:lnSpc>
                        <a:spcBef>
                          <a:spcPts val="5"/>
                        </a:spcBef>
                      </a:pPr>
                      <a:r>
                        <a:rPr sz="600" spc="-5" dirty="0">
                          <a:latin typeface="SimSun"/>
                          <a:cs typeface="SimSun"/>
                        </a:rPr>
                        <a:t>１人１泊について、宿泊料金が</a:t>
                      </a:r>
                      <a:endParaRPr sz="600">
                        <a:latin typeface="SimSun"/>
                        <a:cs typeface="SimSun"/>
                      </a:endParaRPr>
                    </a:p>
                  </a:txBody>
                  <a:tcPr marL="0" marR="0" marT="11430"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08"/>
                  </a:ext>
                </a:extLst>
              </a:tr>
              <a:tr h="287655">
                <a:tc>
                  <a:txBody>
                    <a:bodyPr/>
                    <a:lstStyle/>
                    <a:p>
                      <a:pPr marL="4445" algn="ctr">
                        <a:lnSpc>
                          <a:spcPct val="100000"/>
                        </a:lnSpc>
                        <a:spcBef>
                          <a:spcPts val="705"/>
                        </a:spcBef>
                      </a:pPr>
                      <a:r>
                        <a:rPr sz="750" spc="-20" dirty="0">
                          <a:latin typeface="SimSun"/>
                          <a:cs typeface="SimSun"/>
                        </a:rPr>
                        <a:t>免税点</a:t>
                      </a:r>
                      <a:endParaRPr sz="750">
                        <a:latin typeface="SimSun"/>
                        <a:cs typeface="SimSun"/>
                      </a:endParaRPr>
                    </a:p>
                  </a:txBody>
                  <a:tcPr marL="0" marR="0" marT="89535"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26670" algn="ctr">
                        <a:lnSpc>
                          <a:spcPct val="100000"/>
                        </a:lnSpc>
                        <a:spcBef>
                          <a:spcPts val="705"/>
                        </a:spcBef>
                      </a:pPr>
                      <a:r>
                        <a:rPr sz="750" spc="-20" dirty="0">
                          <a:latin typeface="SimSun"/>
                          <a:cs typeface="SimSun"/>
                        </a:rPr>
                        <a:t>１万円</a:t>
                      </a:r>
                      <a:endParaRPr sz="750">
                        <a:latin typeface="SimSun"/>
                        <a:cs typeface="SimSun"/>
                      </a:endParaRPr>
                    </a:p>
                  </a:txBody>
                  <a:tcPr marL="0" marR="0" marT="89535"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36195" algn="ctr">
                        <a:lnSpc>
                          <a:spcPct val="100000"/>
                        </a:lnSpc>
                        <a:spcBef>
                          <a:spcPts val="705"/>
                        </a:spcBef>
                      </a:pPr>
                      <a:r>
                        <a:rPr sz="750" spc="-20" dirty="0">
                          <a:latin typeface="SimSun"/>
                          <a:cs typeface="SimSun"/>
                        </a:rPr>
                        <a:t>７千円</a:t>
                      </a:r>
                      <a:endParaRPr sz="750" dirty="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22860" algn="ctr">
                        <a:lnSpc>
                          <a:spcPct val="100000"/>
                        </a:lnSpc>
                        <a:spcBef>
                          <a:spcPts val="705"/>
                        </a:spcBef>
                      </a:pPr>
                      <a:r>
                        <a:rPr sz="750" spc="-25" dirty="0">
                          <a:latin typeface="SimSun"/>
                          <a:cs typeface="SimSun"/>
                        </a:rPr>
                        <a:t>なし</a:t>
                      </a:r>
                      <a:endParaRPr sz="75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22225" algn="ctr">
                        <a:lnSpc>
                          <a:spcPct val="100000"/>
                        </a:lnSpc>
                        <a:spcBef>
                          <a:spcPts val="705"/>
                        </a:spcBef>
                      </a:pPr>
                      <a:r>
                        <a:rPr sz="750" spc="-25" dirty="0">
                          <a:latin typeface="SimSun"/>
                          <a:cs typeface="SimSun"/>
                        </a:rPr>
                        <a:t>なし</a:t>
                      </a:r>
                      <a:endParaRPr sz="750" dirty="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36195" marR="0" lvl="0" indent="0" algn="ctr" defTabSz="914400" eaLnBrk="1" fontAlgn="auto" latinLnBrk="0" hangingPunct="1">
                        <a:lnSpc>
                          <a:spcPct val="100000"/>
                        </a:lnSpc>
                        <a:spcBef>
                          <a:spcPts val="705"/>
                        </a:spcBef>
                        <a:spcAft>
                          <a:spcPts val="0"/>
                        </a:spcAft>
                        <a:buClrTx/>
                        <a:buSzTx/>
                        <a:buFontTx/>
                        <a:buNone/>
                        <a:tabLst/>
                        <a:defRPr/>
                      </a:pPr>
                      <a:r>
                        <a:rPr kumimoji="0" lang="ja-JP" altLang="en-US" sz="750" b="0" i="0" u="none" strike="noStrike" kern="0" cap="none" spc="-20" normalizeH="0" baseline="0" noProof="0" dirty="0">
                          <a:ln>
                            <a:noFill/>
                          </a:ln>
                          <a:solidFill>
                            <a:prstClr val="black"/>
                          </a:solidFill>
                          <a:effectLst/>
                          <a:uLnTx/>
                          <a:uFillTx/>
                          <a:latin typeface="SimSun" panose="02010600030101010101" pitchFamily="2" charset="-122"/>
                          <a:ea typeface="SimSun" panose="02010600030101010101" pitchFamily="2" charset="-122"/>
                          <a:cs typeface="SimSun"/>
                        </a:rPr>
                        <a:t>５千円</a:t>
                      </a:r>
                      <a:endParaRPr kumimoji="0" lang="ja-JP" altLang="en-US" sz="750" b="0" i="0" u="none" strike="noStrike" kern="0" cap="none" spc="0" normalizeH="0" baseline="0" noProof="0" dirty="0">
                        <a:ln>
                          <a:noFill/>
                        </a:ln>
                        <a:solidFill>
                          <a:prstClr val="black"/>
                        </a:solidFill>
                        <a:effectLst/>
                        <a:uLnTx/>
                        <a:uFillTx/>
                        <a:latin typeface="SimSun" panose="02010600030101010101" pitchFamily="2" charset="-122"/>
                        <a:ea typeface="SimSun" panose="02010600030101010101" pitchFamily="2" charset="-122"/>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31750" algn="ctr">
                        <a:lnSpc>
                          <a:spcPct val="100000"/>
                        </a:lnSpc>
                        <a:spcBef>
                          <a:spcPts val="705"/>
                        </a:spcBef>
                      </a:pPr>
                      <a:r>
                        <a:rPr sz="750" spc="-25" dirty="0">
                          <a:latin typeface="SimSun"/>
                          <a:cs typeface="SimSun"/>
                        </a:rPr>
                        <a:t>なし</a:t>
                      </a:r>
                      <a:endParaRPr sz="75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36195" algn="ctr">
                        <a:lnSpc>
                          <a:spcPct val="100000"/>
                        </a:lnSpc>
                        <a:spcBef>
                          <a:spcPts val="705"/>
                        </a:spcBef>
                      </a:pPr>
                      <a:r>
                        <a:rPr sz="750" spc="-25" dirty="0">
                          <a:latin typeface="SimSun"/>
                          <a:cs typeface="SimSun"/>
                        </a:rPr>
                        <a:t>なし</a:t>
                      </a:r>
                      <a:endParaRPr sz="75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86360" algn="ctr">
                        <a:lnSpc>
                          <a:spcPct val="100000"/>
                        </a:lnSpc>
                        <a:spcBef>
                          <a:spcPts val="705"/>
                        </a:spcBef>
                      </a:pPr>
                      <a:r>
                        <a:rPr sz="750" spc="-25" dirty="0">
                          <a:latin typeface="SimSun"/>
                          <a:cs typeface="SimSun"/>
                        </a:rPr>
                        <a:t>なし</a:t>
                      </a:r>
                      <a:endParaRPr sz="75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76835" algn="ctr">
                        <a:lnSpc>
                          <a:spcPct val="100000"/>
                        </a:lnSpc>
                        <a:spcBef>
                          <a:spcPts val="705"/>
                        </a:spcBef>
                      </a:pPr>
                      <a:r>
                        <a:rPr sz="750" spc="-25" dirty="0">
                          <a:latin typeface="SimSun"/>
                          <a:cs typeface="SimSun"/>
                        </a:rPr>
                        <a:t>なし</a:t>
                      </a:r>
                      <a:endParaRPr sz="750">
                        <a:latin typeface="SimSun"/>
                        <a:cs typeface="SimSun"/>
                      </a:endParaRPr>
                    </a:p>
                  </a:txBody>
                  <a:tcPr marL="0" marR="0" marT="89535"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17145" algn="ctr">
                        <a:lnSpc>
                          <a:spcPct val="100000"/>
                        </a:lnSpc>
                        <a:spcBef>
                          <a:spcPts val="705"/>
                        </a:spcBef>
                      </a:pPr>
                      <a:r>
                        <a:rPr sz="750" spc="-25" dirty="0">
                          <a:latin typeface="SimSun"/>
                          <a:cs typeface="SimSun"/>
                        </a:rPr>
                        <a:t>なし</a:t>
                      </a:r>
                      <a:endParaRPr sz="750">
                        <a:latin typeface="SimSun"/>
                        <a:cs typeface="SimSun"/>
                      </a:endParaRPr>
                    </a:p>
                  </a:txBody>
                  <a:tcPr marL="0" marR="0" marT="8953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09"/>
                  </a:ext>
                </a:extLst>
              </a:tr>
              <a:tr h="288290">
                <a:tc>
                  <a:txBody>
                    <a:bodyPr/>
                    <a:lstStyle/>
                    <a:p>
                      <a:pPr marL="12700" algn="ctr">
                        <a:lnSpc>
                          <a:spcPct val="100000"/>
                        </a:lnSpc>
                        <a:spcBef>
                          <a:spcPts val="705"/>
                        </a:spcBef>
                      </a:pPr>
                      <a:r>
                        <a:rPr sz="750" dirty="0">
                          <a:latin typeface="SimSun"/>
                          <a:cs typeface="SimSun"/>
                        </a:rPr>
                        <a:t>～７</a:t>
                      </a:r>
                      <a:r>
                        <a:rPr sz="750" spc="-15" dirty="0">
                          <a:latin typeface="SimSun"/>
                          <a:cs typeface="SimSun"/>
                        </a:rPr>
                        <a:t>千円未満</a:t>
                      </a:r>
                      <a:endParaRPr sz="750">
                        <a:latin typeface="SimSun"/>
                        <a:cs typeface="SimSun"/>
                      </a:endParaRPr>
                    </a:p>
                  </a:txBody>
                  <a:tcPr marL="0" marR="0" marT="89535"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26670" algn="ctr">
                        <a:lnSpc>
                          <a:spcPct val="100000"/>
                        </a:lnSpc>
                        <a:spcBef>
                          <a:spcPts val="705"/>
                        </a:spcBef>
                      </a:pPr>
                      <a:r>
                        <a:rPr sz="750" spc="-20" dirty="0">
                          <a:latin typeface="SimSun"/>
                          <a:cs typeface="SimSun"/>
                        </a:rPr>
                        <a:t>非課税</a:t>
                      </a:r>
                      <a:endParaRPr sz="750">
                        <a:latin typeface="SimSun"/>
                        <a:cs typeface="SimSun"/>
                      </a:endParaRPr>
                    </a:p>
                  </a:txBody>
                  <a:tcPr marL="0" marR="0" marT="89535"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36195" algn="ctr">
                        <a:lnSpc>
                          <a:spcPct val="100000"/>
                        </a:lnSpc>
                        <a:spcBef>
                          <a:spcPts val="705"/>
                        </a:spcBef>
                      </a:pPr>
                      <a:r>
                        <a:rPr sz="750" spc="-20" dirty="0">
                          <a:latin typeface="SimSun"/>
                          <a:cs typeface="SimSun"/>
                        </a:rPr>
                        <a:t>非課税</a:t>
                      </a:r>
                      <a:endParaRPr sz="750">
                        <a:latin typeface="SimSun"/>
                        <a:cs typeface="SimSun"/>
                      </a:endParaRPr>
                    </a:p>
                  </a:txBody>
                  <a:tcPr marL="0" marR="0" marT="89535" marB="0">
                    <a:lnT w="9525">
                      <a:solidFill>
                        <a:srgbClr val="000000"/>
                      </a:solidFill>
                      <a:prstDash val="solid"/>
                    </a:lnT>
                    <a:lnB w="9525">
                      <a:solidFill>
                        <a:srgbClr val="000000"/>
                      </a:solidFill>
                      <a:prstDash val="solid"/>
                    </a:lnB>
                  </a:tcPr>
                </a:tc>
                <a:tc>
                  <a:txBody>
                    <a:bodyPr/>
                    <a:lstStyle/>
                    <a:p>
                      <a:pPr marL="177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177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dirty="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27305" algn="ctr">
                        <a:lnSpc>
                          <a:spcPct val="100000"/>
                        </a:lnSpc>
                        <a:spcBef>
                          <a:spcPts val="705"/>
                        </a:spcBef>
                      </a:pPr>
                      <a:r>
                        <a:rPr lang="en-US" altLang="ja-JP" sz="750" b="1" dirty="0">
                          <a:solidFill>
                            <a:srgbClr val="538235"/>
                          </a:solidFill>
                          <a:latin typeface="Yu Gothic"/>
                          <a:cs typeface="Yu Gothic"/>
                        </a:rPr>
                        <a:t>200</a:t>
                      </a:r>
                      <a:r>
                        <a:rPr lang="ja-JP" altLang="en-US" sz="750" b="1" spc="-50">
                          <a:solidFill>
                            <a:srgbClr val="538235"/>
                          </a:solidFill>
                          <a:latin typeface="Yu Gothic"/>
                          <a:cs typeface="Yu Gothic"/>
                        </a:rPr>
                        <a:t>円</a:t>
                      </a:r>
                      <a:endParaRPr sz="750" dirty="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509270" marR="289560" indent="-198120">
                        <a:lnSpc>
                          <a:spcPct val="118100"/>
                        </a:lnSpc>
                        <a:spcBef>
                          <a:spcPts val="45"/>
                        </a:spcBef>
                      </a:pPr>
                      <a:r>
                        <a:rPr sz="750" dirty="0">
                          <a:latin typeface="SimSun"/>
                          <a:cs typeface="SimSun"/>
                        </a:rPr>
                        <a:t>※5</a:t>
                      </a:r>
                      <a:r>
                        <a:rPr sz="750" spc="-10" dirty="0">
                          <a:latin typeface="SimSun"/>
                          <a:cs typeface="SimSun"/>
                        </a:rPr>
                        <a:t>千円の場合</a:t>
                      </a:r>
                      <a:r>
                        <a:rPr sz="750" spc="50" dirty="0">
                          <a:latin typeface="SimSun"/>
                          <a:cs typeface="SimSun"/>
                        </a:rPr>
                        <a:t>100</a:t>
                      </a:r>
                      <a:r>
                        <a:rPr sz="750" spc="15" dirty="0">
                          <a:latin typeface="SimSun"/>
                          <a:cs typeface="SimSun"/>
                        </a:rPr>
                        <a:t>円</a:t>
                      </a:r>
                      <a:endParaRPr sz="750">
                        <a:latin typeface="SimSun"/>
                        <a:cs typeface="SimSun"/>
                      </a:endParaRPr>
                    </a:p>
                  </a:txBody>
                  <a:tcPr marL="0" marR="0" marT="5715" marB="0">
                    <a:lnT w="9525">
                      <a:solidFill>
                        <a:srgbClr val="000000"/>
                      </a:solidFill>
                      <a:prstDash val="solid"/>
                    </a:lnT>
                    <a:lnB w="9525">
                      <a:solidFill>
                        <a:srgbClr val="000000"/>
                      </a:solidFill>
                      <a:prstDash val="solid"/>
                    </a:lnB>
                  </a:tcPr>
                </a:tc>
                <a:tc>
                  <a:txBody>
                    <a:bodyPr/>
                    <a:lstStyle/>
                    <a:p>
                      <a:pPr marL="3175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812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72390" algn="ctr">
                        <a:lnSpc>
                          <a:spcPct val="100000"/>
                        </a:lnSpc>
                        <a:spcBef>
                          <a:spcPts val="705"/>
                        </a:spcBef>
                      </a:pPr>
                      <a:r>
                        <a:rPr sz="750" b="1" dirty="0">
                          <a:solidFill>
                            <a:srgbClr val="0066FF"/>
                          </a:solidFill>
                          <a:latin typeface="Yu Gothic"/>
                          <a:cs typeface="Yu Gothic"/>
                        </a:rPr>
                        <a:t>100</a:t>
                      </a:r>
                      <a:r>
                        <a:rPr sz="750" b="1" spc="-50" dirty="0">
                          <a:solidFill>
                            <a:srgbClr val="0066FF"/>
                          </a:solidFill>
                          <a:latin typeface="Yu Gothic"/>
                          <a:cs typeface="Yu Gothic"/>
                        </a:rPr>
                        <a:t>円</a:t>
                      </a:r>
                      <a:endParaRPr sz="750">
                        <a:latin typeface="Yu Gothic"/>
                        <a:cs typeface="Yu Gothic"/>
                      </a:endParaRPr>
                    </a:p>
                  </a:txBody>
                  <a:tcPr marL="0" marR="0" marT="89535"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1270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10"/>
                  </a:ext>
                </a:extLst>
              </a:tr>
              <a:tr h="288290">
                <a:tc>
                  <a:txBody>
                    <a:bodyPr/>
                    <a:lstStyle/>
                    <a:p>
                      <a:pPr marL="4445" algn="ctr">
                        <a:lnSpc>
                          <a:spcPct val="100000"/>
                        </a:lnSpc>
                        <a:spcBef>
                          <a:spcPts val="204"/>
                        </a:spcBef>
                      </a:pPr>
                      <a:r>
                        <a:rPr sz="750" spc="-20" dirty="0">
                          <a:latin typeface="SimSun"/>
                          <a:cs typeface="SimSun"/>
                        </a:rPr>
                        <a:t>７千円</a:t>
                      </a:r>
                      <a:endParaRPr sz="750">
                        <a:latin typeface="SimSun"/>
                        <a:cs typeface="SimSun"/>
                      </a:endParaRPr>
                    </a:p>
                    <a:p>
                      <a:pPr algn="ctr">
                        <a:lnSpc>
                          <a:spcPts val="900"/>
                        </a:lnSpc>
                        <a:spcBef>
                          <a:spcPts val="170"/>
                        </a:spcBef>
                      </a:pPr>
                      <a:r>
                        <a:rPr sz="750" dirty="0">
                          <a:latin typeface="SimSun"/>
                          <a:cs typeface="SimSun"/>
                        </a:rPr>
                        <a:t>～１</a:t>
                      </a:r>
                      <a:r>
                        <a:rPr sz="750" spc="-15" dirty="0">
                          <a:latin typeface="SimSun"/>
                          <a:cs typeface="SimSun"/>
                        </a:rPr>
                        <a:t>万円未満</a:t>
                      </a:r>
                      <a:endParaRPr sz="750">
                        <a:latin typeface="SimSun"/>
                        <a:cs typeface="SimSun"/>
                      </a:endParaRPr>
                    </a:p>
                  </a:txBody>
                  <a:tcPr marL="0" marR="0" marT="26034"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26670" algn="ctr">
                        <a:lnSpc>
                          <a:spcPct val="100000"/>
                        </a:lnSpc>
                        <a:spcBef>
                          <a:spcPts val="705"/>
                        </a:spcBef>
                      </a:pPr>
                      <a:r>
                        <a:rPr sz="750" spc="-20" dirty="0">
                          <a:latin typeface="SimSun"/>
                          <a:cs typeface="SimSun"/>
                        </a:rPr>
                        <a:t>非課税</a:t>
                      </a:r>
                      <a:endParaRPr sz="750">
                        <a:latin typeface="SimSun"/>
                        <a:cs typeface="SimSun"/>
                      </a:endParaRPr>
                    </a:p>
                  </a:txBody>
                  <a:tcPr marL="0" marR="0" marT="89535"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40640" algn="ctr">
                        <a:lnSpc>
                          <a:spcPct val="100000"/>
                        </a:lnSpc>
                        <a:spcBef>
                          <a:spcPts val="705"/>
                        </a:spcBef>
                      </a:pPr>
                      <a:r>
                        <a:rPr sz="750" b="1" dirty="0">
                          <a:solidFill>
                            <a:srgbClr val="0066FF"/>
                          </a:solidFill>
                          <a:latin typeface="Yu Gothic"/>
                          <a:cs typeface="Yu Gothic"/>
                        </a:rPr>
                        <a:t>100</a:t>
                      </a:r>
                      <a:r>
                        <a:rPr sz="750" b="1" spc="-50" dirty="0">
                          <a:solidFill>
                            <a:srgbClr val="0066FF"/>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177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177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27305"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509270" marR="289560" indent="-198120">
                        <a:lnSpc>
                          <a:spcPct val="118400"/>
                        </a:lnSpc>
                        <a:spcBef>
                          <a:spcPts val="40"/>
                        </a:spcBef>
                      </a:pPr>
                      <a:r>
                        <a:rPr sz="750" dirty="0">
                          <a:latin typeface="SimSun"/>
                          <a:cs typeface="SimSun"/>
                        </a:rPr>
                        <a:t>※7</a:t>
                      </a:r>
                      <a:r>
                        <a:rPr sz="750" spc="-10" dirty="0">
                          <a:latin typeface="SimSun"/>
                          <a:cs typeface="SimSun"/>
                        </a:rPr>
                        <a:t>千円の場合</a:t>
                      </a:r>
                      <a:r>
                        <a:rPr sz="750" spc="50" dirty="0">
                          <a:latin typeface="SimSun"/>
                          <a:cs typeface="SimSun"/>
                        </a:rPr>
                        <a:t>140</a:t>
                      </a:r>
                      <a:r>
                        <a:rPr sz="750" spc="15" dirty="0">
                          <a:latin typeface="SimSun"/>
                          <a:cs typeface="SimSun"/>
                        </a:rPr>
                        <a:t>円</a:t>
                      </a:r>
                      <a:endParaRPr sz="750">
                        <a:latin typeface="SimSun"/>
                        <a:cs typeface="SimSun"/>
                      </a:endParaRPr>
                    </a:p>
                  </a:txBody>
                  <a:tcPr marL="0" marR="0" marT="5080" marB="0">
                    <a:lnT w="9525">
                      <a:solidFill>
                        <a:srgbClr val="000000"/>
                      </a:solidFill>
                      <a:prstDash val="solid"/>
                    </a:lnT>
                    <a:lnB w="9525">
                      <a:solidFill>
                        <a:srgbClr val="000000"/>
                      </a:solidFill>
                      <a:prstDash val="solid"/>
                    </a:lnB>
                  </a:tcPr>
                </a:tc>
                <a:tc>
                  <a:txBody>
                    <a:bodyPr/>
                    <a:lstStyle/>
                    <a:p>
                      <a:pPr marL="3175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812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72390" algn="ctr">
                        <a:lnSpc>
                          <a:spcPct val="100000"/>
                        </a:lnSpc>
                        <a:spcBef>
                          <a:spcPts val="705"/>
                        </a:spcBef>
                      </a:pPr>
                      <a:r>
                        <a:rPr sz="750" b="1" dirty="0">
                          <a:solidFill>
                            <a:srgbClr val="0066FF"/>
                          </a:solidFill>
                          <a:latin typeface="Yu Gothic"/>
                          <a:cs typeface="Yu Gothic"/>
                        </a:rPr>
                        <a:t>100</a:t>
                      </a:r>
                      <a:r>
                        <a:rPr sz="750" b="1" spc="-50" dirty="0">
                          <a:solidFill>
                            <a:srgbClr val="0066FF"/>
                          </a:solidFill>
                          <a:latin typeface="Yu Gothic"/>
                          <a:cs typeface="Yu Gothic"/>
                        </a:rPr>
                        <a:t>円</a:t>
                      </a:r>
                      <a:endParaRPr sz="750">
                        <a:latin typeface="Yu Gothic"/>
                        <a:cs typeface="Yu Gothic"/>
                      </a:endParaRPr>
                    </a:p>
                  </a:txBody>
                  <a:tcPr marL="0" marR="0" marT="89535"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1270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11"/>
                  </a:ext>
                </a:extLst>
              </a:tr>
              <a:tr h="287655">
                <a:tc>
                  <a:txBody>
                    <a:bodyPr/>
                    <a:lstStyle/>
                    <a:p>
                      <a:pPr marL="85090" marR="83185" indent="80645">
                        <a:lnSpc>
                          <a:spcPct val="118300"/>
                        </a:lnSpc>
                        <a:spcBef>
                          <a:spcPts val="40"/>
                        </a:spcBef>
                      </a:pPr>
                      <a:r>
                        <a:rPr sz="750" dirty="0">
                          <a:latin typeface="SimSun"/>
                          <a:cs typeface="SimSun"/>
                        </a:rPr>
                        <a:t>１万円</a:t>
                      </a:r>
                      <a:r>
                        <a:rPr sz="750" spc="-50" dirty="0">
                          <a:latin typeface="SimSun"/>
                          <a:cs typeface="SimSun"/>
                        </a:rPr>
                        <a:t>～ </a:t>
                      </a:r>
                      <a:r>
                        <a:rPr sz="750" dirty="0">
                          <a:latin typeface="SimSun"/>
                          <a:cs typeface="SimSun"/>
                        </a:rPr>
                        <a:t>1.5</a:t>
                      </a:r>
                      <a:r>
                        <a:rPr sz="750" spc="-15" dirty="0">
                          <a:latin typeface="SimSun"/>
                          <a:cs typeface="SimSun"/>
                        </a:rPr>
                        <a:t>万円未満</a:t>
                      </a:r>
                      <a:endParaRPr sz="750">
                        <a:latin typeface="SimSun"/>
                        <a:cs typeface="SimSun"/>
                      </a:endParaRPr>
                    </a:p>
                  </a:txBody>
                  <a:tcPr marL="0" marR="0" marT="5080"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31115" algn="ctr">
                        <a:lnSpc>
                          <a:spcPct val="100000"/>
                        </a:lnSpc>
                        <a:spcBef>
                          <a:spcPts val="705"/>
                        </a:spcBef>
                      </a:pPr>
                      <a:r>
                        <a:rPr sz="750" b="1" dirty="0">
                          <a:solidFill>
                            <a:srgbClr val="0066FF"/>
                          </a:solidFill>
                          <a:latin typeface="Yu Gothic"/>
                          <a:cs typeface="Yu Gothic"/>
                        </a:rPr>
                        <a:t>100</a:t>
                      </a:r>
                      <a:r>
                        <a:rPr sz="750" b="1" spc="-50" dirty="0">
                          <a:solidFill>
                            <a:srgbClr val="0066FF"/>
                          </a:solidFill>
                          <a:latin typeface="Yu Gothic"/>
                          <a:cs typeface="Yu Gothic"/>
                        </a:rPr>
                        <a:t>円</a:t>
                      </a:r>
                      <a:endParaRPr sz="750">
                        <a:latin typeface="Yu Gothic"/>
                        <a:cs typeface="Yu Gothic"/>
                      </a:endParaRPr>
                    </a:p>
                  </a:txBody>
                  <a:tcPr marL="0" marR="0" marT="89535"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40640" algn="ctr">
                        <a:lnSpc>
                          <a:spcPct val="100000"/>
                        </a:lnSpc>
                        <a:spcBef>
                          <a:spcPts val="705"/>
                        </a:spcBef>
                      </a:pPr>
                      <a:r>
                        <a:rPr sz="750" b="1" dirty="0">
                          <a:solidFill>
                            <a:srgbClr val="0066FF"/>
                          </a:solidFill>
                          <a:latin typeface="Yu Gothic"/>
                          <a:cs typeface="Yu Gothic"/>
                        </a:rPr>
                        <a:t>100</a:t>
                      </a:r>
                      <a:r>
                        <a:rPr sz="750" b="1" spc="-50" dirty="0">
                          <a:solidFill>
                            <a:srgbClr val="0066FF"/>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177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177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27305"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509270" marR="289560" indent="-198120">
                        <a:lnSpc>
                          <a:spcPct val="118300"/>
                        </a:lnSpc>
                        <a:spcBef>
                          <a:spcPts val="40"/>
                        </a:spcBef>
                      </a:pPr>
                      <a:r>
                        <a:rPr sz="750" dirty="0">
                          <a:latin typeface="SimSun"/>
                          <a:cs typeface="SimSun"/>
                        </a:rPr>
                        <a:t>※1</a:t>
                      </a:r>
                      <a:r>
                        <a:rPr sz="750" spc="-10" dirty="0">
                          <a:latin typeface="SimSun"/>
                          <a:cs typeface="SimSun"/>
                        </a:rPr>
                        <a:t>万円の場合</a:t>
                      </a:r>
                      <a:r>
                        <a:rPr sz="750" spc="50" dirty="0">
                          <a:latin typeface="SimSun"/>
                          <a:cs typeface="SimSun"/>
                        </a:rPr>
                        <a:t>200</a:t>
                      </a:r>
                      <a:r>
                        <a:rPr sz="750" spc="15" dirty="0">
                          <a:latin typeface="SimSun"/>
                          <a:cs typeface="SimSun"/>
                        </a:rPr>
                        <a:t>円</a:t>
                      </a:r>
                      <a:endParaRPr sz="750">
                        <a:latin typeface="SimSun"/>
                        <a:cs typeface="SimSun"/>
                      </a:endParaRPr>
                    </a:p>
                  </a:txBody>
                  <a:tcPr marL="0" marR="0" marT="5080" marB="0">
                    <a:lnT w="9525">
                      <a:solidFill>
                        <a:srgbClr val="000000"/>
                      </a:solidFill>
                      <a:prstDash val="solid"/>
                    </a:lnT>
                    <a:lnB w="9525">
                      <a:solidFill>
                        <a:srgbClr val="000000"/>
                      </a:solidFill>
                      <a:prstDash val="solid"/>
                    </a:lnB>
                  </a:tcPr>
                </a:tc>
                <a:tc>
                  <a:txBody>
                    <a:bodyPr/>
                    <a:lstStyle/>
                    <a:p>
                      <a:pPr marL="3175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812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7239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1270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12"/>
                  </a:ext>
                </a:extLst>
              </a:tr>
              <a:tr h="288290">
                <a:tc>
                  <a:txBody>
                    <a:bodyPr/>
                    <a:lstStyle/>
                    <a:p>
                      <a:pPr marL="139065">
                        <a:lnSpc>
                          <a:spcPct val="100000"/>
                        </a:lnSpc>
                        <a:spcBef>
                          <a:spcPts val="209"/>
                        </a:spcBef>
                      </a:pPr>
                      <a:r>
                        <a:rPr sz="750" dirty="0">
                          <a:latin typeface="SimSun"/>
                          <a:cs typeface="SimSun"/>
                        </a:rPr>
                        <a:t>1.5万円</a:t>
                      </a:r>
                      <a:r>
                        <a:rPr sz="750" spc="-50" dirty="0">
                          <a:latin typeface="SimSun"/>
                          <a:cs typeface="SimSun"/>
                        </a:rPr>
                        <a:t>～</a:t>
                      </a:r>
                      <a:endParaRPr sz="750">
                        <a:latin typeface="SimSun"/>
                        <a:cs typeface="SimSun"/>
                      </a:endParaRPr>
                    </a:p>
                    <a:p>
                      <a:pPr marL="121285">
                        <a:lnSpc>
                          <a:spcPts val="900"/>
                        </a:lnSpc>
                        <a:spcBef>
                          <a:spcPts val="160"/>
                        </a:spcBef>
                      </a:pPr>
                      <a:r>
                        <a:rPr sz="750" spc="-10" dirty="0">
                          <a:latin typeface="SimSun"/>
                          <a:cs typeface="SimSun"/>
                        </a:rPr>
                        <a:t>２万円未満</a:t>
                      </a:r>
                      <a:endParaRPr sz="750">
                        <a:latin typeface="SimSun"/>
                        <a:cs typeface="SimSun"/>
                      </a:endParaRPr>
                    </a:p>
                  </a:txBody>
                  <a:tcPr marL="0" marR="0" marT="26669"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31115"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4064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177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177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dirty="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27305"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13970" algn="ctr">
                        <a:lnSpc>
                          <a:spcPct val="100000"/>
                        </a:lnSpc>
                        <a:spcBef>
                          <a:spcPts val="409"/>
                        </a:spcBef>
                      </a:pPr>
                      <a:r>
                        <a:rPr sz="550" dirty="0">
                          <a:latin typeface="SimSun"/>
                          <a:cs typeface="SimSun"/>
                        </a:rPr>
                        <a:t>※1万5</a:t>
                      </a:r>
                      <a:r>
                        <a:rPr sz="550" spc="-10" dirty="0">
                          <a:latin typeface="SimSun"/>
                          <a:cs typeface="SimSun"/>
                        </a:rPr>
                        <a:t>千円の場合</a:t>
                      </a:r>
                      <a:endParaRPr sz="550">
                        <a:latin typeface="SimSun"/>
                        <a:cs typeface="SimSun"/>
                      </a:endParaRPr>
                    </a:p>
                    <a:p>
                      <a:pPr marL="27305" algn="ctr">
                        <a:lnSpc>
                          <a:spcPts val="900"/>
                        </a:lnSpc>
                        <a:spcBef>
                          <a:spcPts val="200"/>
                        </a:spcBef>
                      </a:pPr>
                      <a:r>
                        <a:rPr sz="750" spc="50" dirty="0">
                          <a:latin typeface="SimSun"/>
                          <a:cs typeface="SimSun"/>
                        </a:rPr>
                        <a:t>300</a:t>
                      </a:r>
                      <a:r>
                        <a:rPr sz="750" spc="15" dirty="0">
                          <a:latin typeface="SimSun"/>
                          <a:cs typeface="SimSun"/>
                        </a:rPr>
                        <a:t>円</a:t>
                      </a:r>
                      <a:endParaRPr sz="750">
                        <a:latin typeface="SimSun"/>
                        <a:cs typeface="SimSun"/>
                      </a:endParaRPr>
                    </a:p>
                  </a:txBody>
                  <a:tcPr marL="0" marR="0" marT="52069" marB="0">
                    <a:lnT w="9525">
                      <a:solidFill>
                        <a:srgbClr val="000000"/>
                      </a:solidFill>
                      <a:prstDash val="solid"/>
                    </a:lnT>
                    <a:lnB w="9525">
                      <a:solidFill>
                        <a:srgbClr val="000000"/>
                      </a:solidFill>
                      <a:prstDash val="solid"/>
                    </a:lnB>
                  </a:tcPr>
                </a:tc>
                <a:tc>
                  <a:txBody>
                    <a:bodyPr/>
                    <a:lstStyle/>
                    <a:p>
                      <a:pPr marL="3175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812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7239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1270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13"/>
                  </a:ext>
                </a:extLst>
              </a:tr>
              <a:tr h="288290">
                <a:tc>
                  <a:txBody>
                    <a:bodyPr/>
                    <a:lstStyle/>
                    <a:p>
                      <a:pPr marL="175260">
                        <a:lnSpc>
                          <a:spcPct val="100000"/>
                        </a:lnSpc>
                        <a:spcBef>
                          <a:spcPts val="204"/>
                        </a:spcBef>
                      </a:pPr>
                      <a:r>
                        <a:rPr sz="750" dirty="0">
                          <a:latin typeface="SimSun"/>
                          <a:cs typeface="SimSun"/>
                        </a:rPr>
                        <a:t>２万円</a:t>
                      </a:r>
                      <a:r>
                        <a:rPr sz="750" spc="-50" dirty="0">
                          <a:latin typeface="SimSun"/>
                          <a:cs typeface="SimSun"/>
                        </a:rPr>
                        <a:t>～</a:t>
                      </a:r>
                      <a:endParaRPr sz="750">
                        <a:latin typeface="SimSun"/>
                        <a:cs typeface="SimSun"/>
                      </a:endParaRPr>
                    </a:p>
                    <a:p>
                      <a:pPr marL="121285">
                        <a:lnSpc>
                          <a:spcPct val="100000"/>
                        </a:lnSpc>
                        <a:spcBef>
                          <a:spcPts val="165"/>
                        </a:spcBef>
                      </a:pPr>
                      <a:r>
                        <a:rPr sz="750" spc="-10" dirty="0">
                          <a:latin typeface="SimSun"/>
                          <a:cs typeface="SimSun"/>
                        </a:rPr>
                        <a:t>５万円未満</a:t>
                      </a:r>
                      <a:endParaRPr sz="750">
                        <a:latin typeface="SimSun"/>
                        <a:cs typeface="SimSun"/>
                      </a:endParaRPr>
                    </a:p>
                  </a:txBody>
                  <a:tcPr marL="0" marR="0" marT="26034" marB="0">
                    <a:lnL w="9525">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31115"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40640" algn="ctr">
                        <a:lnSpc>
                          <a:spcPct val="100000"/>
                        </a:lnSpc>
                        <a:spcBef>
                          <a:spcPts val="705"/>
                        </a:spcBef>
                      </a:pPr>
                      <a:r>
                        <a:rPr sz="750" b="1" dirty="0">
                          <a:solidFill>
                            <a:srgbClr val="6F2F9F"/>
                          </a:solidFill>
                          <a:latin typeface="Yu Gothic"/>
                          <a:cs typeface="Yu Gothic"/>
                        </a:rPr>
                        <a:t>300</a:t>
                      </a:r>
                      <a:r>
                        <a:rPr sz="750" b="1" spc="-50" dirty="0">
                          <a:solidFill>
                            <a:srgbClr val="6F2F9F"/>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177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17780" algn="ctr">
                        <a:lnSpc>
                          <a:spcPct val="100000"/>
                        </a:lnSpc>
                        <a:spcBef>
                          <a:spcPts val="705"/>
                        </a:spcBef>
                      </a:pPr>
                      <a:r>
                        <a:rPr sz="750" b="1" dirty="0">
                          <a:solidFill>
                            <a:srgbClr val="FF0000"/>
                          </a:solidFill>
                          <a:latin typeface="Yu Gothic"/>
                          <a:cs typeface="Yu Gothic"/>
                        </a:rPr>
                        <a:t>500</a:t>
                      </a:r>
                      <a:r>
                        <a:rPr sz="750" b="1" spc="-50" dirty="0">
                          <a:solidFill>
                            <a:srgbClr val="FF0000"/>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27305" algn="ctr">
                        <a:lnSpc>
                          <a:spcPct val="100000"/>
                        </a:lnSpc>
                        <a:spcBef>
                          <a:spcPts val="705"/>
                        </a:spcBef>
                      </a:pPr>
                      <a:r>
                        <a:rPr sz="750" b="1" dirty="0">
                          <a:solidFill>
                            <a:srgbClr val="FF0000"/>
                          </a:solidFill>
                          <a:latin typeface="Yu Gothic"/>
                          <a:cs typeface="Yu Gothic"/>
                        </a:rPr>
                        <a:t>500</a:t>
                      </a:r>
                      <a:r>
                        <a:rPr sz="750" b="1" spc="-50" dirty="0">
                          <a:solidFill>
                            <a:srgbClr val="FF0000"/>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509270" marR="289560" indent="-198120">
                        <a:lnSpc>
                          <a:spcPct val="118100"/>
                        </a:lnSpc>
                        <a:spcBef>
                          <a:spcPts val="45"/>
                        </a:spcBef>
                      </a:pPr>
                      <a:r>
                        <a:rPr sz="750" dirty="0">
                          <a:latin typeface="SimSun"/>
                          <a:cs typeface="SimSun"/>
                        </a:rPr>
                        <a:t>※2</a:t>
                      </a:r>
                      <a:r>
                        <a:rPr sz="750" spc="-10" dirty="0">
                          <a:latin typeface="SimSun"/>
                          <a:cs typeface="SimSun"/>
                        </a:rPr>
                        <a:t>万円の場合</a:t>
                      </a:r>
                      <a:r>
                        <a:rPr sz="750" spc="50" dirty="0">
                          <a:latin typeface="SimSun"/>
                          <a:cs typeface="SimSun"/>
                        </a:rPr>
                        <a:t>400</a:t>
                      </a:r>
                      <a:r>
                        <a:rPr sz="750" spc="15" dirty="0">
                          <a:latin typeface="SimSun"/>
                          <a:cs typeface="SimSun"/>
                        </a:rPr>
                        <a:t>円</a:t>
                      </a:r>
                      <a:endParaRPr sz="750">
                        <a:latin typeface="SimSun"/>
                        <a:cs typeface="SimSun"/>
                      </a:endParaRPr>
                    </a:p>
                  </a:txBody>
                  <a:tcPr marL="0" marR="0" marT="5715" marB="0">
                    <a:lnT w="9525">
                      <a:solidFill>
                        <a:srgbClr val="000000"/>
                      </a:solidFill>
                      <a:prstDash val="solid"/>
                    </a:lnT>
                    <a:lnB w="9525">
                      <a:solidFill>
                        <a:srgbClr val="000000"/>
                      </a:solidFill>
                      <a:prstDash val="solid"/>
                    </a:lnB>
                  </a:tcPr>
                </a:tc>
                <a:tc>
                  <a:txBody>
                    <a:bodyPr/>
                    <a:lstStyle/>
                    <a:p>
                      <a:pPr marL="31750" algn="ctr">
                        <a:lnSpc>
                          <a:spcPct val="100000"/>
                        </a:lnSpc>
                        <a:spcBef>
                          <a:spcPts val="705"/>
                        </a:spcBef>
                      </a:pPr>
                      <a:r>
                        <a:rPr sz="750" b="1" dirty="0">
                          <a:solidFill>
                            <a:srgbClr val="FF0000"/>
                          </a:solidFill>
                          <a:latin typeface="Yu Gothic"/>
                          <a:cs typeface="Yu Gothic"/>
                        </a:rPr>
                        <a:t>500</a:t>
                      </a:r>
                      <a:r>
                        <a:rPr sz="750" b="1" spc="-50" dirty="0">
                          <a:solidFill>
                            <a:srgbClr val="FF0000"/>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8128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T w="9525">
                      <a:solidFill>
                        <a:srgbClr val="000000"/>
                      </a:solidFill>
                      <a:prstDash val="solid"/>
                    </a:lnT>
                    <a:lnB w="9525">
                      <a:solidFill>
                        <a:srgbClr val="000000"/>
                      </a:solidFill>
                      <a:prstDash val="solid"/>
                    </a:lnB>
                  </a:tcPr>
                </a:tc>
                <a:tc>
                  <a:txBody>
                    <a:bodyPr/>
                    <a:lstStyle/>
                    <a:p>
                      <a:pPr marL="72390" algn="ctr">
                        <a:lnSpc>
                          <a:spcPct val="100000"/>
                        </a:lnSpc>
                        <a:spcBef>
                          <a:spcPts val="705"/>
                        </a:spcBef>
                      </a:pPr>
                      <a:r>
                        <a:rPr sz="750" b="1" dirty="0">
                          <a:solidFill>
                            <a:srgbClr val="FF0000"/>
                          </a:solidFill>
                          <a:latin typeface="Yu Gothic"/>
                          <a:cs typeface="Yu Gothic"/>
                        </a:rPr>
                        <a:t>500</a:t>
                      </a:r>
                      <a:r>
                        <a:rPr sz="750" b="1" spc="-50" dirty="0">
                          <a:solidFill>
                            <a:srgbClr val="FF0000"/>
                          </a:solidFill>
                          <a:latin typeface="Yu Gothic"/>
                          <a:cs typeface="Yu Gothic"/>
                        </a:rPr>
                        <a:t>円</a:t>
                      </a:r>
                      <a:endParaRPr sz="750">
                        <a:latin typeface="Yu Gothic"/>
                        <a:cs typeface="Yu Gothic"/>
                      </a:endParaRPr>
                    </a:p>
                  </a:txBody>
                  <a:tcPr marL="0" marR="0" marT="89535"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12700" algn="ctr">
                        <a:lnSpc>
                          <a:spcPct val="100000"/>
                        </a:lnSpc>
                        <a:spcBef>
                          <a:spcPts val="705"/>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9535"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14"/>
                  </a:ext>
                </a:extLst>
              </a:tr>
              <a:tr h="288290">
                <a:tc>
                  <a:txBody>
                    <a:bodyPr/>
                    <a:lstStyle/>
                    <a:p>
                      <a:pPr marL="12700" algn="ctr">
                        <a:lnSpc>
                          <a:spcPct val="100000"/>
                        </a:lnSpc>
                        <a:spcBef>
                          <a:spcPts val="700"/>
                        </a:spcBef>
                      </a:pPr>
                      <a:r>
                        <a:rPr sz="750" dirty="0">
                          <a:latin typeface="SimSun"/>
                          <a:cs typeface="SimSun"/>
                        </a:rPr>
                        <a:t>５万円</a:t>
                      </a:r>
                      <a:r>
                        <a:rPr sz="750" spc="-50" dirty="0">
                          <a:latin typeface="SimSun"/>
                          <a:cs typeface="SimSun"/>
                        </a:rPr>
                        <a:t>～</a:t>
                      </a:r>
                      <a:endParaRPr sz="750">
                        <a:latin typeface="SimSun"/>
                        <a:cs typeface="SimSun"/>
                      </a:endParaRPr>
                    </a:p>
                  </a:txBody>
                  <a:tcPr marL="0" marR="0" marT="88900" marB="0">
                    <a:lnL w="9525">
                      <a:solidFill>
                        <a:srgbClr val="000000"/>
                      </a:solidFill>
                      <a:prstDash val="solid"/>
                    </a:lnL>
                    <a:lnR w="19050">
                      <a:solidFill>
                        <a:srgbClr val="000000"/>
                      </a:solidFill>
                      <a:prstDash val="solid"/>
                    </a:lnR>
                    <a:lnT w="9525">
                      <a:solidFill>
                        <a:srgbClr val="000000"/>
                      </a:solidFill>
                      <a:prstDash val="solid"/>
                    </a:lnT>
                    <a:lnB w="19050">
                      <a:solidFill>
                        <a:srgbClr val="000000"/>
                      </a:solidFill>
                      <a:prstDash val="solid"/>
                    </a:lnB>
                  </a:tcPr>
                </a:tc>
                <a:tc>
                  <a:txBody>
                    <a:bodyPr/>
                    <a:lstStyle/>
                    <a:p>
                      <a:pPr marL="31115" algn="ctr">
                        <a:lnSpc>
                          <a:spcPct val="100000"/>
                        </a:lnSpc>
                        <a:spcBef>
                          <a:spcPts val="700"/>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8900"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40640" algn="ctr">
                        <a:lnSpc>
                          <a:spcPct val="100000"/>
                        </a:lnSpc>
                        <a:spcBef>
                          <a:spcPts val="700"/>
                        </a:spcBef>
                      </a:pPr>
                      <a:r>
                        <a:rPr sz="750" b="1" dirty="0">
                          <a:solidFill>
                            <a:srgbClr val="6F2F9F"/>
                          </a:solidFill>
                          <a:latin typeface="Yu Gothic"/>
                          <a:cs typeface="Yu Gothic"/>
                        </a:rPr>
                        <a:t>300</a:t>
                      </a:r>
                      <a:r>
                        <a:rPr sz="750" b="1" spc="-50" dirty="0">
                          <a:solidFill>
                            <a:srgbClr val="6F2F9F"/>
                          </a:solidFill>
                          <a:latin typeface="Yu Gothic"/>
                          <a:cs typeface="Yu Gothic"/>
                        </a:rPr>
                        <a:t>円</a:t>
                      </a:r>
                      <a:endParaRPr sz="750">
                        <a:latin typeface="Yu Gothic"/>
                        <a:cs typeface="Yu Gothic"/>
                      </a:endParaRPr>
                    </a:p>
                  </a:txBody>
                  <a:tcPr marL="0" marR="0" marT="88900" marB="0">
                    <a:lnT w="9525">
                      <a:solidFill>
                        <a:srgbClr val="000000"/>
                      </a:solidFill>
                      <a:prstDash val="solid"/>
                    </a:lnT>
                    <a:lnB w="9525">
                      <a:solidFill>
                        <a:srgbClr val="000000"/>
                      </a:solidFill>
                      <a:prstDash val="solid"/>
                    </a:lnB>
                  </a:tcPr>
                </a:tc>
                <a:tc>
                  <a:txBody>
                    <a:bodyPr/>
                    <a:lstStyle/>
                    <a:p>
                      <a:pPr marL="17780" algn="ctr">
                        <a:lnSpc>
                          <a:spcPct val="100000"/>
                        </a:lnSpc>
                        <a:spcBef>
                          <a:spcPts val="700"/>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8900" marB="0">
                    <a:lnT w="9525">
                      <a:solidFill>
                        <a:srgbClr val="000000"/>
                      </a:solidFill>
                      <a:prstDash val="solid"/>
                    </a:lnT>
                    <a:lnB w="9525">
                      <a:solidFill>
                        <a:srgbClr val="000000"/>
                      </a:solidFill>
                      <a:prstDash val="solid"/>
                    </a:lnB>
                  </a:tcPr>
                </a:tc>
                <a:tc>
                  <a:txBody>
                    <a:bodyPr/>
                    <a:lstStyle/>
                    <a:p>
                      <a:pPr marL="17780" algn="ctr">
                        <a:lnSpc>
                          <a:spcPct val="100000"/>
                        </a:lnSpc>
                        <a:spcBef>
                          <a:spcPts val="700"/>
                        </a:spcBef>
                      </a:pPr>
                      <a:r>
                        <a:rPr sz="750" b="1" dirty="0">
                          <a:solidFill>
                            <a:srgbClr val="FFC000"/>
                          </a:solidFill>
                          <a:latin typeface="Yu Gothic"/>
                          <a:cs typeface="Yu Gothic"/>
                        </a:rPr>
                        <a:t>1,000円</a:t>
                      </a:r>
                      <a:endParaRPr sz="750">
                        <a:latin typeface="Yu Gothic"/>
                        <a:cs typeface="Yu Gothic"/>
                      </a:endParaRPr>
                    </a:p>
                  </a:txBody>
                  <a:tcPr marL="0" marR="0" marT="88900" marB="0">
                    <a:lnT w="9525">
                      <a:solidFill>
                        <a:srgbClr val="000000"/>
                      </a:solidFill>
                      <a:prstDash val="solid"/>
                    </a:lnT>
                    <a:lnB w="9525">
                      <a:solidFill>
                        <a:srgbClr val="000000"/>
                      </a:solidFill>
                      <a:prstDash val="solid"/>
                    </a:lnB>
                  </a:tcPr>
                </a:tc>
                <a:tc>
                  <a:txBody>
                    <a:bodyPr/>
                    <a:lstStyle/>
                    <a:p>
                      <a:pPr marL="27305" algn="ctr">
                        <a:lnSpc>
                          <a:spcPct val="100000"/>
                        </a:lnSpc>
                        <a:spcBef>
                          <a:spcPts val="700"/>
                        </a:spcBef>
                      </a:pPr>
                      <a:r>
                        <a:rPr sz="750" b="1" dirty="0">
                          <a:solidFill>
                            <a:srgbClr val="FF0000"/>
                          </a:solidFill>
                          <a:latin typeface="Yu Gothic"/>
                          <a:cs typeface="Yu Gothic"/>
                        </a:rPr>
                        <a:t>500</a:t>
                      </a:r>
                      <a:r>
                        <a:rPr sz="750" b="1" spc="-50" dirty="0">
                          <a:solidFill>
                            <a:srgbClr val="FF0000"/>
                          </a:solidFill>
                          <a:latin typeface="Yu Gothic"/>
                          <a:cs typeface="Yu Gothic"/>
                        </a:rPr>
                        <a:t>円</a:t>
                      </a:r>
                      <a:endParaRPr sz="750">
                        <a:latin typeface="Yu Gothic"/>
                        <a:cs typeface="Yu Gothic"/>
                      </a:endParaRPr>
                    </a:p>
                  </a:txBody>
                  <a:tcPr marL="0" marR="0" marT="88900" marB="0">
                    <a:lnT w="9525">
                      <a:solidFill>
                        <a:srgbClr val="000000"/>
                      </a:solidFill>
                      <a:prstDash val="solid"/>
                    </a:lnT>
                    <a:lnB w="9525">
                      <a:solidFill>
                        <a:srgbClr val="000000"/>
                      </a:solidFill>
                      <a:prstDash val="solid"/>
                    </a:lnB>
                  </a:tcPr>
                </a:tc>
                <a:tc>
                  <a:txBody>
                    <a:bodyPr/>
                    <a:lstStyle/>
                    <a:p>
                      <a:pPr marL="455295" marR="289560" indent="-144145">
                        <a:lnSpc>
                          <a:spcPct val="118300"/>
                        </a:lnSpc>
                        <a:spcBef>
                          <a:spcPts val="40"/>
                        </a:spcBef>
                      </a:pPr>
                      <a:r>
                        <a:rPr sz="750" dirty="0">
                          <a:latin typeface="SimSun"/>
                          <a:cs typeface="SimSun"/>
                        </a:rPr>
                        <a:t>※5</a:t>
                      </a:r>
                      <a:r>
                        <a:rPr sz="750" spc="-10" dirty="0">
                          <a:latin typeface="SimSun"/>
                          <a:cs typeface="SimSun"/>
                        </a:rPr>
                        <a:t>万円の場合</a:t>
                      </a:r>
                      <a:r>
                        <a:rPr sz="750" spc="50" dirty="0">
                          <a:latin typeface="SimSun"/>
                          <a:cs typeface="SimSun"/>
                        </a:rPr>
                        <a:t>1,000</a:t>
                      </a:r>
                      <a:r>
                        <a:rPr sz="750" spc="15" dirty="0">
                          <a:latin typeface="SimSun"/>
                          <a:cs typeface="SimSun"/>
                        </a:rPr>
                        <a:t>円</a:t>
                      </a:r>
                      <a:endParaRPr sz="750">
                        <a:latin typeface="SimSun"/>
                        <a:cs typeface="SimSun"/>
                      </a:endParaRPr>
                    </a:p>
                  </a:txBody>
                  <a:tcPr marL="0" marR="0" marT="5080" marB="0">
                    <a:lnT w="9525">
                      <a:solidFill>
                        <a:srgbClr val="000000"/>
                      </a:solidFill>
                      <a:prstDash val="solid"/>
                    </a:lnT>
                    <a:lnB w="9525">
                      <a:solidFill>
                        <a:srgbClr val="000000"/>
                      </a:solidFill>
                      <a:prstDash val="solid"/>
                    </a:lnB>
                  </a:tcPr>
                </a:tc>
                <a:tc>
                  <a:txBody>
                    <a:bodyPr/>
                    <a:lstStyle/>
                    <a:p>
                      <a:pPr marL="31750" algn="ctr">
                        <a:lnSpc>
                          <a:spcPct val="100000"/>
                        </a:lnSpc>
                        <a:spcBef>
                          <a:spcPts val="700"/>
                        </a:spcBef>
                      </a:pPr>
                      <a:r>
                        <a:rPr sz="750" b="1" dirty="0">
                          <a:solidFill>
                            <a:srgbClr val="FF0000"/>
                          </a:solidFill>
                          <a:latin typeface="Yu Gothic"/>
                          <a:cs typeface="Yu Gothic"/>
                        </a:rPr>
                        <a:t>500</a:t>
                      </a:r>
                      <a:r>
                        <a:rPr sz="750" b="1" spc="-50" dirty="0">
                          <a:solidFill>
                            <a:srgbClr val="FF0000"/>
                          </a:solidFill>
                          <a:latin typeface="Yu Gothic"/>
                          <a:cs typeface="Yu Gothic"/>
                        </a:rPr>
                        <a:t>円</a:t>
                      </a:r>
                      <a:endParaRPr sz="750">
                        <a:latin typeface="Yu Gothic"/>
                        <a:cs typeface="Yu Gothic"/>
                      </a:endParaRPr>
                    </a:p>
                  </a:txBody>
                  <a:tcPr marL="0" marR="0" marT="88900" marB="0">
                    <a:lnT w="9525">
                      <a:solidFill>
                        <a:srgbClr val="000000"/>
                      </a:solidFill>
                      <a:prstDash val="solid"/>
                    </a:lnT>
                    <a:lnB w="9525">
                      <a:solidFill>
                        <a:srgbClr val="000000"/>
                      </a:solidFill>
                      <a:prstDash val="solid"/>
                    </a:lnB>
                  </a:tcPr>
                </a:tc>
                <a:tc>
                  <a:txBody>
                    <a:bodyPr/>
                    <a:lstStyle/>
                    <a:p>
                      <a:pPr marL="81280" algn="ctr">
                        <a:lnSpc>
                          <a:spcPct val="100000"/>
                        </a:lnSpc>
                        <a:spcBef>
                          <a:spcPts val="700"/>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8900" marB="0">
                    <a:lnT w="9525">
                      <a:solidFill>
                        <a:srgbClr val="000000"/>
                      </a:solidFill>
                      <a:prstDash val="solid"/>
                    </a:lnT>
                    <a:lnB w="9525">
                      <a:solidFill>
                        <a:srgbClr val="000000"/>
                      </a:solidFill>
                      <a:prstDash val="solid"/>
                    </a:lnB>
                  </a:tcPr>
                </a:tc>
                <a:tc>
                  <a:txBody>
                    <a:bodyPr/>
                    <a:lstStyle/>
                    <a:p>
                      <a:pPr marL="72390" algn="ctr">
                        <a:lnSpc>
                          <a:spcPct val="100000"/>
                        </a:lnSpc>
                        <a:spcBef>
                          <a:spcPts val="700"/>
                        </a:spcBef>
                      </a:pPr>
                      <a:r>
                        <a:rPr sz="750" b="1" dirty="0">
                          <a:solidFill>
                            <a:srgbClr val="FF0000"/>
                          </a:solidFill>
                          <a:latin typeface="Yu Gothic"/>
                          <a:cs typeface="Yu Gothic"/>
                        </a:rPr>
                        <a:t>500</a:t>
                      </a:r>
                      <a:r>
                        <a:rPr sz="750" b="1" spc="-50" dirty="0">
                          <a:solidFill>
                            <a:srgbClr val="FF0000"/>
                          </a:solidFill>
                          <a:latin typeface="Yu Gothic"/>
                          <a:cs typeface="Yu Gothic"/>
                        </a:rPr>
                        <a:t>円</a:t>
                      </a:r>
                      <a:endParaRPr sz="750">
                        <a:latin typeface="Yu Gothic"/>
                        <a:cs typeface="Yu Gothic"/>
                      </a:endParaRPr>
                    </a:p>
                  </a:txBody>
                  <a:tcPr marL="0" marR="0" marT="88900"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marL="12700" algn="ctr">
                        <a:lnSpc>
                          <a:spcPct val="100000"/>
                        </a:lnSpc>
                        <a:spcBef>
                          <a:spcPts val="700"/>
                        </a:spcBef>
                      </a:pPr>
                      <a:r>
                        <a:rPr sz="750" b="1" dirty="0">
                          <a:solidFill>
                            <a:srgbClr val="538235"/>
                          </a:solidFill>
                          <a:latin typeface="Yu Gothic"/>
                          <a:cs typeface="Yu Gothic"/>
                        </a:rPr>
                        <a:t>200</a:t>
                      </a:r>
                      <a:r>
                        <a:rPr sz="750" b="1" spc="-50" dirty="0">
                          <a:solidFill>
                            <a:srgbClr val="538235"/>
                          </a:solidFill>
                          <a:latin typeface="Yu Gothic"/>
                          <a:cs typeface="Yu Gothic"/>
                        </a:rPr>
                        <a:t>円</a:t>
                      </a:r>
                      <a:endParaRPr sz="750">
                        <a:latin typeface="Yu Gothic"/>
                        <a:cs typeface="Yu Gothic"/>
                      </a:endParaRPr>
                    </a:p>
                  </a:txBody>
                  <a:tcPr marL="0" marR="0" marT="88900"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15"/>
                  </a:ext>
                </a:extLst>
              </a:tr>
              <a:tr h="215900">
                <a:tc>
                  <a:txBody>
                    <a:bodyPr/>
                    <a:lstStyle/>
                    <a:p>
                      <a:pPr marL="12700" algn="ctr">
                        <a:lnSpc>
                          <a:spcPct val="100000"/>
                        </a:lnSpc>
                        <a:spcBef>
                          <a:spcPts val="420"/>
                        </a:spcBef>
                      </a:pPr>
                      <a:r>
                        <a:rPr sz="750" spc="-15" dirty="0">
                          <a:latin typeface="SimSun"/>
                          <a:cs typeface="SimSun"/>
                        </a:rPr>
                        <a:t>課税免除</a:t>
                      </a:r>
                      <a:endParaRPr sz="750">
                        <a:latin typeface="SimSun"/>
                        <a:cs typeface="SimSun"/>
                      </a:endParaRPr>
                    </a:p>
                  </a:txBody>
                  <a:tcPr marL="0" marR="0" marT="53340" marB="0">
                    <a:lnL w="9525">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26670">
                        <a:lnSpc>
                          <a:spcPts val="815"/>
                        </a:lnSpc>
                      </a:pPr>
                      <a:r>
                        <a:rPr sz="700" spc="-5" dirty="0">
                          <a:latin typeface="SimSun"/>
                          <a:cs typeface="SimSun"/>
                        </a:rPr>
                        <a:t>外国大使等の任務遂行に伴う</a:t>
                      </a:r>
                      <a:endParaRPr sz="700">
                        <a:latin typeface="SimSun"/>
                        <a:cs typeface="SimSun"/>
                      </a:endParaRPr>
                    </a:p>
                    <a:p>
                      <a:pPr marL="26670">
                        <a:lnSpc>
                          <a:spcPts val="635"/>
                        </a:lnSpc>
                        <a:spcBef>
                          <a:spcPts val="155"/>
                        </a:spcBef>
                      </a:pPr>
                      <a:r>
                        <a:rPr sz="700" spc="-25" dirty="0">
                          <a:latin typeface="SimSun"/>
                          <a:cs typeface="SimSun"/>
                        </a:rPr>
                        <a:t>宿泊</a:t>
                      </a:r>
                      <a:endParaRPr sz="700">
                        <a:latin typeface="SimSun"/>
                        <a:cs typeface="SimSun"/>
                      </a:endParaRPr>
                    </a:p>
                  </a:txBody>
                  <a:tcPr marL="0" marR="0" marT="0"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45720" algn="ctr">
                        <a:lnSpc>
                          <a:spcPct val="100000"/>
                        </a:lnSpc>
                        <a:spcBef>
                          <a:spcPts val="420"/>
                        </a:spcBef>
                      </a:pPr>
                      <a:r>
                        <a:rPr sz="750" spc="-25" dirty="0">
                          <a:latin typeface="SimSun"/>
                          <a:cs typeface="SimSun"/>
                        </a:rPr>
                        <a:t>同左</a:t>
                      </a:r>
                      <a:endParaRPr sz="750">
                        <a:latin typeface="SimSun"/>
                        <a:cs typeface="SimSun"/>
                      </a:endParaRPr>
                    </a:p>
                  </a:txBody>
                  <a:tcPr marL="0" marR="0" marT="53340" marB="0">
                    <a:lnT w="9525">
                      <a:solidFill>
                        <a:srgbClr val="000000"/>
                      </a:solidFill>
                      <a:prstDash val="solid"/>
                    </a:lnT>
                    <a:lnB w="9525">
                      <a:solidFill>
                        <a:srgbClr val="000000"/>
                      </a:solidFill>
                      <a:prstDash val="solid"/>
                    </a:lnB>
                  </a:tcPr>
                </a:tc>
                <a:tc>
                  <a:txBody>
                    <a:bodyPr/>
                    <a:lstStyle/>
                    <a:p>
                      <a:pPr marL="22860" algn="ctr">
                        <a:lnSpc>
                          <a:spcPct val="100000"/>
                        </a:lnSpc>
                        <a:spcBef>
                          <a:spcPts val="420"/>
                        </a:spcBef>
                      </a:pPr>
                      <a:r>
                        <a:rPr sz="750" spc="-25" dirty="0">
                          <a:latin typeface="SimSun"/>
                          <a:cs typeface="SimSun"/>
                        </a:rPr>
                        <a:t>同左</a:t>
                      </a:r>
                      <a:endParaRPr sz="750">
                        <a:latin typeface="SimSun"/>
                        <a:cs typeface="SimSun"/>
                      </a:endParaRPr>
                    </a:p>
                  </a:txBody>
                  <a:tcPr marL="0" marR="0" marT="53340" marB="0">
                    <a:lnT w="9525">
                      <a:solidFill>
                        <a:srgbClr val="000000"/>
                      </a:solidFill>
                      <a:prstDash val="solid"/>
                    </a:lnT>
                    <a:lnB w="9525">
                      <a:solidFill>
                        <a:srgbClr val="000000"/>
                      </a:solidFill>
                      <a:prstDash val="solid"/>
                    </a:lnB>
                  </a:tcPr>
                </a:tc>
                <a:tc>
                  <a:txBody>
                    <a:bodyPr/>
                    <a:lstStyle/>
                    <a:p>
                      <a:pPr marL="382905">
                        <a:lnSpc>
                          <a:spcPct val="100000"/>
                        </a:lnSpc>
                        <a:spcBef>
                          <a:spcPts val="420"/>
                        </a:spcBef>
                      </a:pPr>
                      <a:r>
                        <a:rPr sz="750" spc="75" dirty="0">
                          <a:latin typeface="SimSun"/>
                          <a:cs typeface="SimSun"/>
                        </a:rPr>
                        <a:t>同左 ※１</a:t>
                      </a:r>
                      <a:endParaRPr sz="750">
                        <a:latin typeface="SimSun"/>
                        <a:cs typeface="SimSun"/>
                      </a:endParaRPr>
                    </a:p>
                  </a:txBody>
                  <a:tcPr marL="0" marR="0" marT="53340" marB="0">
                    <a:lnT w="9525">
                      <a:solidFill>
                        <a:srgbClr val="000000"/>
                      </a:solidFill>
                      <a:prstDash val="solid"/>
                    </a:lnT>
                    <a:lnB w="9525">
                      <a:solidFill>
                        <a:srgbClr val="000000"/>
                      </a:solidFill>
                      <a:prstDash val="solid"/>
                    </a:lnB>
                  </a:tcPr>
                </a:tc>
                <a:tc>
                  <a:txBody>
                    <a:bodyPr/>
                    <a:lstStyle/>
                    <a:p>
                      <a:pPr marL="31750" algn="ctr">
                        <a:lnSpc>
                          <a:spcPct val="100000"/>
                        </a:lnSpc>
                        <a:spcBef>
                          <a:spcPts val="420"/>
                        </a:spcBef>
                      </a:pPr>
                      <a:r>
                        <a:rPr sz="750" spc="-25" dirty="0">
                          <a:latin typeface="SimSun"/>
                          <a:cs typeface="SimSun"/>
                        </a:rPr>
                        <a:t>同左</a:t>
                      </a:r>
                      <a:endParaRPr sz="750">
                        <a:latin typeface="SimSun"/>
                        <a:cs typeface="SimSun"/>
                      </a:endParaRPr>
                    </a:p>
                  </a:txBody>
                  <a:tcPr marL="0" marR="0" marT="53340" marB="0">
                    <a:lnT w="9525">
                      <a:solidFill>
                        <a:srgbClr val="000000"/>
                      </a:solidFill>
                      <a:prstDash val="solid"/>
                    </a:lnT>
                    <a:lnB w="9525">
                      <a:solidFill>
                        <a:srgbClr val="000000"/>
                      </a:solidFill>
                      <a:prstDash val="solid"/>
                    </a:lnB>
                  </a:tcPr>
                </a:tc>
                <a:tc>
                  <a:txBody>
                    <a:bodyPr/>
                    <a:lstStyle/>
                    <a:p>
                      <a:pPr marL="22860" algn="ctr">
                        <a:lnSpc>
                          <a:spcPct val="100000"/>
                        </a:lnSpc>
                        <a:spcBef>
                          <a:spcPts val="420"/>
                        </a:spcBef>
                      </a:pPr>
                      <a:r>
                        <a:rPr sz="750" spc="55" dirty="0">
                          <a:latin typeface="SimSun"/>
                          <a:cs typeface="SimSun"/>
                        </a:rPr>
                        <a:t>同左 ※１※２</a:t>
                      </a:r>
                      <a:endParaRPr sz="750">
                        <a:latin typeface="SimSun"/>
                        <a:cs typeface="SimSun"/>
                      </a:endParaRPr>
                    </a:p>
                  </a:txBody>
                  <a:tcPr marL="0" marR="0" marT="53340" marB="0">
                    <a:lnT w="9525">
                      <a:solidFill>
                        <a:srgbClr val="000000"/>
                      </a:solidFill>
                      <a:prstDash val="solid"/>
                    </a:lnT>
                    <a:lnB w="9525">
                      <a:solidFill>
                        <a:srgbClr val="000000"/>
                      </a:solidFill>
                      <a:prstDash val="solid"/>
                    </a:lnB>
                  </a:tcPr>
                </a:tc>
                <a:tc>
                  <a:txBody>
                    <a:bodyPr/>
                    <a:lstStyle/>
                    <a:p>
                      <a:pPr marL="36195" algn="ctr">
                        <a:lnSpc>
                          <a:spcPct val="100000"/>
                        </a:lnSpc>
                        <a:spcBef>
                          <a:spcPts val="420"/>
                        </a:spcBef>
                      </a:pPr>
                      <a:r>
                        <a:rPr sz="750" spc="-25" dirty="0">
                          <a:latin typeface="SimSun"/>
                          <a:cs typeface="SimSun"/>
                        </a:rPr>
                        <a:t>同左</a:t>
                      </a:r>
                      <a:endParaRPr sz="750">
                        <a:latin typeface="SimSun"/>
                        <a:cs typeface="SimSun"/>
                      </a:endParaRPr>
                    </a:p>
                  </a:txBody>
                  <a:tcPr marL="0" marR="0" marT="53340" marB="0">
                    <a:lnT w="9525">
                      <a:solidFill>
                        <a:srgbClr val="000000"/>
                      </a:solidFill>
                      <a:prstDash val="solid"/>
                    </a:lnT>
                    <a:lnB w="9525">
                      <a:solidFill>
                        <a:srgbClr val="000000"/>
                      </a:solidFill>
                      <a:prstDash val="solid"/>
                    </a:lnB>
                  </a:tcPr>
                </a:tc>
                <a:tc>
                  <a:txBody>
                    <a:bodyPr/>
                    <a:lstStyle/>
                    <a:p>
                      <a:pPr marL="86360" algn="ctr">
                        <a:lnSpc>
                          <a:spcPct val="100000"/>
                        </a:lnSpc>
                        <a:spcBef>
                          <a:spcPts val="420"/>
                        </a:spcBef>
                      </a:pPr>
                      <a:r>
                        <a:rPr sz="750" spc="-25" dirty="0">
                          <a:latin typeface="SimSun"/>
                          <a:cs typeface="SimSun"/>
                        </a:rPr>
                        <a:t>同左</a:t>
                      </a:r>
                      <a:endParaRPr sz="750">
                        <a:latin typeface="SimSun"/>
                        <a:cs typeface="SimSun"/>
                      </a:endParaRPr>
                    </a:p>
                  </a:txBody>
                  <a:tcPr marL="0" marR="0" marT="53340" marB="0">
                    <a:lnT w="9525">
                      <a:solidFill>
                        <a:srgbClr val="000000"/>
                      </a:solidFill>
                      <a:prstDash val="solid"/>
                    </a:lnT>
                    <a:lnB w="9525">
                      <a:solidFill>
                        <a:srgbClr val="000000"/>
                      </a:solidFill>
                      <a:prstDash val="solid"/>
                    </a:lnB>
                  </a:tcPr>
                </a:tc>
                <a:tc>
                  <a:txBody>
                    <a:bodyPr/>
                    <a:lstStyle/>
                    <a:p>
                      <a:pPr marL="58419" algn="ctr">
                        <a:lnSpc>
                          <a:spcPct val="100000"/>
                        </a:lnSpc>
                        <a:spcBef>
                          <a:spcPts val="420"/>
                        </a:spcBef>
                      </a:pPr>
                      <a:r>
                        <a:rPr sz="750" spc="-15" dirty="0">
                          <a:latin typeface="SimSun"/>
                          <a:cs typeface="SimSun"/>
                        </a:rPr>
                        <a:t>同左※１※２</a:t>
                      </a:r>
                      <a:endParaRPr sz="750">
                        <a:latin typeface="SimSun"/>
                        <a:cs typeface="SimSun"/>
                      </a:endParaRPr>
                    </a:p>
                  </a:txBody>
                  <a:tcPr marL="0" marR="0" marT="53340" marB="0">
                    <a:lnR w="19050">
                      <a:solidFill>
                        <a:srgbClr val="000000"/>
                      </a:solidFill>
                      <a:prstDash val="solid"/>
                    </a:lnR>
                    <a:lnT w="9525">
                      <a:solidFill>
                        <a:srgbClr val="000000"/>
                      </a:solidFill>
                      <a:prstDash val="solid"/>
                    </a:lnT>
                    <a:lnB w="9525">
                      <a:solidFill>
                        <a:srgbClr val="000000"/>
                      </a:solidFill>
                      <a:prstDash val="solid"/>
                    </a:lnB>
                  </a:tcPr>
                </a:tc>
                <a:tc>
                  <a:txBody>
                    <a:bodyPr/>
                    <a:lstStyle/>
                    <a:p>
                      <a:pPr algn="ctr">
                        <a:lnSpc>
                          <a:spcPct val="100000"/>
                        </a:lnSpc>
                        <a:spcBef>
                          <a:spcPts val="420"/>
                        </a:spcBef>
                      </a:pPr>
                      <a:r>
                        <a:rPr sz="750" spc="-10" dirty="0">
                          <a:latin typeface="SimSun"/>
                          <a:cs typeface="SimSun"/>
                        </a:rPr>
                        <a:t>同左※１※２※３</a:t>
                      </a:r>
                      <a:endParaRPr sz="750">
                        <a:latin typeface="SimSun"/>
                        <a:cs typeface="SimSun"/>
                      </a:endParaRPr>
                    </a:p>
                  </a:txBody>
                  <a:tcPr marL="0" marR="0" marT="53340"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16"/>
                  </a:ext>
                </a:extLst>
              </a:tr>
              <a:tr h="1513840">
                <a:tc>
                  <a:txBody>
                    <a:bodyPr/>
                    <a:lstStyle/>
                    <a:p>
                      <a:pPr>
                        <a:lnSpc>
                          <a:spcPct val="100000"/>
                        </a:lnSpc>
                      </a:pPr>
                      <a:endParaRPr sz="750">
                        <a:latin typeface="Times New Roman"/>
                        <a:cs typeface="Times New Roman"/>
                      </a:endParaRPr>
                    </a:p>
                    <a:p>
                      <a:pPr>
                        <a:lnSpc>
                          <a:spcPct val="100000"/>
                        </a:lnSpc>
                      </a:pPr>
                      <a:endParaRPr sz="750">
                        <a:latin typeface="Times New Roman"/>
                        <a:cs typeface="Times New Roman"/>
                      </a:endParaRPr>
                    </a:p>
                    <a:p>
                      <a:pPr>
                        <a:lnSpc>
                          <a:spcPct val="100000"/>
                        </a:lnSpc>
                      </a:pPr>
                      <a:endParaRPr sz="750">
                        <a:latin typeface="Times New Roman"/>
                        <a:cs typeface="Times New Roman"/>
                      </a:endParaRPr>
                    </a:p>
                    <a:p>
                      <a:pPr>
                        <a:lnSpc>
                          <a:spcPct val="100000"/>
                        </a:lnSpc>
                      </a:pPr>
                      <a:endParaRPr sz="750">
                        <a:latin typeface="Times New Roman"/>
                        <a:cs typeface="Times New Roman"/>
                      </a:endParaRPr>
                    </a:p>
                    <a:p>
                      <a:pPr>
                        <a:lnSpc>
                          <a:spcPct val="100000"/>
                        </a:lnSpc>
                        <a:spcBef>
                          <a:spcPts val="480"/>
                        </a:spcBef>
                      </a:pPr>
                      <a:endParaRPr sz="750">
                        <a:latin typeface="Times New Roman"/>
                        <a:cs typeface="Times New Roman"/>
                      </a:endParaRPr>
                    </a:p>
                    <a:p>
                      <a:pPr marL="220345" marR="163830" indent="-54610">
                        <a:lnSpc>
                          <a:spcPct val="118400"/>
                        </a:lnSpc>
                        <a:spcBef>
                          <a:spcPts val="5"/>
                        </a:spcBef>
                      </a:pPr>
                      <a:r>
                        <a:rPr sz="750" spc="-15" dirty="0">
                          <a:latin typeface="SimSun"/>
                          <a:cs typeface="SimSun"/>
                        </a:rPr>
                        <a:t>特別徴収</a:t>
                      </a:r>
                      <a:r>
                        <a:rPr sz="750" spc="-20" dirty="0">
                          <a:latin typeface="SimSun"/>
                          <a:cs typeface="SimSun"/>
                        </a:rPr>
                        <a:t>交付金</a:t>
                      </a:r>
                      <a:endParaRPr sz="750">
                        <a:latin typeface="SimSun"/>
                        <a:cs typeface="SimSun"/>
                      </a:endParaRPr>
                    </a:p>
                  </a:txBody>
                  <a:tcPr marL="0" marR="0" marT="0" marB="0">
                    <a:lnL w="9525">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marL="26670">
                        <a:lnSpc>
                          <a:spcPct val="100000"/>
                        </a:lnSpc>
                        <a:spcBef>
                          <a:spcPts val="560"/>
                        </a:spcBef>
                      </a:pPr>
                      <a:r>
                        <a:rPr sz="750" dirty="0">
                          <a:latin typeface="SimSun"/>
                          <a:cs typeface="SimSun"/>
                        </a:rPr>
                        <a:t>①納付された金額の</a:t>
                      </a:r>
                      <a:r>
                        <a:rPr sz="750" spc="-20" dirty="0">
                          <a:latin typeface="SimSun"/>
                          <a:cs typeface="SimSun"/>
                        </a:rPr>
                        <a:t>2.5％</a:t>
                      </a:r>
                      <a:endParaRPr sz="750">
                        <a:latin typeface="SimSun"/>
                        <a:cs typeface="SimSun"/>
                      </a:endParaRPr>
                    </a:p>
                    <a:p>
                      <a:pPr marL="26670" marR="64769">
                        <a:lnSpc>
                          <a:spcPts val="1070"/>
                        </a:lnSpc>
                        <a:spcBef>
                          <a:spcPts val="60"/>
                        </a:spcBef>
                      </a:pPr>
                      <a:r>
                        <a:rPr sz="750" dirty="0">
                          <a:latin typeface="SimSun"/>
                          <a:cs typeface="SimSun"/>
                        </a:rPr>
                        <a:t>（導入から5</a:t>
                      </a:r>
                      <a:r>
                        <a:rPr sz="750" spc="-10" dirty="0">
                          <a:latin typeface="SimSun"/>
                          <a:cs typeface="SimSun"/>
                        </a:rPr>
                        <a:t>年間は特例措</a:t>
                      </a:r>
                      <a:r>
                        <a:rPr sz="750" spc="-5" dirty="0">
                          <a:latin typeface="SimSun"/>
                          <a:cs typeface="SimSun"/>
                        </a:rPr>
                        <a:t>置として＋</a:t>
                      </a:r>
                      <a:r>
                        <a:rPr sz="750" spc="-10" dirty="0">
                          <a:latin typeface="SimSun"/>
                          <a:cs typeface="SimSun"/>
                        </a:rPr>
                        <a:t>0.5％）</a:t>
                      </a:r>
                      <a:endParaRPr sz="750">
                        <a:latin typeface="SimSun"/>
                        <a:cs typeface="SimSun"/>
                      </a:endParaRPr>
                    </a:p>
                    <a:p>
                      <a:pPr>
                        <a:lnSpc>
                          <a:spcPct val="100000"/>
                        </a:lnSpc>
                        <a:spcBef>
                          <a:spcPts val="130"/>
                        </a:spcBef>
                      </a:pPr>
                      <a:endParaRPr sz="750">
                        <a:latin typeface="Times New Roman"/>
                        <a:cs typeface="Times New Roman"/>
                      </a:endParaRPr>
                    </a:p>
                    <a:p>
                      <a:pPr marL="26670" marR="514984">
                        <a:lnSpc>
                          <a:spcPct val="118400"/>
                        </a:lnSpc>
                      </a:pPr>
                      <a:r>
                        <a:rPr sz="750" spc="-10" dirty="0">
                          <a:latin typeface="SimSun"/>
                          <a:cs typeface="SimSun"/>
                        </a:rPr>
                        <a:t>【交付上限額】</a:t>
                      </a:r>
                      <a:r>
                        <a:rPr sz="750" dirty="0">
                          <a:latin typeface="SimSun"/>
                          <a:cs typeface="SimSun"/>
                        </a:rPr>
                        <a:t>100</a:t>
                      </a:r>
                      <a:r>
                        <a:rPr sz="750" spc="-25" dirty="0">
                          <a:latin typeface="SimSun"/>
                          <a:cs typeface="SimSun"/>
                        </a:rPr>
                        <a:t>万円</a:t>
                      </a:r>
                      <a:endParaRPr sz="750">
                        <a:latin typeface="SimSun"/>
                        <a:cs typeface="SimSun"/>
                      </a:endParaRPr>
                    </a:p>
                  </a:txBody>
                  <a:tcPr marL="0" marR="0" marT="71120" marB="0">
                    <a:lnL w="19050">
                      <a:solidFill>
                        <a:srgbClr val="000000"/>
                      </a:solidFill>
                      <a:prstDash val="solid"/>
                    </a:lnL>
                    <a:lnT w="9525">
                      <a:solidFill>
                        <a:srgbClr val="000000"/>
                      </a:solidFill>
                      <a:prstDash val="solid"/>
                    </a:lnT>
                    <a:lnB w="9525">
                      <a:solidFill>
                        <a:srgbClr val="000000"/>
                      </a:solidFill>
                      <a:prstDash val="solid"/>
                    </a:lnB>
                  </a:tcPr>
                </a:tc>
                <a:tc>
                  <a:txBody>
                    <a:bodyPr/>
                    <a:lstStyle/>
                    <a:p>
                      <a:pPr marL="45085" marR="28575">
                        <a:lnSpc>
                          <a:spcPct val="118100"/>
                        </a:lnSpc>
                        <a:spcBef>
                          <a:spcPts val="400"/>
                        </a:spcBef>
                      </a:pPr>
                      <a:r>
                        <a:rPr sz="750" spc="-5" dirty="0">
                          <a:latin typeface="SimSun"/>
                          <a:cs typeface="SimSun"/>
                        </a:rPr>
                        <a:t>①すべて納期内完納してい</a:t>
                      </a:r>
                      <a:r>
                        <a:rPr sz="750" dirty="0">
                          <a:latin typeface="SimSun"/>
                          <a:cs typeface="SimSun"/>
                        </a:rPr>
                        <a:t>る時納期内完納額の</a:t>
                      </a:r>
                      <a:r>
                        <a:rPr sz="750" spc="-20" dirty="0">
                          <a:latin typeface="SimSun"/>
                          <a:cs typeface="SimSun"/>
                        </a:rPr>
                        <a:t>2.5％</a:t>
                      </a:r>
                      <a:endParaRPr sz="750">
                        <a:latin typeface="SimSun"/>
                        <a:cs typeface="SimSun"/>
                      </a:endParaRPr>
                    </a:p>
                    <a:p>
                      <a:pPr marL="45085" marR="28575" algn="just">
                        <a:lnSpc>
                          <a:spcPct val="118200"/>
                        </a:lnSpc>
                      </a:pPr>
                      <a:r>
                        <a:rPr sz="750" spc="-5" dirty="0">
                          <a:latin typeface="SimSun"/>
                          <a:cs typeface="SimSun"/>
                        </a:rPr>
                        <a:t>②１か月でも納期内完納し</a:t>
                      </a:r>
                      <a:r>
                        <a:rPr sz="750" spc="25" dirty="0">
                          <a:latin typeface="SimSun"/>
                          <a:cs typeface="SimSun"/>
                        </a:rPr>
                        <a:t>ていない時 納期内完納額</a:t>
                      </a:r>
                      <a:r>
                        <a:rPr sz="750" dirty="0">
                          <a:latin typeface="SimSun"/>
                          <a:cs typeface="SimSun"/>
                        </a:rPr>
                        <a:t>の</a:t>
                      </a:r>
                      <a:r>
                        <a:rPr sz="750" spc="-20" dirty="0">
                          <a:latin typeface="SimSun"/>
                          <a:cs typeface="SimSun"/>
                        </a:rPr>
                        <a:t>2.0％</a:t>
                      </a:r>
                      <a:endParaRPr sz="750">
                        <a:latin typeface="SimSun"/>
                        <a:cs typeface="SimSun"/>
                      </a:endParaRPr>
                    </a:p>
                    <a:p>
                      <a:pPr marL="45085" marR="28575" algn="just">
                        <a:lnSpc>
                          <a:spcPct val="118300"/>
                        </a:lnSpc>
                      </a:pPr>
                      <a:r>
                        <a:rPr sz="750" spc="-5" dirty="0">
                          <a:latin typeface="SimSun"/>
                          <a:cs typeface="SimSun"/>
                        </a:rPr>
                        <a:t>③加算金を伴う増額更正等</a:t>
                      </a:r>
                      <a:r>
                        <a:rPr sz="750" spc="25" dirty="0">
                          <a:latin typeface="SimSun"/>
                          <a:cs typeface="SimSun"/>
                        </a:rPr>
                        <a:t>を受けた時 納期内完納額</a:t>
                      </a:r>
                      <a:r>
                        <a:rPr sz="750" dirty="0">
                          <a:latin typeface="SimSun"/>
                          <a:cs typeface="SimSun"/>
                        </a:rPr>
                        <a:t>の</a:t>
                      </a:r>
                      <a:r>
                        <a:rPr sz="750" spc="-20" dirty="0">
                          <a:latin typeface="SimSun"/>
                          <a:cs typeface="SimSun"/>
                        </a:rPr>
                        <a:t>1.0％</a:t>
                      </a:r>
                      <a:endParaRPr sz="750">
                        <a:latin typeface="SimSun"/>
                        <a:cs typeface="SimSun"/>
                      </a:endParaRPr>
                    </a:p>
                    <a:p>
                      <a:pPr marL="45085" marR="73660">
                        <a:lnSpc>
                          <a:spcPct val="118100"/>
                        </a:lnSpc>
                        <a:spcBef>
                          <a:spcPts val="5"/>
                        </a:spcBef>
                      </a:pPr>
                      <a:r>
                        <a:rPr sz="750" dirty="0">
                          <a:latin typeface="SimSun"/>
                          <a:cs typeface="SimSun"/>
                        </a:rPr>
                        <a:t>（導入から5</a:t>
                      </a:r>
                      <a:r>
                        <a:rPr sz="750" spc="-10" dirty="0">
                          <a:latin typeface="SimSun"/>
                          <a:cs typeface="SimSun"/>
                        </a:rPr>
                        <a:t>年間は特例措</a:t>
                      </a:r>
                      <a:r>
                        <a:rPr sz="750" spc="-5" dirty="0">
                          <a:latin typeface="SimSun"/>
                          <a:cs typeface="SimSun"/>
                        </a:rPr>
                        <a:t>置として＋</a:t>
                      </a:r>
                      <a:r>
                        <a:rPr sz="750" spc="-10" dirty="0">
                          <a:latin typeface="SimSun"/>
                          <a:cs typeface="SimSun"/>
                        </a:rPr>
                        <a:t>0.5％）</a:t>
                      </a:r>
                      <a:endParaRPr sz="750">
                        <a:latin typeface="SimSun"/>
                        <a:cs typeface="SimSun"/>
                      </a:endParaRPr>
                    </a:p>
                  </a:txBody>
                  <a:tcPr marL="0" marR="0" marT="50800" marB="0">
                    <a:lnT w="9525">
                      <a:solidFill>
                        <a:srgbClr val="000000"/>
                      </a:solidFill>
                      <a:prstDash val="solid"/>
                    </a:lnT>
                    <a:lnB w="9525">
                      <a:solidFill>
                        <a:srgbClr val="000000"/>
                      </a:solidFill>
                      <a:prstDash val="solid"/>
                    </a:lnB>
                  </a:tcPr>
                </a:tc>
                <a:tc>
                  <a:txBody>
                    <a:bodyPr/>
                    <a:lstStyle/>
                    <a:p>
                      <a:pPr marL="36195">
                        <a:lnSpc>
                          <a:spcPct val="100000"/>
                        </a:lnSpc>
                        <a:spcBef>
                          <a:spcPts val="560"/>
                        </a:spcBef>
                      </a:pPr>
                      <a:r>
                        <a:rPr sz="750" dirty="0">
                          <a:latin typeface="SimSun"/>
                          <a:cs typeface="SimSun"/>
                        </a:rPr>
                        <a:t>①納期限納入額の</a:t>
                      </a:r>
                      <a:r>
                        <a:rPr sz="750" spc="-20" dirty="0">
                          <a:latin typeface="SimSun"/>
                          <a:cs typeface="SimSun"/>
                        </a:rPr>
                        <a:t>2.5％</a:t>
                      </a:r>
                      <a:endParaRPr sz="750">
                        <a:latin typeface="SimSun"/>
                        <a:cs typeface="SimSun"/>
                      </a:endParaRPr>
                    </a:p>
                    <a:p>
                      <a:pPr marL="36195" marR="42545">
                        <a:lnSpc>
                          <a:spcPts val="1070"/>
                        </a:lnSpc>
                        <a:spcBef>
                          <a:spcPts val="60"/>
                        </a:spcBef>
                      </a:pPr>
                      <a:r>
                        <a:rPr sz="750" spc="30" dirty="0">
                          <a:latin typeface="SimSun"/>
                          <a:cs typeface="SimSun"/>
                        </a:rPr>
                        <a:t>（導入から</a:t>
                      </a:r>
                      <a:r>
                        <a:rPr sz="750" spc="45" dirty="0">
                          <a:latin typeface="SimSun"/>
                          <a:cs typeface="SimSun"/>
                        </a:rPr>
                        <a:t>5</a:t>
                      </a:r>
                      <a:r>
                        <a:rPr sz="750" spc="30" dirty="0">
                          <a:latin typeface="SimSun"/>
                          <a:cs typeface="SimSun"/>
                        </a:rPr>
                        <a:t>年間は特例措置として＋</a:t>
                      </a:r>
                      <a:r>
                        <a:rPr sz="750" spc="35" dirty="0">
                          <a:latin typeface="SimSun"/>
                          <a:cs typeface="SimSun"/>
                        </a:rPr>
                        <a:t>0.5</a:t>
                      </a:r>
                      <a:r>
                        <a:rPr sz="750" spc="30" dirty="0">
                          <a:latin typeface="SimSun"/>
                          <a:cs typeface="SimSun"/>
                        </a:rPr>
                        <a:t>％、また、</a:t>
                      </a:r>
                      <a:endParaRPr sz="750">
                        <a:latin typeface="SimSun"/>
                        <a:cs typeface="SimSun"/>
                      </a:endParaRPr>
                    </a:p>
                    <a:p>
                      <a:pPr marL="36195" marR="42545">
                        <a:lnSpc>
                          <a:spcPts val="1060"/>
                        </a:lnSpc>
                      </a:pPr>
                      <a:r>
                        <a:rPr sz="750" spc="-5" dirty="0">
                          <a:latin typeface="SimSun"/>
                          <a:cs typeface="SimSun"/>
                        </a:rPr>
                        <a:t>福岡県、福岡市、北九州市の独自制度として交付対象</a:t>
                      </a:r>
                      <a:endParaRPr sz="750">
                        <a:latin typeface="SimSun"/>
                        <a:cs typeface="SimSun"/>
                      </a:endParaRPr>
                    </a:p>
                    <a:p>
                      <a:pPr marL="36195" marR="42545">
                        <a:lnSpc>
                          <a:spcPts val="1060"/>
                        </a:lnSpc>
                        <a:spcBef>
                          <a:spcPts val="5"/>
                        </a:spcBef>
                      </a:pPr>
                      <a:r>
                        <a:rPr sz="750" spc="-5" dirty="0">
                          <a:latin typeface="SimSun"/>
                          <a:cs typeface="SimSun"/>
                        </a:rPr>
                        <a:t>期間における全ての申告を電子申告で行い、かつ、納</a:t>
                      </a:r>
                      <a:endParaRPr sz="750">
                        <a:latin typeface="SimSun"/>
                        <a:cs typeface="SimSun"/>
                      </a:endParaRPr>
                    </a:p>
                    <a:p>
                      <a:pPr marL="36195" marR="42545">
                        <a:lnSpc>
                          <a:spcPts val="1070"/>
                        </a:lnSpc>
                      </a:pPr>
                      <a:r>
                        <a:rPr sz="750" spc="-5" dirty="0">
                          <a:latin typeface="SimSun"/>
                          <a:cs typeface="SimSun"/>
                        </a:rPr>
                        <a:t>期内納入した場合は、さら</a:t>
                      </a:r>
                      <a:r>
                        <a:rPr sz="750" dirty="0">
                          <a:latin typeface="SimSun"/>
                          <a:cs typeface="SimSun"/>
                        </a:rPr>
                        <a:t>に0.5％を加算</a:t>
                      </a:r>
                      <a:r>
                        <a:rPr sz="750" spc="-50" dirty="0">
                          <a:latin typeface="SimSun"/>
                          <a:cs typeface="SimSun"/>
                        </a:rPr>
                        <a:t>）</a:t>
                      </a:r>
                      <a:endParaRPr sz="750">
                        <a:latin typeface="SimSun"/>
                        <a:cs typeface="SimSun"/>
                      </a:endParaRPr>
                    </a:p>
                  </a:txBody>
                  <a:tcPr marL="0" marR="0" marT="71120" marB="0">
                    <a:lnT w="9525">
                      <a:solidFill>
                        <a:srgbClr val="000000"/>
                      </a:solidFill>
                      <a:prstDash val="solid"/>
                    </a:lnT>
                    <a:lnB w="9525">
                      <a:solidFill>
                        <a:srgbClr val="000000"/>
                      </a:solidFill>
                      <a:prstDash val="solid"/>
                    </a:lnB>
                  </a:tcPr>
                </a:tc>
                <a:tc>
                  <a:txBody>
                    <a:bodyPr/>
                    <a:lstStyle/>
                    <a:p>
                      <a:pPr marL="22225">
                        <a:lnSpc>
                          <a:spcPct val="100000"/>
                        </a:lnSpc>
                        <a:spcBef>
                          <a:spcPts val="560"/>
                        </a:spcBef>
                      </a:pPr>
                      <a:r>
                        <a:rPr sz="750" dirty="0">
                          <a:latin typeface="SimSun"/>
                          <a:cs typeface="SimSun"/>
                        </a:rPr>
                        <a:t>①納期限納入額の</a:t>
                      </a:r>
                      <a:r>
                        <a:rPr sz="750" spc="-20" dirty="0">
                          <a:latin typeface="SimSun"/>
                          <a:cs typeface="SimSun"/>
                        </a:rPr>
                        <a:t>2.5％</a:t>
                      </a:r>
                      <a:endParaRPr sz="750">
                        <a:latin typeface="SimSun"/>
                        <a:cs typeface="SimSun"/>
                      </a:endParaRPr>
                    </a:p>
                    <a:p>
                      <a:pPr marL="22225" marR="73660">
                        <a:lnSpc>
                          <a:spcPts val="1070"/>
                        </a:lnSpc>
                        <a:spcBef>
                          <a:spcPts val="60"/>
                        </a:spcBef>
                      </a:pPr>
                      <a:r>
                        <a:rPr sz="750" dirty="0">
                          <a:latin typeface="SimSun"/>
                          <a:cs typeface="SimSun"/>
                        </a:rPr>
                        <a:t>（導入から5</a:t>
                      </a:r>
                      <a:r>
                        <a:rPr sz="750" spc="-10" dirty="0">
                          <a:latin typeface="SimSun"/>
                          <a:cs typeface="SimSun"/>
                        </a:rPr>
                        <a:t>年間は特例措</a:t>
                      </a:r>
                      <a:r>
                        <a:rPr sz="750" spc="-5" dirty="0">
                          <a:latin typeface="SimSun"/>
                          <a:cs typeface="SimSun"/>
                        </a:rPr>
                        <a:t>置として＋</a:t>
                      </a:r>
                      <a:r>
                        <a:rPr sz="750" spc="-10" dirty="0">
                          <a:latin typeface="SimSun"/>
                          <a:cs typeface="SimSun"/>
                        </a:rPr>
                        <a:t>0.5％）</a:t>
                      </a:r>
                      <a:endParaRPr sz="750">
                        <a:latin typeface="SimSun"/>
                        <a:cs typeface="SimSun"/>
                      </a:endParaRPr>
                    </a:p>
                    <a:p>
                      <a:pPr>
                        <a:lnSpc>
                          <a:spcPct val="100000"/>
                        </a:lnSpc>
                        <a:spcBef>
                          <a:spcPts val="130"/>
                        </a:spcBef>
                      </a:pPr>
                      <a:endParaRPr sz="750">
                        <a:latin typeface="Times New Roman"/>
                        <a:cs typeface="Times New Roman"/>
                      </a:endParaRPr>
                    </a:p>
                    <a:p>
                      <a:pPr marL="22225" marR="523875">
                        <a:lnSpc>
                          <a:spcPct val="118400"/>
                        </a:lnSpc>
                      </a:pPr>
                      <a:r>
                        <a:rPr sz="750" spc="-10" dirty="0">
                          <a:latin typeface="SimSun"/>
                          <a:cs typeface="SimSun"/>
                        </a:rPr>
                        <a:t>【交付上限額】</a:t>
                      </a:r>
                      <a:r>
                        <a:rPr sz="750" dirty="0">
                          <a:latin typeface="SimSun"/>
                          <a:cs typeface="SimSun"/>
                        </a:rPr>
                        <a:t>200</a:t>
                      </a:r>
                      <a:r>
                        <a:rPr sz="750" spc="-25" dirty="0">
                          <a:latin typeface="SimSun"/>
                          <a:cs typeface="SimSun"/>
                        </a:rPr>
                        <a:t>万円</a:t>
                      </a:r>
                      <a:endParaRPr sz="750">
                        <a:latin typeface="SimSun"/>
                        <a:cs typeface="SimSun"/>
                      </a:endParaRPr>
                    </a:p>
                  </a:txBody>
                  <a:tcPr marL="0" marR="0" marT="71120" marB="0">
                    <a:lnT w="9525">
                      <a:solidFill>
                        <a:srgbClr val="000000"/>
                      </a:solidFill>
                      <a:prstDash val="solid"/>
                    </a:lnT>
                    <a:lnB w="9525">
                      <a:solidFill>
                        <a:srgbClr val="000000"/>
                      </a:solidFill>
                      <a:prstDash val="solid"/>
                    </a:lnB>
                  </a:tcPr>
                </a:tc>
                <a:tc>
                  <a:txBody>
                    <a:bodyPr/>
                    <a:lstStyle/>
                    <a:p>
                      <a:pPr marL="36195">
                        <a:lnSpc>
                          <a:spcPct val="100000"/>
                        </a:lnSpc>
                        <a:spcBef>
                          <a:spcPts val="560"/>
                        </a:spcBef>
                      </a:pPr>
                      <a:r>
                        <a:rPr sz="750" dirty="0">
                          <a:latin typeface="SimSun"/>
                          <a:cs typeface="SimSun"/>
                        </a:rPr>
                        <a:t>①納期限納入額の</a:t>
                      </a:r>
                      <a:r>
                        <a:rPr sz="750" spc="-20" dirty="0">
                          <a:latin typeface="SimSun"/>
                          <a:cs typeface="SimSun"/>
                        </a:rPr>
                        <a:t>2.5％</a:t>
                      </a:r>
                      <a:endParaRPr sz="750">
                        <a:latin typeface="SimSun"/>
                        <a:cs typeface="SimSun"/>
                      </a:endParaRPr>
                    </a:p>
                    <a:p>
                      <a:pPr marL="36195" marR="78105">
                        <a:lnSpc>
                          <a:spcPts val="1070"/>
                        </a:lnSpc>
                        <a:spcBef>
                          <a:spcPts val="60"/>
                        </a:spcBef>
                      </a:pPr>
                      <a:r>
                        <a:rPr sz="750" dirty="0">
                          <a:latin typeface="SimSun"/>
                          <a:cs typeface="SimSun"/>
                        </a:rPr>
                        <a:t>（導入から5</a:t>
                      </a:r>
                      <a:r>
                        <a:rPr sz="750" spc="-10" dirty="0">
                          <a:latin typeface="SimSun"/>
                          <a:cs typeface="SimSun"/>
                        </a:rPr>
                        <a:t>年間は特例措</a:t>
                      </a:r>
                      <a:r>
                        <a:rPr sz="750" spc="-5" dirty="0">
                          <a:latin typeface="SimSun"/>
                          <a:cs typeface="SimSun"/>
                        </a:rPr>
                        <a:t>置として＋</a:t>
                      </a:r>
                      <a:r>
                        <a:rPr sz="750" spc="-10" dirty="0">
                          <a:latin typeface="SimSun"/>
                          <a:cs typeface="SimSun"/>
                        </a:rPr>
                        <a:t>0.5％）</a:t>
                      </a:r>
                      <a:endParaRPr sz="750">
                        <a:latin typeface="SimSun"/>
                        <a:cs typeface="SimSun"/>
                      </a:endParaRPr>
                    </a:p>
                    <a:p>
                      <a:pPr marL="36195" marR="33020">
                        <a:lnSpc>
                          <a:spcPts val="1060"/>
                        </a:lnSpc>
                      </a:pPr>
                      <a:r>
                        <a:rPr sz="750" spc="-5" dirty="0">
                          <a:latin typeface="SimSun"/>
                          <a:cs typeface="SimSun"/>
                        </a:rPr>
                        <a:t>※令和５年度までは上記に申告納入月１月につき</a:t>
                      </a:r>
                      <a:endParaRPr sz="750">
                        <a:latin typeface="SimSun"/>
                        <a:cs typeface="SimSun"/>
                      </a:endParaRPr>
                    </a:p>
                    <a:p>
                      <a:pPr marL="36195">
                        <a:lnSpc>
                          <a:spcPct val="100000"/>
                        </a:lnSpc>
                        <a:spcBef>
                          <a:spcPts val="105"/>
                        </a:spcBef>
                      </a:pPr>
                      <a:r>
                        <a:rPr sz="750" dirty="0">
                          <a:latin typeface="SimSun"/>
                          <a:cs typeface="SimSun"/>
                        </a:rPr>
                        <a:t>1,000</a:t>
                      </a:r>
                      <a:r>
                        <a:rPr sz="750" spc="-15" dirty="0">
                          <a:latin typeface="SimSun"/>
                          <a:cs typeface="SimSun"/>
                        </a:rPr>
                        <a:t>円を加算</a:t>
                      </a:r>
                      <a:endParaRPr sz="750">
                        <a:latin typeface="SimSun"/>
                        <a:cs typeface="SimSun"/>
                      </a:endParaRPr>
                    </a:p>
                    <a:p>
                      <a:pPr>
                        <a:lnSpc>
                          <a:spcPct val="100000"/>
                        </a:lnSpc>
                        <a:spcBef>
                          <a:spcPts val="365"/>
                        </a:spcBef>
                      </a:pPr>
                      <a:endParaRPr sz="750">
                        <a:latin typeface="Times New Roman"/>
                        <a:cs typeface="Times New Roman"/>
                      </a:endParaRPr>
                    </a:p>
                    <a:p>
                      <a:pPr marL="36195">
                        <a:lnSpc>
                          <a:spcPct val="100000"/>
                        </a:lnSpc>
                      </a:pPr>
                      <a:r>
                        <a:rPr sz="750" spc="-10" dirty="0">
                          <a:latin typeface="SimSun"/>
                          <a:cs typeface="SimSun"/>
                        </a:rPr>
                        <a:t>【交付上限額】</a:t>
                      </a:r>
                      <a:endParaRPr sz="750">
                        <a:latin typeface="SimSun"/>
                        <a:cs typeface="SimSun"/>
                      </a:endParaRPr>
                    </a:p>
                    <a:p>
                      <a:pPr marL="36195">
                        <a:lnSpc>
                          <a:spcPct val="100000"/>
                        </a:lnSpc>
                        <a:spcBef>
                          <a:spcPts val="165"/>
                        </a:spcBef>
                      </a:pPr>
                      <a:r>
                        <a:rPr sz="750" dirty="0">
                          <a:latin typeface="SimSun"/>
                          <a:cs typeface="SimSun"/>
                        </a:rPr>
                        <a:t>前期、後期それぞれ50</a:t>
                      </a:r>
                      <a:r>
                        <a:rPr sz="750" spc="-25" dirty="0">
                          <a:latin typeface="SimSun"/>
                          <a:cs typeface="SimSun"/>
                        </a:rPr>
                        <a:t>万円</a:t>
                      </a:r>
                      <a:endParaRPr sz="750">
                        <a:latin typeface="SimSun"/>
                        <a:cs typeface="SimSun"/>
                      </a:endParaRPr>
                    </a:p>
                  </a:txBody>
                  <a:tcPr marL="0" marR="0" marT="71120" marB="0">
                    <a:lnT w="9525">
                      <a:solidFill>
                        <a:srgbClr val="000000"/>
                      </a:solidFill>
                      <a:prstDash val="solid"/>
                    </a:lnT>
                    <a:lnB w="9525">
                      <a:solidFill>
                        <a:srgbClr val="000000"/>
                      </a:solidFill>
                      <a:prstDash val="solid"/>
                    </a:lnB>
                  </a:tcPr>
                </a:tc>
                <a:tc>
                  <a:txBody>
                    <a:bodyPr/>
                    <a:lstStyle/>
                    <a:p>
                      <a:pPr marL="31750" marR="28575">
                        <a:lnSpc>
                          <a:spcPct val="118100"/>
                        </a:lnSpc>
                        <a:spcBef>
                          <a:spcPts val="400"/>
                        </a:spcBef>
                      </a:pPr>
                      <a:r>
                        <a:rPr sz="750" spc="-5" dirty="0">
                          <a:latin typeface="SimSun"/>
                          <a:cs typeface="SimSun"/>
                        </a:rPr>
                        <a:t>①すべて納期内完納してい</a:t>
                      </a:r>
                      <a:r>
                        <a:rPr sz="750" dirty="0">
                          <a:latin typeface="SimSun"/>
                          <a:cs typeface="SimSun"/>
                        </a:rPr>
                        <a:t>る時納期内完納額の</a:t>
                      </a:r>
                      <a:r>
                        <a:rPr sz="750" spc="-20" dirty="0">
                          <a:latin typeface="SimSun"/>
                          <a:cs typeface="SimSun"/>
                        </a:rPr>
                        <a:t>2.5％</a:t>
                      </a:r>
                      <a:endParaRPr sz="750">
                        <a:latin typeface="SimSun"/>
                        <a:cs typeface="SimSun"/>
                      </a:endParaRPr>
                    </a:p>
                    <a:p>
                      <a:pPr marL="31750" marR="28575" algn="just">
                        <a:lnSpc>
                          <a:spcPct val="118200"/>
                        </a:lnSpc>
                      </a:pPr>
                      <a:r>
                        <a:rPr sz="750" spc="-5" dirty="0">
                          <a:latin typeface="SimSun"/>
                          <a:cs typeface="SimSun"/>
                        </a:rPr>
                        <a:t>②１か月でも納期内完納し</a:t>
                      </a:r>
                      <a:r>
                        <a:rPr sz="750" spc="25" dirty="0">
                          <a:latin typeface="SimSun"/>
                          <a:cs typeface="SimSun"/>
                        </a:rPr>
                        <a:t>ていない時 納期内完納額</a:t>
                      </a:r>
                      <a:r>
                        <a:rPr sz="750" dirty="0">
                          <a:latin typeface="SimSun"/>
                          <a:cs typeface="SimSun"/>
                        </a:rPr>
                        <a:t>の</a:t>
                      </a:r>
                      <a:r>
                        <a:rPr sz="750" spc="-20" dirty="0">
                          <a:latin typeface="SimSun"/>
                          <a:cs typeface="SimSun"/>
                        </a:rPr>
                        <a:t>2.0％</a:t>
                      </a:r>
                      <a:endParaRPr sz="750">
                        <a:latin typeface="SimSun"/>
                        <a:cs typeface="SimSun"/>
                      </a:endParaRPr>
                    </a:p>
                    <a:p>
                      <a:pPr marL="31750" marR="28575" algn="just">
                        <a:lnSpc>
                          <a:spcPct val="118300"/>
                        </a:lnSpc>
                      </a:pPr>
                      <a:r>
                        <a:rPr sz="750" spc="-5" dirty="0">
                          <a:latin typeface="SimSun"/>
                          <a:cs typeface="SimSun"/>
                        </a:rPr>
                        <a:t>③加算金を伴う増額更正等</a:t>
                      </a:r>
                      <a:r>
                        <a:rPr sz="750" spc="25" dirty="0">
                          <a:latin typeface="SimSun"/>
                          <a:cs typeface="SimSun"/>
                        </a:rPr>
                        <a:t>を受けた時 納期内完納額</a:t>
                      </a:r>
                      <a:r>
                        <a:rPr sz="750" dirty="0">
                          <a:latin typeface="SimSun"/>
                          <a:cs typeface="SimSun"/>
                        </a:rPr>
                        <a:t>の</a:t>
                      </a:r>
                      <a:r>
                        <a:rPr sz="750" spc="-20" dirty="0">
                          <a:latin typeface="SimSun"/>
                          <a:cs typeface="SimSun"/>
                        </a:rPr>
                        <a:t>1.0％</a:t>
                      </a:r>
                      <a:endParaRPr sz="750">
                        <a:latin typeface="SimSun"/>
                        <a:cs typeface="SimSun"/>
                      </a:endParaRPr>
                    </a:p>
                    <a:p>
                      <a:pPr marL="31750" marR="73660">
                        <a:lnSpc>
                          <a:spcPct val="118100"/>
                        </a:lnSpc>
                        <a:spcBef>
                          <a:spcPts val="5"/>
                        </a:spcBef>
                      </a:pPr>
                      <a:r>
                        <a:rPr sz="750" dirty="0">
                          <a:latin typeface="SimSun"/>
                          <a:cs typeface="SimSun"/>
                        </a:rPr>
                        <a:t>（導入から5</a:t>
                      </a:r>
                      <a:r>
                        <a:rPr sz="750" spc="-10" dirty="0">
                          <a:latin typeface="SimSun"/>
                          <a:cs typeface="SimSun"/>
                        </a:rPr>
                        <a:t>年間は特例措</a:t>
                      </a:r>
                      <a:r>
                        <a:rPr sz="750" spc="-5" dirty="0">
                          <a:latin typeface="SimSun"/>
                          <a:cs typeface="SimSun"/>
                        </a:rPr>
                        <a:t>置として＋</a:t>
                      </a:r>
                      <a:r>
                        <a:rPr sz="750" spc="-10" dirty="0">
                          <a:latin typeface="SimSun"/>
                          <a:cs typeface="SimSun"/>
                        </a:rPr>
                        <a:t>0.5％）</a:t>
                      </a:r>
                      <a:endParaRPr sz="750">
                        <a:latin typeface="SimSun"/>
                        <a:cs typeface="SimSun"/>
                      </a:endParaRPr>
                    </a:p>
                  </a:txBody>
                  <a:tcPr marL="0" marR="0" marT="50800" marB="0">
                    <a:lnT w="9525">
                      <a:solidFill>
                        <a:srgbClr val="000000"/>
                      </a:solidFill>
                      <a:prstDash val="solid"/>
                    </a:lnT>
                    <a:lnB w="9525">
                      <a:solidFill>
                        <a:srgbClr val="000000"/>
                      </a:solidFill>
                      <a:prstDash val="solid"/>
                    </a:lnB>
                  </a:tcPr>
                </a:tc>
                <a:tc>
                  <a:txBody>
                    <a:bodyPr/>
                    <a:lstStyle/>
                    <a:p>
                      <a:pPr marL="36195">
                        <a:lnSpc>
                          <a:spcPct val="100000"/>
                        </a:lnSpc>
                        <a:spcBef>
                          <a:spcPts val="560"/>
                        </a:spcBef>
                      </a:pPr>
                      <a:r>
                        <a:rPr sz="750" dirty="0">
                          <a:latin typeface="SimSun"/>
                          <a:cs typeface="SimSun"/>
                        </a:rPr>
                        <a:t>①納期限納入額の</a:t>
                      </a:r>
                      <a:r>
                        <a:rPr sz="750" spc="-20" dirty="0">
                          <a:latin typeface="SimSun"/>
                          <a:cs typeface="SimSun"/>
                        </a:rPr>
                        <a:t>2.5％</a:t>
                      </a:r>
                      <a:endParaRPr sz="750" dirty="0">
                        <a:latin typeface="SimSun"/>
                        <a:cs typeface="SimSun"/>
                      </a:endParaRPr>
                    </a:p>
                    <a:p>
                      <a:pPr marL="36195" marR="28575">
                        <a:lnSpc>
                          <a:spcPts val="1070"/>
                        </a:lnSpc>
                        <a:spcBef>
                          <a:spcPts val="60"/>
                        </a:spcBef>
                      </a:pPr>
                      <a:r>
                        <a:rPr sz="750" spc="30" dirty="0">
                          <a:latin typeface="SimSun"/>
                          <a:cs typeface="SimSun"/>
                        </a:rPr>
                        <a:t>（導入から</a:t>
                      </a:r>
                      <a:r>
                        <a:rPr sz="750" spc="45" dirty="0">
                          <a:latin typeface="SimSun"/>
                          <a:cs typeface="SimSun"/>
                        </a:rPr>
                        <a:t>5</a:t>
                      </a:r>
                      <a:r>
                        <a:rPr sz="750" spc="30" dirty="0">
                          <a:latin typeface="SimSun"/>
                          <a:cs typeface="SimSun"/>
                        </a:rPr>
                        <a:t>年間は特例措置として＋</a:t>
                      </a:r>
                      <a:r>
                        <a:rPr sz="750" spc="35" dirty="0">
                          <a:latin typeface="SimSun"/>
                          <a:cs typeface="SimSun"/>
                        </a:rPr>
                        <a:t>0.5</a:t>
                      </a:r>
                      <a:r>
                        <a:rPr sz="750" spc="30" dirty="0">
                          <a:latin typeface="SimSun"/>
                          <a:cs typeface="SimSun"/>
                        </a:rPr>
                        <a:t>％、また、</a:t>
                      </a:r>
                      <a:endParaRPr sz="750" dirty="0">
                        <a:latin typeface="SimSun"/>
                        <a:cs typeface="SimSun"/>
                      </a:endParaRPr>
                    </a:p>
                    <a:p>
                      <a:pPr marL="36195" marR="28575">
                        <a:lnSpc>
                          <a:spcPts val="1060"/>
                        </a:lnSpc>
                      </a:pPr>
                      <a:r>
                        <a:rPr sz="750" spc="-5" dirty="0">
                          <a:latin typeface="SimSun"/>
                          <a:cs typeface="SimSun"/>
                        </a:rPr>
                        <a:t>福岡県、福岡市、北九州市の独自制度として交付対象</a:t>
                      </a:r>
                      <a:endParaRPr sz="750" dirty="0">
                        <a:latin typeface="SimSun"/>
                        <a:cs typeface="SimSun"/>
                      </a:endParaRPr>
                    </a:p>
                    <a:p>
                      <a:pPr marL="36195" marR="28575">
                        <a:lnSpc>
                          <a:spcPts val="1060"/>
                        </a:lnSpc>
                        <a:spcBef>
                          <a:spcPts val="5"/>
                        </a:spcBef>
                      </a:pPr>
                      <a:r>
                        <a:rPr sz="750" spc="-5" dirty="0">
                          <a:latin typeface="SimSun"/>
                          <a:cs typeface="SimSun"/>
                        </a:rPr>
                        <a:t>期間における全ての申告を電子申告で行い、かつ、納</a:t>
                      </a:r>
                      <a:endParaRPr sz="750" dirty="0">
                        <a:latin typeface="SimSun"/>
                        <a:cs typeface="SimSun"/>
                      </a:endParaRPr>
                    </a:p>
                    <a:p>
                      <a:pPr marL="36195" marR="28575">
                        <a:lnSpc>
                          <a:spcPts val="1070"/>
                        </a:lnSpc>
                      </a:pPr>
                      <a:r>
                        <a:rPr sz="750" spc="-5" dirty="0">
                          <a:latin typeface="SimSun"/>
                          <a:cs typeface="SimSun"/>
                        </a:rPr>
                        <a:t>期内納入した場合は、さら</a:t>
                      </a:r>
                      <a:r>
                        <a:rPr sz="750" dirty="0">
                          <a:latin typeface="SimSun"/>
                          <a:cs typeface="SimSun"/>
                        </a:rPr>
                        <a:t>に0.5％を加算</a:t>
                      </a:r>
                      <a:r>
                        <a:rPr sz="750" spc="-50" dirty="0">
                          <a:latin typeface="SimSun"/>
                          <a:cs typeface="SimSun"/>
                        </a:rPr>
                        <a:t>）</a:t>
                      </a:r>
                      <a:endParaRPr sz="750" dirty="0">
                        <a:latin typeface="SimSun"/>
                        <a:cs typeface="SimSun"/>
                      </a:endParaRPr>
                    </a:p>
                  </a:txBody>
                  <a:tcPr marL="0" marR="0" marT="71120" marB="0">
                    <a:lnT w="9525">
                      <a:solidFill>
                        <a:srgbClr val="000000"/>
                      </a:solidFill>
                      <a:prstDash val="solid"/>
                    </a:lnT>
                    <a:lnB w="9525">
                      <a:solidFill>
                        <a:srgbClr val="000000"/>
                      </a:solidFill>
                      <a:prstDash val="solid"/>
                    </a:lnB>
                  </a:tcPr>
                </a:tc>
                <a:tc gridSpan="2">
                  <a:txBody>
                    <a:bodyPr/>
                    <a:lstStyle/>
                    <a:p>
                      <a:pPr marL="36195">
                        <a:lnSpc>
                          <a:spcPct val="100000"/>
                        </a:lnSpc>
                        <a:spcBef>
                          <a:spcPts val="560"/>
                        </a:spcBef>
                        <a:tabLst>
                          <a:tab pos="1297940" algn="l"/>
                        </a:tabLst>
                      </a:pPr>
                      <a:r>
                        <a:rPr sz="750" dirty="0">
                          <a:latin typeface="SimSun"/>
                          <a:cs typeface="SimSun"/>
                        </a:rPr>
                        <a:t>①納期限納入額の</a:t>
                      </a:r>
                      <a:r>
                        <a:rPr sz="750" spc="-20" dirty="0">
                          <a:latin typeface="SimSun"/>
                          <a:cs typeface="SimSun"/>
                        </a:rPr>
                        <a:t>2.5％</a:t>
                      </a:r>
                      <a:r>
                        <a:rPr sz="750" dirty="0">
                          <a:latin typeface="SimSun"/>
                          <a:cs typeface="SimSun"/>
                        </a:rPr>
                        <a:t>	①納期限納入額の</a:t>
                      </a:r>
                      <a:r>
                        <a:rPr sz="750" spc="-20" dirty="0">
                          <a:latin typeface="SimSun"/>
                          <a:cs typeface="SimSun"/>
                        </a:rPr>
                        <a:t>2.5％</a:t>
                      </a:r>
                      <a:endParaRPr sz="750" dirty="0">
                        <a:latin typeface="SimSun"/>
                        <a:cs typeface="SimSun"/>
                      </a:endParaRPr>
                    </a:p>
                    <a:p>
                      <a:pPr marL="36195">
                        <a:lnSpc>
                          <a:spcPct val="100000"/>
                        </a:lnSpc>
                        <a:spcBef>
                          <a:spcPts val="165"/>
                        </a:spcBef>
                      </a:pPr>
                      <a:r>
                        <a:rPr sz="750" dirty="0">
                          <a:latin typeface="SimSun"/>
                          <a:cs typeface="SimSun"/>
                        </a:rPr>
                        <a:t>（導入から5</a:t>
                      </a:r>
                      <a:r>
                        <a:rPr sz="750" spc="-10" dirty="0">
                          <a:latin typeface="SimSun"/>
                          <a:cs typeface="SimSun"/>
                        </a:rPr>
                        <a:t>年間は特例措</a:t>
                      </a:r>
                      <a:endParaRPr sz="750" dirty="0">
                        <a:latin typeface="SimSun"/>
                        <a:cs typeface="SimSun"/>
                      </a:endParaRPr>
                    </a:p>
                    <a:p>
                      <a:pPr marL="36195" marR="533400">
                        <a:lnSpc>
                          <a:spcPct val="118400"/>
                        </a:lnSpc>
                      </a:pPr>
                      <a:r>
                        <a:rPr sz="750" dirty="0">
                          <a:latin typeface="SimSun"/>
                          <a:cs typeface="SimSun"/>
                        </a:rPr>
                        <a:t>置として＋0.5</a:t>
                      </a:r>
                      <a:r>
                        <a:rPr sz="750" spc="20" dirty="0">
                          <a:latin typeface="SimSun"/>
                          <a:cs typeface="SimSun"/>
                        </a:rPr>
                        <a:t>％、また、 【交付上限額】</a:t>
                      </a:r>
                      <a:r>
                        <a:rPr sz="750" spc="15" dirty="0">
                          <a:latin typeface="SimSun"/>
                          <a:cs typeface="SimSun"/>
                        </a:rPr>
                        <a:t>福岡県、福岡市、北九州市  </a:t>
                      </a:r>
                      <a:r>
                        <a:rPr sz="750" dirty="0">
                          <a:latin typeface="SimSun"/>
                          <a:cs typeface="SimSun"/>
                        </a:rPr>
                        <a:t>50</a:t>
                      </a:r>
                      <a:r>
                        <a:rPr sz="750" spc="-25" dirty="0">
                          <a:latin typeface="SimSun"/>
                          <a:cs typeface="SimSun"/>
                        </a:rPr>
                        <a:t>万円</a:t>
                      </a:r>
                      <a:endParaRPr sz="750" dirty="0">
                        <a:latin typeface="SimSun"/>
                        <a:cs typeface="SimSun"/>
                      </a:endParaRPr>
                    </a:p>
                    <a:p>
                      <a:pPr marL="36195">
                        <a:lnSpc>
                          <a:spcPct val="100000"/>
                        </a:lnSpc>
                        <a:spcBef>
                          <a:spcPts val="165"/>
                        </a:spcBef>
                      </a:pPr>
                      <a:r>
                        <a:rPr sz="750" spc="-5" dirty="0">
                          <a:latin typeface="SimSun"/>
                          <a:cs typeface="SimSun"/>
                        </a:rPr>
                        <a:t>の独自制度として交付対象</a:t>
                      </a:r>
                      <a:endParaRPr sz="750" dirty="0">
                        <a:latin typeface="SimSun"/>
                        <a:cs typeface="SimSun"/>
                      </a:endParaRPr>
                    </a:p>
                    <a:p>
                      <a:pPr marL="36195" marR="1299210" algn="just">
                        <a:lnSpc>
                          <a:spcPct val="118300"/>
                        </a:lnSpc>
                      </a:pPr>
                      <a:r>
                        <a:rPr sz="750" spc="-5" dirty="0">
                          <a:latin typeface="SimSun"/>
                          <a:cs typeface="SimSun"/>
                        </a:rPr>
                        <a:t>期間における全ての申告を電子申告で行い、かつ、納期内納入した場合は、さら</a:t>
                      </a:r>
                      <a:r>
                        <a:rPr sz="750" dirty="0">
                          <a:latin typeface="SimSun"/>
                          <a:cs typeface="SimSun"/>
                        </a:rPr>
                        <a:t>に0.5％を加算</a:t>
                      </a:r>
                      <a:r>
                        <a:rPr sz="750" spc="-50" dirty="0">
                          <a:latin typeface="SimSun"/>
                          <a:cs typeface="SimSun"/>
                        </a:rPr>
                        <a:t>）</a:t>
                      </a:r>
                      <a:endParaRPr sz="750" dirty="0">
                        <a:latin typeface="SimSun"/>
                        <a:cs typeface="SimSun"/>
                      </a:endParaRPr>
                    </a:p>
                  </a:txBody>
                  <a:tcPr marL="0" marR="0" marT="71120" marB="0">
                    <a:lnR w="19050">
                      <a:solidFill>
                        <a:srgbClr val="000000"/>
                      </a:solidFill>
                      <a:prstDash val="solid"/>
                    </a:lnR>
                    <a:lnT w="9525">
                      <a:solidFill>
                        <a:srgbClr val="000000"/>
                      </a:solidFill>
                      <a:prstDash val="solid"/>
                    </a:lnT>
                    <a:lnB w="9525">
                      <a:solidFill>
                        <a:srgbClr val="000000"/>
                      </a:solidFill>
                      <a:prstDash val="solid"/>
                    </a:lnB>
                  </a:tcPr>
                </a:tc>
                <a:tc hMerge="1">
                  <a:txBody>
                    <a:bodyPr/>
                    <a:lstStyle/>
                    <a:p>
                      <a:endParaRPr/>
                    </a:p>
                  </a:txBody>
                  <a:tcPr marL="0" marR="0" marT="0" marB="0"/>
                </a:tc>
                <a:tc>
                  <a:txBody>
                    <a:bodyPr/>
                    <a:lstStyle/>
                    <a:p>
                      <a:pPr marL="26670">
                        <a:lnSpc>
                          <a:spcPct val="100000"/>
                        </a:lnSpc>
                        <a:spcBef>
                          <a:spcPts val="560"/>
                        </a:spcBef>
                      </a:pPr>
                      <a:r>
                        <a:rPr sz="750" dirty="0">
                          <a:latin typeface="SimSun"/>
                          <a:cs typeface="SimSun"/>
                        </a:rPr>
                        <a:t>①納期限納入額の</a:t>
                      </a:r>
                      <a:r>
                        <a:rPr sz="750" spc="-20" dirty="0">
                          <a:latin typeface="SimSun"/>
                          <a:cs typeface="SimSun"/>
                        </a:rPr>
                        <a:t>2.5％</a:t>
                      </a:r>
                      <a:endParaRPr sz="750">
                        <a:latin typeface="SimSun"/>
                        <a:cs typeface="SimSun"/>
                      </a:endParaRPr>
                    </a:p>
                    <a:p>
                      <a:pPr marL="26670" marR="83185">
                        <a:lnSpc>
                          <a:spcPts val="1070"/>
                        </a:lnSpc>
                        <a:spcBef>
                          <a:spcPts val="60"/>
                        </a:spcBef>
                      </a:pPr>
                      <a:r>
                        <a:rPr sz="750" dirty="0">
                          <a:latin typeface="SimSun"/>
                          <a:cs typeface="SimSun"/>
                        </a:rPr>
                        <a:t>（導入から5</a:t>
                      </a:r>
                      <a:r>
                        <a:rPr sz="750" spc="-10" dirty="0">
                          <a:latin typeface="SimSun"/>
                          <a:cs typeface="SimSun"/>
                        </a:rPr>
                        <a:t>年間は特例措</a:t>
                      </a:r>
                      <a:r>
                        <a:rPr sz="750" spc="-5" dirty="0">
                          <a:latin typeface="SimSun"/>
                          <a:cs typeface="SimSun"/>
                        </a:rPr>
                        <a:t>置として＋</a:t>
                      </a:r>
                      <a:r>
                        <a:rPr sz="750" spc="-10" dirty="0">
                          <a:latin typeface="SimSun"/>
                          <a:cs typeface="SimSun"/>
                        </a:rPr>
                        <a:t>0.5％）</a:t>
                      </a:r>
                      <a:endParaRPr sz="750">
                        <a:latin typeface="SimSun"/>
                        <a:cs typeface="SimSun"/>
                      </a:endParaRPr>
                    </a:p>
                  </a:txBody>
                  <a:tcPr marL="0" marR="0" marT="71120" marB="0">
                    <a:lnL w="19050">
                      <a:solidFill>
                        <a:srgbClr val="000000"/>
                      </a:solidFill>
                      <a:prstDash val="solid"/>
                    </a:lnL>
                    <a:lnR w="19050">
                      <a:solidFill>
                        <a:srgbClr val="000000"/>
                      </a:solidFill>
                      <a:prstDash val="solid"/>
                    </a:lnR>
                    <a:lnT w="9525">
                      <a:solidFill>
                        <a:srgbClr val="000000"/>
                      </a:solidFill>
                      <a:prstDash val="solid"/>
                    </a:lnT>
                    <a:lnB w="9525">
                      <a:solidFill>
                        <a:srgbClr val="000000"/>
                      </a:solidFill>
                      <a:prstDash val="solid"/>
                    </a:lnB>
                  </a:tcPr>
                </a:tc>
                <a:extLst>
                  <a:ext uri="{0D108BD9-81ED-4DB2-BD59-A6C34878D82A}">
                    <a16:rowId xmlns:a16="http://schemas.microsoft.com/office/drawing/2014/main" val="10017"/>
                  </a:ext>
                </a:extLst>
              </a:tr>
              <a:tr h="139065">
                <a:tc>
                  <a:txBody>
                    <a:bodyPr/>
                    <a:lstStyle/>
                    <a:p>
                      <a:pPr marL="4445" algn="ctr">
                        <a:lnSpc>
                          <a:spcPts val="865"/>
                        </a:lnSpc>
                        <a:spcBef>
                          <a:spcPts val="135"/>
                        </a:spcBef>
                      </a:pPr>
                      <a:r>
                        <a:rPr sz="750" spc="-20" dirty="0">
                          <a:latin typeface="SimSun"/>
                          <a:cs typeface="SimSun"/>
                        </a:rPr>
                        <a:t>補助金</a:t>
                      </a:r>
                      <a:endParaRPr sz="750">
                        <a:latin typeface="SimSun"/>
                        <a:cs typeface="SimSun"/>
                      </a:endParaRPr>
                    </a:p>
                  </a:txBody>
                  <a:tcPr marL="0" marR="0" marT="17145" marB="0">
                    <a:lnL w="9525">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gridSpan="9">
                  <a:txBody>
                    <a:bodyPr/>
                    <a:lstStyle/>
                    <a:p>
                      <a:pPr marR="523875" algn="r">
                        <a:lnSpc>
                          <a:spcPts val="865"/>
                        </a:lnSpc>
                        <a:spcBef>
                          <a:spcPts val="135"/>
                        </a:spcBef>
                      </a:pPr>
                      <a:r>
                        <a:rPr sz="750" spc="-25" dirty="0">
                          <a:latin typeface="SimSun"/>
                          <a:cs typeface="SimSun"/>
                        </a:rPr>
                        <a:t>※４</a:t>
                      </a:r>
                      <a:endParaRPr sz="750">
                        <a:latin typeface="SimSun"/>
                        <a:cs typeface="SimSun"/>
                      </a:endParaRPr>
                    </a:p>
                  </a:txBody>
                  <a:tcPr marL="0" marR="0" marT="17145" marB="0">
                    <a:lnL w="19050">
                      <a:solidFill>
                        <a:srgbClr val="000000"/>
                      </a:solidFill>
                      <a:prstDash val="solid"/>
                    </a:lnL>
                    <a:lnR w="19050">
                      <a:solidFill>
                        <a:srgbClr val="000000"/>
                      </a:solidFill>
                      <a:prstDash val="solid"/>
                    </a:lnR>
                    <a:lnT w="9525">
                      <a:solidFill>
                        <a:srgbClr val="000000"/>
                      </a:solidFill>
                      <a:prstDash val="solid"/>
                    </a:lnT>
                    <a:lnB w="190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a:txBody>
                    <a:bodyPr/>
                    <a:lstStyle/>
                    <a:p>
                      <a:pPr algn="ctr">
                        <a:lnSpc>
                          <a:spcPts val="865"/>
                        </a:lnSpc>
                        <a:spcBef>
                          <a:spcPts val="135"/>
                        </a:spcBef>
                      </a:pPr>
                      <a:r>
                        <a:rPr sz="750" spc="-25" dirty="0">
                          <a:latin typeface="SimSun"/>
                          <a:cs typeface="SimSun"/>
                        </a:rPr>
                        <a:t>※４</a:t>
                      </a:r>
                      <a:endParaRPr sz="750" dirty="0">
                        <a:latin typeface="SimSun"/>
                        <a:cs typeface="SimSun"/>
                      </a:endParaRPr>
                    </a:p>
                  </a:txBody>
                  <a:tcPr marL="0" marR="0" marT="17145" marB="0">
                    <a:lnL w="19050">
                      <a:solidFill>
                        <a:srgbClr val="000000"/>
                      </a:solidFill>
                      <a:prstDash val="solid"/>
                    </a:lnL>
                    <a:lnR w="19050">
                      <a:solidFill>
                        <a:srgbClr val="000000"/>
                      </a:solidFill>
                      <a:prstDash val="solid"/>
                    </a:lnR>
                    <a:lnT w="9525">
                      <a:solidFill>
                        <a:srgbClr val="000000"/>
                      </a:solidFill>
                      <a:prstDash val="solid"/>
                    </a:lnT>
                    <a:lnB w="19050">
                      <a:solidFill>
                        <a:srgbClr val="000000"/>
                      </a:solidFill>
                      <a:prstDash val="solid"/>
                    </a:lnB>
                  </a:tcPr>
                </a:tc>
                <a:extLst>
                  <a:ext uri="{0D108BD9-81ED-4DB2-BD59-A6C34878D82A}">
                    <a16:rowId xmlns:a16="http://schemas.microsoft.com/office/drawing/2014/main" val="10018"/>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TotalTime>
  <Words>737</Words>
  <Application>Microsoft Office PowerPoint</Application>
  <PresentationFormat>ユーザー設定</PresentationFormat>
  <Paragraphs>267</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ＭＳ Ｐゴシック</vt:lpstr>
      <vt:lpstr>MS Gothic</vt:lpstr>
      <vt:lpstr>MS Mincho</vt:lpstr>
      <vt:lpstr>SimSun</vt:lpstr>
      <vt:lpstr>Yu Gothic</vt:lpstr>
      <vt:lpstr>Calibri</vt:lpstr>
      <vt:lpstr>Times New Roman</vt:lpstr>
      <vt:lpstr>Office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Adobe Systems Incorporated</dc:creator>
  <cp:lastModifiedBy>Administrator</cp:lastModifiedBy>
  <cp:revision>7</cp:revision>
  <dcterms:created xsi:type="dcterms:W3CDTF">2025-09-10T15:23:22Z</dcterms:created>
  <dcterms:modified xsi:type="dcterms:W3CDTF">2025-11-13T02:26:16Z</dcterms:modified>
</cp:coreProperties>
</file>