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25700" cy="10693400"/>
  <p:notesSz cx="9869488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2" y="-15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285" y="427736"/>
            <a:ext cx="1361313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9944862"/>
            <a:ext cx="484022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90041" y="480313"/>
            <a:ext cx="129540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30" dirty="0">
                <a:latin typeface="MS Mincho"/>
                <a:cs typeface="MS Mincho"/>
              </a:rPr>
              <a:t>参考資料１</a:t>
            </a:r>
            <a:endParaRPr sz="2000">
              <a:latin typeface="MS Mincho"/>
              <a:cs typeface="MS Minch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192761" y="276859"/>
            <a:ext cx="105346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 err="1">
                <a:latin typeface="MS Mincho"/>
                <a:cs typeface="MS Mincho"/>
              </a:rPr>
              <a:t>令和</a:t>
            </a:r>
            <a:r>
              <a:rPr lang="ja-JP" altLang="en-US" sz="900" spc="-50" dirty="0">
                <a:latin typeface="MS Mincho"/>
                <a:cs typeface="MS Mincho"/>
              </a:rPr>
              <a:t>７年１０</a:t>
            </a:r>
            <a:r>
              <a:rPr sz="900" spc="-155" dirty="0">
                <a:latin typeface="MS Mincho"/>
                <a:cs typeface="MS Mincho"/>
              </a:rPr>
              <a:t>月</a:t>
            </a:r>
            <a:r>
              <a:rPr lang="ja-JP" altLang="en-US" sz="900" spc="-155" dirty="0">
                <a:latin typeface="MS Mincho"/>
                <a:cs typeface="MS Mincho"/>
              </a:rPr>
              <a:t>３０</a:t>
            </a:r>
            <a:r>
              <a:rPr sz="900" spc="-140" dirty="0">
                <a:latin typeface="MS Mincho"/>
                <a:cs typeface="MS Mincho"/>
              </a:rPr>
              <a:t>日</a:t>
            </a:r>
            <a:endParaRPr sz="900" dirty="0">
              <a:latin typeface="MS Mincho"/>
              <a:cs typeface="MS Minch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335000" y="276859"/>
            <a:ext cx="11690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MS Mincho"/>
                <a:cs typeface="MS Mincho"/>
              </a:rPr>
              <a:t>宿泊税検討委員会資料</a:t>
            </a:r>
            <a:endParaRPr sz="900">
              <a:latin typeface="MS Mincho"/>
              <a:cs typeface="MS Minch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7983" y="1089151"/>
            <a:ext cx="2008505" cy="224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2900" algn="l"/>
              </a:tabLst>
            </a:pPr>
            <a:r>
              <a:rPr sz="1300" spc="-50" dirty="0">
                <a:latin typeface="MS Gothic"/>
                <a:cs typeface="MS Gothic"/>
              </a:rPr>
              <a:t>１</a:t>
            </a:r>
            <a:r>
              <a:rPr sz="1300" spc="-15" dirty="0">
                <a:latin typeface="MS Gothic"/>
                <a:cs typeface="MS Gothic"/>
              </a:rPr>
              <a:t>入湯税導入団体の状況</a:t>
            </a:r>
            <a:endParaRPr sz="1300" dirty="0">
              <a:latin typeface="MS Gothic"/>
              <a:cs typeface="MS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53338" y="1287322"/>
            <a:ext cx="6301105" cy="67005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425450" algn="l"/>
              </a:tabLst>
            </a:pPr>
            <a:r>
              <a:rPr sz="1300" spc="-25" dirty="0">
                <a:latin typeface="MS Mincho"/>
                <a:cs typeface="MS Mincho"/>
              </a:rPr>
              <a:t>(1)</a:t>
            </a:r>
            <a:r>
              <a:rPr sz="1300" spc="-10" dirty="0">
                <a:latin typeface="MS Mincho"/>
                <a:cs typeface="MS Mincho"/>
              </a:rPr>
              <a:t>入湯税超過課税団体一覧（12</a:t>
            </a:r>
            <a:r>
              <a:rPr sz="1300" spc="-105" dirty="0">
                <a:latin typeface="MS Mincho"/>
                <a:cs typeface="MS Mincho"/>
              </a:rPr>
              <a:t> 団体</a:t>
            </a:r>
            <a:r>
              <a:rPr sz="1300" spc="-50" dirty="0">
                <a:latin typeface="MS Mincho"/>
                <a:cs typeface="MS Mincho"/>
              </a:rPr>
              <a:t>）</a:t>
            </a:r>
            <a:endParaRPr sz="1300" dirty="0">
              <a:latin typeface="MS Mincho"/>
              <a:cs typeface="MS Mincho"/>
            </a:endParaRPr>
          </a:p>
          <a:p>
            <a:pPr marL="425450">
              <a:lnSpc>
                <a:spcPct val="100000"/>
              </a:lnSpc>
              <a:spcBef>
                <a:spcPts val="240"/>
              </a:spcBef>
            </a:pPr>
            <a:r>
              <a:rPr sz="1300" spc="-30" dirty="0">
                <a:latin typeface="MS Mincho"/>
                <a:cs typeface="MS Mincho"/>
              </a:rPr>
              <a:t>入湯税の標準税額は、地方税法第 </a:t>
            </a:r>
            <a:r>
              <a:rPr sz="1300" dirty="0">
                <a:latin typeface="MS Mincho"/>
                <a:cs typeface="MS Mincho"/>
              </a:rPr>
              <a:t>701</a:t>
            </a:r>
            <a:r>
              <a:rPr sz="1300" spc="-50" dirty="0">
                <a:latin typeface="MS Mincho"/>
                <a:cs typeface="MS Mincho"/>
              </a:rPr>
              <a:t> 条の２により、</a:t>
            </a:r>
            <a:r>
              <a:rPr sz="1300" dirty="0">
                <a:latin typeface="MS Mincho"/>
                <a:cs typeface="MS Mincho"/>
              </a:rPr>
              <a:t>150</a:t>
            </a:r>
            <a:r>
              <a:rPr sz="1300" spc="-55" dirty="0">
                <a:latin typeface="MS Mincho"/>
                <a:cs typeface="MS Mincho"/>
              </a:rPr>
              <a:t> 円となっている。</a:t>
            </a:r>
            <a:endParaRPr sz="1300" dirty="0">
              <a:latin typeface="MS Mincho"/>
              <a:cs typeface="MS Mincho"/>
            </a:endParaRPr>
          </a:p>
          <a:p>
            <a:pPr marL="425450" marR="5080">
              <a:lnSpc>
                <a:spcPct val="115399"/>
              </a:lnSpc>
            </a:pPr>
            <a:r>
              <a:rPr sz="1300" spc="-60" dirty="0">
                <a:latin typeface="MS Mincho"/>
                <a:cs typeface="MS Mincho"/>
              </a:rPr>
              <a:t>入湯税課税 </a:t>
            </a:r>
            <a:r>
              <a:rPr sz="1300" dirty="0">
                <a:latin typeface="MS Mincho"/>
                <a:cs typeface="MS Mincho"/>
              </a:rPr>
              <a:t>992</a:t>
            </a:r>
            <a:r>
              <a:rPr sz="1300" spc="-60" dirty="0">
                <a:latin typeface="MS Mincho"/>
                <a:cs typeface="MS Mincho"/>
              </a:rPr>
              <a:t> 団体のうち、</a:t>
            </a:r>
            <a:r>
              <a:rPr sz="1300" u="sng" spc="-30" dirty="0">
                <a:uFill>
                  <a:solidFill>
                    <a:srgbClr val="000000"/>
                  </a:solidFill>
                </a:uFill>
                <a:latin typeface="MS Mincho"/>
                <a:cs typeface="MS Mincho"/>
              </a:rPr>
              <a:t>超過課税を実施している団体は下記 </a:t>
            </a:r>
            <a:r>
              <a:rPr sz="1300" u="sng" dirty="0">
                <a:uFill>
                  <a:solidFill>
                    <a:srgbClr val="000000"/>
                  </a:solidFill>
                </a:uFill>
                <a:latin typeface="MS Mincho"/>
                <a:cs typeface="MS Mincho"/>
              </a:rPr>
              <a:t>12</a:t>
            </a:r>
            <a:r>
              <a:rPr sz="1300" u="sng" spc="-70" dirty="0">
                <a:uFill>
                  <a:solidFill>
                    <a:srgbClr val="000000"/>
                  </a:solidFill>
                </a:uFill>
                <a:latin typeface="MS Mincho"/>
                <a:cs typeface="MS Mincho"/>
              </a:rPr>
              <a:t> </a:t>
            </a:r>
            <a:r>
              <a:rPr sz="1300" u="sng" spc="-70" dirty="0" err="1">
                <a:uFill>
                  <a:solidFill>
                    <a:srgbClr val="000000"/>
                  </a:solidFill>
                </a:uFill>
                <a:latin typeface="MS Mincho"/>
                <a:cs typeface="MS Mincho"/>
              </a:rPr>
              <a:t>団体のみ</a:t>
            </a:r>
            <a:r>
              <a:rPr sz="1300" spc="-50" dirty="0">
                <a:latin typeface="MS Mincho"/>
                <a:cs typeface="MS Mincho"/>
              </a:rPr>
              <a:t>。</a:t>
            </a:r>
            <a:endParaRPr sz="1300" dirty="0">
              <a:latin typeface="MS Mincho"/>
              <a:cs typeface="MS Mincho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075182" y="2465323"/>
          <a:ext cx="6041389" cy="3940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1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8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8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3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pPr marL="302260" marR="3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100" spc="-30" dirty="0">
                          <a:latin typeface="MS Mincho"/>
                          <a:cs typeface="MS Mincho"/>
                        </a:rPr>
                        <a:t>市区町村名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3180" algn="ctr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100" spc="-35" dirty="0">
                          <a:latin typeface="MS Mincho"/>
                          <a:cs typeface="MS Mincho"/>
                        </a:rPr>
                        <a:t>宿泊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1100" spc="-35" dirty="0">
                          <a:latin typeface="MS Mincho"/>
                          <a:cs typeface="MS Mincho"/>
                        </a:rPr>
                        <a:t>日帰り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317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90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釧路市（北海道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84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国際観光ホテ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ル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250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84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153670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般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8415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90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84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登別市（北海道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般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300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53670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ユースホステ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ル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 dirty="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伊達市（北海道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一部施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設</a:t>
                      </a:r>
                      <a:r>
                        <a:rPr sz="1100" spc="-25" dirty="0">
                          <a:latin typeface="MS Mincho"/>
                          <a:cs typeface="MS Mincho"/>
                        </a:rPr>
                        <a:t>※１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300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153670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般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上川町（北海道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国際観光ホテ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ル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250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153670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般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壮瞥町（北海道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般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300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53670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ユースホステ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ル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715">
                <a:tc rowSpan="2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2230" marR="3175">
                        <a:lnSpc>
                          <a:spcPct val="100000"/>
                        </a:lnSpc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桑名市（三重県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875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①ホテル、旅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館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210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 dirty="0">
                        <a:latin typeface="MS Mincho"/>
                        <a:cs typeface="MS Mincho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875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②国民宿舎、寮、保養所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①210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  <a:p>
                      <a:pPr marL="3022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②150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2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82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166878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③その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他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60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016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③60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長門市（山口県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599565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一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般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ysDot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4130" algn="r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1536700" algn="l"/>
                        </a:tabLst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景観形成重点地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区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300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ysDot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525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300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東川町（北海道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250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25" dirty="0">
                          <a:latin typeface="MS Mincho"/>
                          <a:cs typeface="MS Mincho"/>
                        </a:rPr>
                        <a:t>洞爺湖町</a:t>
                      </a:r>
                      <a:r>
                        <a:rPr sz="1100" spc="-20" dirty="0">
                          <a:latin typeface="MS Mincho"/>
                          <a:cs typeface="MS Mincho"/>
                        </a:rPr>
                        <a:t>（北海道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300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 dirty="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6850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箕面市（大阪府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200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 dirty="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75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65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marL="6223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美作市（岡山県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6034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200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200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2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215">
                <a:tc rowSpan="5"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2230" marR="31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20" dirty="0">
                          <a:latin typeface="MS Mincho"/>
                          <a:cs typeface="MS Mincho"/>
                        </a:rPr>
                        <a:t>別府市（大分県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）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1,500</a:t>
                      </a:r>
                      <a:r>
                        <a:rPr sz="1100" spc="5" dirty="0">
                          <a:latin typeface="MS Mincho"/>
                          <a:cs typeface="MS Mincho"/>
                        </a:rPr>
                        <a:t>円以上 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2,000</a:t>
                      </a:r>
                      <a:r>
                        <a:rPr sz="1100" spc="-30" dirty="0">
                          <a:latin typeface="MS Mincho"/>
                          <a:cs typeface="MS Mincho"/>
                        </a:rPr>
                        <a:t>円以下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R="55244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1587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667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40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2,001</a:t>
                      </a:r>
                      <a:r>
                        <a:rPr sz="1100" spc="5" dirty="0">
                          <a:latin typeface="MS Mincho"/>
                          <a:cs typeface="MS Mincho"/>
                        </a:rPr>
                        <a:t>円以上 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4,500</a:t>
                      </a:r>
                      <a:r>
                        <a:rPr sz="1100" spc="-30" dirty="0">
                          <a:latin typeface="MS Mincho"/>
                          <a:cs typeface="MS Mincho"/>
                        </a:rPr>
                        <a:t>円以下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2222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4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4,501</a:t>
                      </a:r>
                      <a:r>
                        <a:rPr sz="1100" spc="5" dirty="0">
                          <a:latin typeface="MS Mincho"/>
                          <a:cs typeface="MS Mincho"/>
                        </a:rPr>
                        <a:t>円以上 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6,000</a:t>
                      </a:r>
                      <a:r>
                        <a:rPr sz="1100" spc="-30" dirty="0">
                          <a:latin typeface="MS Mincho"/>
                          <a:cs typeface="MS Mincho"/>
                        </a:rPr>
                        <a:t>円以下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5651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150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5651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30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6,001</a:t>
                      </a:r>
                      <a:r>
                        <a:rPr sz="1100" spc="-20" dirty="0">
                          <a:latin typeface="MS Mincho"/>
                          <a:cs typeface="MS Mincho"/>
                        </a:rPr>
                        <a:t>円以上</a:t>
                      </a:r>
                      <a:r>
                        <a:rPr sz="1100" spc="-10" dirty="0">
                          <a:latin typeface="MS Mincho"/>
                          <a:cs typeface="MS Mincho"/>
                        </a:rPr>
                        <a:t>50,000</a:t>
                      </a:r>
                      <a:r>
                        <a:rPr sz="1100" spc="-35" dirty="0">
                          <a:latin typeface="MS Mincho"/>
                          <a:cs typeface="MS Mincho"/>
                        </a:rPr>
                        <a:t>円以下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250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57785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ysDot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320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50,001</a:t>
                      </a:r>
                      <a:r>
                        <a:rPr sz="1100" spc="-35" dirty="0">
                          <a:latin typeface="MS Mincho"/>
                          <a:cs typeface="MS Mincho"/>
                        </a:rPr>
                        <a:t>円以上</a:t>
                      </a:r>
                      <a:endParaRPr sz="1100">
                        <a:latin typeface="MS Mincho"/>
                        <a:cs typeface="MS Mincho"/>
                      </a:endParaRPr>
                    </a:p>
                  </a:txBody>
                  <a:tcPr marL="0" marR="0" marT="2159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4610" algn="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1100" spc="-10" dirty="0">
                          <a:latin typeface="MS Mincho"/>
                          <a:cs typeface="MS Mincho"/>
                        </a:rPr>
                        <a:t>500</a:t>
                      </a:r>
                      <a:r>
                        <a:rPr sz="1100" spc="-50" dirty="0">
                          <a:latin typeface="MS Mincho"/>
                          <a:cs typeface="MS Mincho"/>
                        </a:rPr>
                        <a:t>円</a:t>
                      </a:r>
                      <a:endParaRPr sz="1100" dirty="0">
                        <a:latin typeface="MS Mincho"/>
                        <a:cs typeface="MS Mincho"/>
                      </a:endParaRPr>
                    </a:p>
                  </a:txBody>
                  <a:tcPr marL="0" marR="0" marT="2159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ysDot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1007746" y="6443715"/>
            <a:ext cx="520255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225">
              <a:lnSpc>
                <a:spcPct val="100000"/>
              </a:lnSpc>
              <a:spcBef>
                <a:spcPts val="100"/>
              </a:spcBef>
              <a:tabLst>
                <a:tab pos="771525" algn="l"/>
              </a:tabLst>
            </a:pPr>
            <a:r>
              <a:rPr sz="1300" spc="-25" dirty="0">
                <a:latin typeface="MS Mincho"/>
                <a:cs typeface="MS Mincho"/>
              </a:rPr>
              <a:t>※１</a:t>
            </a:r>
            <a:r>
              <a:rPr sz="1300" spc="-60" dirty="0">
                <a:latin typeface="MS Mincho"/>
                <a:cs typeface="MS Mincho"/>
              </a:rPr>
              <a:t>宿泊料金が </a:t>
            </a:r>
            <a:r>
              <a:rPr sz="1300" spc="-10" dirty="0">
                <a:latin typeface="MS Mincho"/>
                <a:cs typeface="MS Mincho"/>
              </a:rPr>
              <a:t>6,000</a:t>
            </a:r>
            <a:r>
              <a:rPr sz="1300" spc="-70" dirty="0">
                <a:latin typeface="MS Mincho"/>
                <a:cs typeface="MS Mincho"/>
              </a:rPr>
              <a:t> 円を超え、総客室が </a:t>
            </a:r>
            <a:r>
              <a:rPr sz="1300" spc="-10" dirty="0">
                <a:latin typeface="MS Mincho"/>
                <a:cs typeface="MS Mincho"/>
              </a:rPr>
              <a:t>20</a:t>
            </a:r>
            <a:r>
              <a:rPr sz="1300" spc="-55" dirty="0">
                <a:latin typeface="MS Mincho"/>
                <a:cs typeface="MS Mincho"/>
              </a:rPr>
              <a:t> </a:t>
            </a:r>
            <a:r>
              <a:rPr sz="1300" spc="-55" dirty="0" err="1">
                <a:latin typeface="MS Mincho"/>
                <a:cs typeface="MS Mincho"/>
              </a:rPr>
              <a:t>室を超える施設</a:t>
            </a:r>
            <a:endParaRPr sz="1300" dirty="0">
              <a:latin typeface="MS Mincho"/>
              <a:cs typeface="MS Minch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78893" y="1201228"/>
            <a:ext cx="349377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2900" algn="l"/>
              </a:tabLst>
            </a:pPr>
            <a:r>
              <a:rPr sz="1300" spc="-50" dirty="0">
                <a:latin typeface="MS Gothic"/>
                <a:cs typeface="MS Gothic"/>
              </a:rPr>
              <a:t>２</a:t>
            </a:r>
            <a:r>
              <a:rPr lang="ja-JP" altLang="en-US" sz="1300" spc="-15" dirty="0">
                <a:latin typeface="MS Gothic"/>
                <a:cs typeface="MS Gothic"/>
              </a:rPr>
              <a:t>白浜</a:t>
            </a:r>
            <a:r>
              <a:rPr sz="1300" spc="-15" dirty="0" err="1">
                <a:latin typeface="MS Gothic"/>
                <a:cs typeface="MS Gothic"/>
              </a:rPr>
              <a:t>町の入湯税決算額の推移</a:t>
            </a:r>
            <a:endParaRPr sz="1300" dirty="0">
              <a:latin typeface="MS Gothic"/>
              <a:cs typeface="MS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56387" y="4751714"/>
            <a:ext cx="6435725" cy="9207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342900" algn="l"/>
              </a:tabLst>
            </a:pPr>
            <a:r>
              <a:rPr sz="1300" spc="-50" dirty="0">
                <a:latin typeface="MS Gothic"/>
                <a:cs typeface="MS Gothic"/>
              </a:rPr>
              <a:t>３</a:t>
            </a:r>
            <a:r>
              <a:rPr sz="1300" spc="-15" dirty="0">
                <a:latin typeface="MS Gothic"/>
                <a:cs typeface="MS Gothic"/>
              </a:rPr>
              <a:t>入湯税の使途について</a:t>
            </a:r>
            <a:endParaRPr sz="1300" dirty="0">
              <a:latin typeface="MS Gothic"/>
              <a:cs typeface="MS Gothic"/>
            </a:endParaRPr>
          </a:p>
          <a:p>
            <a:pPr marL="311150">
              <a:lnSpc>
                <a:spcPct val="100000"/>
              </a:lnSpc>
              <a:spcBef>
                <a:spcPts val="240"/>
              </a:spcBef>
            </a:pPr>
            <a:r>
              <a:rPr sz="1300" spc="-30" dirty="0">
                <a:latin typeface="MS Mincho"/>
                <a:cs typeface="MS Mincho"/>
              </a:rPr>
              <a:t>入湯税の充当項目の分類は、地方税法第 </a:t>
            </a:r>
            <a:r>
              <a:rPr sz="1300" dirty="0">
                <a:latin typeface="MS Mincho"/>
                <a:cs typeface="MS Mincho"/>
              </a:rPr>
              <a:t>701</a:t>
            </a:r>
            <a:r>
              <a:rPr sz="1300" spc="-50" dirty="0">
                <a:latin typeface="MS Mincho"/>
                <a:cs typeface="MS Mincho"/>
              </a:rPr>
              <a:t> </a:t>
            </a:r>
            <a:r>
              <a:rPr sz="1300" spc="-50" dirty="0" err="1">
                <a:latin typeface="MS Mincho"/>
                <a:cs typeface="MS Mincho"/>
              </a:rPr>
              <a:t>条の規定によ</a:t>
            </a:r>
            <a:r>
              <a:rPr lang="ja-JP" altLang="en-US" sz="1300" spc="-50" dirty="0">
                <a:latin typeface="MS Mincho"/>
                <a:cs typeface="MS Mincho"/>
              </a:rPr>
              <a:t>る。</a:t>
            </a:r>
            <a:endParaRPr lang="en-US" altLang="ja-JP" sz="1300" spc="-50" dirty="0">
              <a:latin typeface="MS Mincho"/>
              <a:cs typeface="MS Mincho"/>
            </a:endParaRPr>
          </a:p>
          <a:p>
            <a:pPr marL="311150">
              <a:lnSpc>
                <a:spcPct val="100000"/>
              </a:lnSpc>
              <a:spcBef>
                <a:spcPts val="240"/>
              </a:spcBef>
            </a:pPr>
            <a:endParaRPr sz="1300" dirty="0">
              <a:latin typeface="MS Mincho"/>
              <a:cs typeface="MS Mincho"/>
            </a:endParaRPr>
          </a:p>
          <a:p>
            <a:pPr marL="146050">
              <a:lnSpc>
                <a:spcPct val="100000"/>
              </a:lnSpc>
              <a:spcBef>
                <a:spcPts val="240"/>
              </a:spcBef>
              <a:tabLst>
                <a:tab pos="3449320" algn="l"/>
              </a:tabLst>
            </a:pPr>
            <a:r>
              <a:rPr lang="ja-JP" altLang="en-US" sz="1300" dirty="0">
                <a:latin typeface="MS Mincho"/>
                <a:cs typeface="MS Mincho"/>
              </a:rPr>
              <a:t>令和６年度充当事業</a:t>
            </a:r>
            <a:endParaRPr sz="1300" dirty="0">
              <a:latin typeface="MS Mincho"/>
              <a:cs typeface="MS Mincho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0278B7E0-403D-44CE-B944-68405DE98FB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042" y="1497929"/>
            <a:ext cx="6598476" cy="3230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EB67E72B-BAE2-448C-ADA8-64FD02A06CF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9313" y="5759758"/>
            <a:ext cx="6672263" cy="266432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E35CA90-EA65-4C94-8B33-673B609EFD53}"/>
              </a:ext>
            </a:extLst>
          </p:cNvPr>
          <p:cNvSpPr txBox="1"/>
          <p:nvPr/>
        </p:nvSpPr>
        <p:spPr>
          <a:xfrm>
            <a:off x="12687300" y="1521322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（単位：千円）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28AFACF-A04A-44C6-BB5A-D7EAC0461899}"/>
              </a:ext>
            </a:extLst>
          </p:cNvPr>
          <p:cNvSpPr txBox="1"/>
          <p:nvPr/>
        </p:nvSpPr>
        <p:spPr>
          <a:xfrm>
            <a:off x="12825803" y="5179771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（単位：千円）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21D087D1-46F7-4800-A0AC-0A7F3AE0CD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983" y="6794564"/>
            <a:ext cx="6228588" cy="305840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244</Words>
  <Application>Microsoft Office PowerPoint</Application>
  <PresentationFormat>ユーザー設定</PresentationFormat>
  <Paragraphs>80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Gothic</vt:lpstr>
      <vt:lpstr>MS Mincho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山﨑正和</dc:creator>
  <cp:lastModifiedBy>Administrator</cp:lastModifiedBy>
  <cp:revision>14</cp:revision>
  <cp:lastPrinted>2025-09-11T05:29:17Z</cp:lastPrinted>
  <dcterms:created xsi:type="dcterms:W3CDTF">2025-09-10T15:21:40Z</dcterms:created>
  <dcterms:modified xsi:type="dcterms:W3CDTF">2025-10-08T02:35:11Z</dcterms:modified>
</cp:coreProperties>
</file>