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906000" cy="6858000" type="A4"/>
  <p:notesSz cx="9869488" cy="673576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48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25450" y="295656"/>
            <a:ext cx="5715000" cy="513080"/>
          </a:xfrm>
          <a:prstGeom prst="rect">
            <a:avLst/>
          </a:prstGeom>
        </p:spPr>
        <p:txBody>
          <a:bodyPr wrap="square" lIns="0" tIns="0" rIns="0" bIns="0">
            <a:spAutoFit/>
          </a:bodyPr>
          <a:lstStyle>
            <a:lvl1pPr>
              <a:defRPr sz="3200" b="0" i="0">
                <a:solidFill>
                  <a:schemeClr val="tx1"/>
                </a:solidFill>
                <a:latin typeface="BIZ UDGothic"/>
                <a:cs typeface="BIZ UDGothic"/>
              </a:defRPr>
            </a:lvl1pPr>
          </a:lstStyle>
          <a:p>
            <a:endParaRPr/>
          </a:p>
        </p:txBody>
      </p:sp>
      <p:sp>
        <p:nvSpPr>
          <p:cNvPr id="3" name="Holder 3"/>
          <p:cNvSpPr>
            <a:spLocks noGrp="1"/>
          </p:cNvSpPr>
          <p:nvPr>
            <p:ph type="subTitle" idx="4"/>
          </p:nvPr>
        </p:nvSpPr>
        <p:spPr>
          <a:xfrm>
            <a:off x="1485900" y="3840480"/>
            <a:ext cx="69342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BIZ UDGothic"/>
                <a:cs typeface="BIZ UDGothic"/>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BIZ UDGothic"/>
                <a:cs typeface="BIZ UDGothic"/>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BIZ UDGothic"/>
                <a:cs typeface="BIZ UD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47090" y="909447"/>
            <a:ext cx="9174480" cy="0"/>
          </a:xfrm>
          <a:custGeom>
            <a:avLst/>
            <a:gdLst/>
            <a:ahLst/>
            <a:cxnLst/>
            <a:rect l="l" t="t" r="r" b="b"/>
            <a:pathLst>
              <a:path w="9174480">
                <a:moveTo>
                  <a:pt x="0" y="0"/>
                </a:moveTo>
                <a:lnTo>
                  <a:pt x="9174353" y="0"/>
                </a:lnTo>
              </a:path>
            </a:pathLst>
          </a:custGeom>
          <a:ln w="92075">
            <a:solidFill>
              <a:srgbClr val="B4C6E7"/>
            </a:solidFill>
          </a:ln>
        </p:spPr>
        <p:txBody>
          <a:bodyPr wrap="square" lIns="0" tIns="0" rIns="0" bIns="0" rtlCol="0"/>
          <a:lstStyle/>
          <a:p>
            <a:endParaRPr/>
          </a:p>
        </p:txBody>
      </p:sp>
      <p:sp>
        <p:nvSpPr>
          <p:cNvPr id="2" name="Holder 2"/>
          <p:cNvSpPr>
            <a:spLocks noGrp="1"/>
          </p:cNvSpPr>
          <p:nvPr>
            <p:ph type="title"/>
          </p:nvPr>
        </p:nvSpPr>
        <p:spPr>
          <a:xfrm>
            <a:off x="425450" y="295656"/>
            <a:ext cx="4089400" cy="513080"/>
          </a:xfrm>
          <a:prstGeom prst="rect">
            <a:avLst/>
          </a:prstGeom>
        </p:spPr>
        <p:txBody>
          <a:bodyPr wrap="square" lIns="0" tIns="0" rIns="0" bIns="0">
            <a:spAutoFit/>
          </a:bodyPr>
          <a:lstStyle>
            <a:lvl1pPr>
              <a:defRPr sz="3200" b="0" i="0">
                <a:solidFill>
                  <a:schemeClr val="tx1"/>
                </a:solidFill>
                <a:latin typeface="BIZ UDGothic"/>
                <a:cs typeface="BIZ UDGothic"/>
              </a:defRPr>
            </a:lvl1pPr>
          </a:lstStyle>
          <a:p>
            <a:endParaRPr/>
          </a:p>
        </p:txBody>
      </p:sp>
      <p:sp>
        <p:nvSpPr>
          <p:cNvPr id="3" name="Holder 3"/>
          <p:cNvSpPr>
            <a:spLocks noGrp="1"/>
          </p:cNvSpPr>
          <p:nvPr>
            <p:ph type="body" idx="1"/>
          </p:nvPr>
        </p:nvSpPr>
        <p:spPr>
          <a:xfrm>
            <a:off x="308597" y="1374316"/>
            <a:ext cx="4119879" cy="46812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368040" y="6377940"/>
            <a:ext cx="316992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10/15/2025</a:t>
            </a:fld>
            <a:endParaRPr lang="en-US"/>
          </a:p>
        </p:txBody>
      </p:sp>
      <p:sp>
        <p:nvSpPr>
          <p:cNvPr id="6" name="Holder 6"/>
          <p:cNvSpPr>
            <a:spLocks noGrp="1"/>
          </p:cNvSpPr>
          <p:nvPr>
            <p:ph type="sldNum" sz="quarter" idx="7"/>
          </p:nvPr>
        </p:nvSpPr>
        <p:spPr>
          <a:xfrm>
            <a:off x="9247123" y="6505212"/>
            <a:ext cx="233045" cy="193675"/>
          </a:xfrm>
          <a:prstGeom prst="rect">
            <a:avLst/>
          </a:prstGeom>
        </p:spPr>
        <p:txBody>
          <a:bodyPr wrap="square" lIns="0" tIns="0" rIns="0" bIns="0">
            <a:spAutoFit/>
          </a:bodyPr>
          <a:lstStyle>
            <a:lvl1pPr>
              <a:defRPr sz="1200" b="0" i="0">
                <a:solidFill>
                  <a:srgbClr val="888888"/>
                </a:solidFill>
                <a:latin typeface="Yu Gothic"/>
                <a:cs typeface="Yu Gothic"/>
              </a:defRPr>
            </a:lvl1pPr>
          </a:lstStyle>
          <a:p>
            <a:pPr marL="12700">
              <a:lnSpc>
                <a:spcPts val="1395"/>
              </a:lnSpc>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66140" y="3580257"/>
            <a:ext cx="9174480" cy="0"/>
          </a:xfrm>
          <a:custGeom>
            <a:avLst/>
            <a:gdLst/>
            <a:ahLst/>
            <a:cxnLst/>
            <a:rect l="l" t="t" r="r" b="b"/>
            <a:pathLst>
              <a:path w="9174480">
                <a:moveTo>
                  <a:pt x="0" y="0"/>
                </a:moveTo>
                <a:lnTo>
                  <a:pt x="9174353" y="0"/>
                </a:lnTo>
              </a:path>
            </a:pathLst>
          </a:custGeom>
          <a:ln w="92075">
            <a:solidFill>
              <a:srgbClr val="B4C6E7"/>
            </a:solidFill>
          </a:ln>
        </p:spPr>
        <p:txBody>
          <a:bodyPr wrap="square" lIns="0" tIns="0" rIns="0" bIns="0" rtlCol="0"/>
          <a:lstStyle/>
          <a:p>
            <a:endParaRPr/>
          </a:p>
        </p:txBody>
      </p:sp>
      <p:sp>
        <p:nvSpPr>
          <p:cNvPr id="3" name="object 3"/>
          <p:cNvSpPr txBox="1"/>
          <p:nvPr/>
        </p:nvSpPr>
        <p:spPr>
          <a:xfrm>
            <a:off x="2706116" y="2421127"/>
            <a:ext cx="4495800" cy="513080"/>
          </a:xfrm>
          <a:prstGeom prst="rect">
            <a:avLst/>
          </a:prstGeom>
        </p:spPr>
        <p:txBody>
          <a:bodyPr vert="horz" wrap="square" lIns="0" tIns="12065" rIns="0" bIns="0" rtlCol="0">
            <a:spAutoFit/>
          </a:bodyPr>
          <a:lstStyle/>
          <a:p>
            <a:pPr marL="12700">
              <a:lnSpc>
                <a:spcPct val="100000"/>
              </a:lnSpc>
              <a:spcBef>
                <a:spcPts val="95"/>
              </a:spcBef>
            </a:pPr>
            <a:r>
              <a:rPr sz="3200" spc="-45" dirty="0">
                <a:latin typeface="BIZ UDGothic"/>
                <a:cs typeface="BIZ UDGothic"/>
              </a:rPr>
              <a:t>宿泊税制度設計について</a:t>
            </a:r>
            <a:endParaRPr sz="3200" dirty="0">
              <a:latin typeface="BIZ UDGothic"/>
              <a:cs typeface="BIZ UDGothic"/>
            </a:endParaRPr>
          </a:p>
        </p:txBody>
      </p:sp>
      <p:sp>
        <p:nvSpPr>
          <p:cNvPr id="6" name="object 6"/>
          <p:cNvSpPr txBox="1"/>
          <p:nvPr/>
        </p:nvSpPr>
        <p:spPr>
          <a:xfrm>
            <a:off x="9035542" y="6441711"/>
            <a:ext cx="110489" cy="193675"/>
          </a:xfrm>
          <a:prstGeom prst="rect">
            <a:avLst/>
          </a:prstGeom>
        </p:spPr>
        <p:txBody>
          <a:bodyPr vert="horz" wrap="square" lIns="0" tIns="0" rIns="0" bIns="0" rtlCol="0">
            <a:spAutoFit/>
          </a:bodyPr>
          <a:lstStyle/>
          <a:p>
            <a:pPr marL="12700">
              <a:lnSpc>
                <a:spcPts val="1395"/>
              </a:lnSpc>
            </a:pPr>
            <a:r>
              <a:rPr sz="1200" spc="-50" dirty="0">
                <a:solidFill>
                  <a:srgbClr val="888888"/>
                </a:solidFill>
                <a:latin typeface="Yu Gothic"/>
                <a:cs typeface="Yu Gothic"/>
              </a:rPr>
              <a:t>1</a:t>
            </a:r>
            <a:endParaRPr sz="1200">
              <a:latin typeface="Yu Gothic"/>
              <a:cs typeface="Yu Gothic"/>
            </a:endParaRPr>
          </a:p>
        </p:txBody>
      </p:sp>
      <p:sp>
        <p:nvSpPr>
          <p:cNvPr id="4" name="object 4"/>
          <p:cNvSpPr txBox="1"/>
          <p:nvPr/>
        </p:nvSpPr>
        <p:spPr>
          <a:xfrm>
            <a:off x="2209800" y="4114800"/>
            <a:ext cx="5830316" cy="1084528"/>
          </a:xfrm>
          <a:prstGeom prst="rect">
            <a:avLst/>
          </a:prstGeom>
        </p:spPr>
        <p:txBody>
          <a:bodyPr vert="horz" wrap="square" lIns="0" tIns="12700" rIns="0" bIns="0" rtlCol="0">
            <a:spAutoFit/>
          </a:bodyPr>
          <a:lstStyle/>
          <a:p>
            <a:pPr marL="621665" marR="5080" indent="-609600">
              <a:lnSpc>
                <a:spcPct val="116100"/>
              </a:lnSpc>
              <a:spcBef>
                <a:spcPts val="100"/>
              </a:spcBef>
            </a:pPr>
            <a:r>
              <a:rPr sz="3200" spc="-45" dirty="0">
                <a:latin typeface="BIZ UDGothic"/>
                <a:cs typeface="BIZ UDGothic"/>
              </a:rPr>
              <a:t>第１回</a:t>
            </a:r>
            <a:r>
              <a:rPr lang="ja-JP" altLang="en-US" sz="3200" spc="-45" dirty="0">
                <a:latin typeface="BIZ UDGothic"/>
                <a:cs typeface="BIZ UDGothic"/>
              </a:rPr>
              <a:t>白浜町</a:t>
            </a:r>
            <a:r>
              <a:rPr sz="3200" spc="-45" dirty="0" err="1">
                <a:latin typeface="BIZ UDGothic"/>
                <a:cs typeface="BIZ UDGothic"/>
              </a:rPr>
              <a:t>宿泊税検討委員会</a:t>
            </a:r>
            <a:endParaRPr lang="en-US" altLang="ja-JP" sz="3200" spc="-45" dirty="0">
              <a:latin typeface="BIZ UDGothic"/>
              <a:cs typeface="BIZ UDGothic"/>
            </a:endParaRPr>
          </a:p>
          <a:p>
            <a:pPr marL="621665" marR="5080" indent="-609600">
              <a:lnSpc>
                <a:spcPct val="116100"/>
              </a:lnSpc>
              <a:spcBef>
                <a:spcPts val="100"/>
              </a:spcBef>
            </a:pPr>
            <a:r>
              <a:rPr lang="ja-JP" altLang="en-US" sz="3200" spc="-40" dirty="0">
                <a:latin typeface="BIZ UDGothic"/>
                <a:cs typeface="BIZ UDGothic"/>
              </a:rPr>
              <a:t>　</a:t>
            </a:r>
            <a:r>
              <a:rPr lang="ja-JP" altLang="en-US" sz="3200" spc="-40">
                <a:latin typeface="BIZ UDGothic"/>
                <a:cs typeface="BIZ UDGothic"/>
              </a:rPr>
              <a:t>　</a:t>
            </a:r>
            <a:r>
              <a:rPr sz="3200" spc="-40">
                <a:latin typeface="BIZ UDGothic"/>
                <a:cs typeface="BIZ UDGothic"/>
              </a:rPr>
              <a:t>令和</a:t>
            </a:r>
            <a:r>
              <a:rPr lang="ja-JP" altLang="en-US" sz="3200" spc="-40" dirty="0">
                <a:latin typeface="BIZ UDGothic"/>
                <a:cs typeface="BIZ UDGothic"/>
              </a:rPr>
              <a:t>７</a:t>
            </a:r>
            <a:r>
              <a:rPr sz="3200" spc="-40" dirty="0">
                <a:latin typeface="BIZ UDGothic"/>
                <a:cs typeface="BIZ UDGothic"/>
              </a:rPr>
              <a:t>年</a:t>
            </a:r>
            <a:r>
              <a:rPr lang="ja-JP" altLang="en-US" sz="3200" spc="-25" dirty="0">
                <a:latin typeface="BIZ UDGothic"/>
                <a:cs typeface="BIZ UDGothic"/>
              </a:rPr>
              <a:t>１０</a:t>
            </a:r>
            <a:r>
              <a:rPr sz="3200" spc="-40" dirty="0">
                <a:latin typeface="BIZ UDGothic"/>
                <a:cs typeface="BIZ UDGothic"/>
              </a:rPr>
              <a:t>月</a:t>
            </a:r>
            <a:r>
              <a:rPr lang="ja-JP" altLang="en-US" sz="3200" spc="-25" dirty="0">
                <a:latin typeface="BIZ UDGothic"/>
                <a:cs typeface="BIZ UDGothic"/>
              </a:rPr>
              <a:t>３０</a:t>
            </a:r>
            <a:r>
              <a:rPr sz="3200" spc="-50" dirty="0">
                <a:latin typeface="BIZ UDGothic"/>
                <a:cs typeface="BIZ UDGothic"/>
              </a:rPr>
              <a:t>日</a:t>
            </a:r>
            <a:endParaRPr sz="3200" dirty="0">
              <a:latin typeface="BIZ UDGothic"/>
              <a:cs typeface="BIZ UDGothic"/>
            </a:endParaRPr>
          </a:p>
        </p:txBody>
      </p:sp>
      <p:sp>
        <p:nvSpPr>
          <p:cNvPr id="5" name="object 5"/>
          <p:cNvSpPr txBox="1">
            <a:spLocks noGrp="1"/>
          </p:cNvSpPr>
          <p:nvPr>
            <p:ph type="title"/>
          </p:nvPr>
        </p:nvSpPr>
        <p:spPr>
          <a:xfrm>
            <a:off x="8561323" y="217931"/>
            <a:ext cx="1143635" cy="361315"/>
          </a:xfrm>
          <a:prstGeom prst="rect">
            <a:avLst/>
          </a:prstGeom>
        </p:spPr>
        <p:txBody>
          <a:bodyPr vert="horz" wrap="square" lIns="0" tIns="12700" rIns="0" bIns="0" rtlCol="0">
            <a:spAutoFit/>
          </a:bodyPr>
          <a:lstStyle/>
          <a:p>
            <a:pPr marL="12700">
              <a:lnSpc>
                <a:spcPct val="100000"/>
              </a:lnSpc>
              <a:spcBef>
                <a:spcPts val="100"/>
              </a:spcBef>
            </a:pPr>
            <a:r>
              <a:rPr sz="2200" spc="-15" dirty="0">
                <a:latin typeface="MS Mincho"/>
                <a:cs typeface="MS Mincho"/>
              </a:rPr>
              <a:t>資料№３</a:t>
            </a:r>
            <a:endParaRPr sz="2200">
              <a:latin typeface="MS Mincho"/>
              <a:cs typeface="MS Minch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4" name="object 4"/>
          <p:cNvSpPr txBox="1"/>
          <p:nvPr/>
        </p:nvSpPr>
        <p:spPr>
          <a:xfrm>
            <a:off x="425450" y="983488"/>
            <a:ext cx="3568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(3-8)課税要件の詳細（罰則規定</a:t>
            </a:r>
            <a:r>
              <a:rPr sz="1800" spc="-50" dirty="0">
                <a:latin typeface="BIZ UDGothic"/>
                <a:cs typeface="BIZ UDGothic"/>
              </a:rPr>
              <a:t>）</a:t>
            </a:r>
            <a:endParaRPr sz="1800">
              <a:latin typeface="BIZ UDGothic"/>
              <a:cs typeface="BIZ UDGothic"/>
            </a:endParaRPr>
          </a:p>
        </p:txBody>
      </p:sp>
      <p:sp>
        <p:nvSpPr>
          <p:cNvPr id="5" name="object 5"/>
          <p:cNvSpPr txBox="1"/>
          <p:nvPr/>
        </p:nvSpPr>
        <p:spPr>
          <a:xfrm>
            <a:off x="347090" y="1387983"/>
            <a:ext cx="9174480" cy="32702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罰則規定：先行導入自治体の例を参考に、検討</a:t>
            </a:r>
            <a:endParaRPr sz="1400">
              <a:latin typeface="BIZ UDGothic"/>
              <a:cs typeface="BIZ UDGothic"/>
            </a:endParaRPr>
          </a:p>
        </p:txBody>
      </p:sp>
      <p:sp>
        <p:nvSpPr>
          <p:cNvPr id="6" name="object 6"/>
          <p:cNvSpPr/>
          <p:nvPr/>
        </p:nvSpPr>
        <p:spPr>
          <a:xfrm>
            <a:off x="3312795" y="2468372"/>
            <a:ext cx="0" cy="360045"/>
          </a:xfrm>
          <a:custGeom>
            <a:avLst/>
            <a:gdLst/>
            <a:ahLst/>
            <a:cxnLst/>
            <a:rect l="l" t="t" r="r" b="b"/>
            <a:pathLst>
              <a:path h="360044">
                <a:moveTo>
                  <a:pt x="0" y="0"/>
                </a:moveTo>
                <a:lnTo>
                  <a:pt x="0" y="360044"/>
                </a:lnTo>
              </a:path>
            </a:pathLst>
          </a:custGeom>
          <a:ln w="19050">
            <a:solidFill>
              <a:srgbClr val="525252"/>
            </a:solidFill>
          </a:ln>
        </p:spPr>
        <p:txBody>
          <a:bodyPr wrap="square" lIns="0" tIns="0" rIns="0" bIns="0" rtlCol="0"/>
          <a:lstStyle/>
          <a:p>
            <a:endParaRPr/>
          </a:p>
        </p:txBody>
      </p:sp>
      <p:graphicFrame>
        <p:nvGraphicFramePr>
          <p:cNvPr id="7" name="object 7"/>
          <p:cNvGraphicFramePr>
            <a:graphicFrameLocks noGrp="1"/>
          </p:cNvGraphicFramePr>
          <p:nvPr>
            <p:extLst>
              <p:ext uri="{D42A27DB-BD31-4B8C-83A1-F6EECF244321}">
                <p14:modId xmlns:p14="http://schemas.microsoft.com/office/powerpoint/2010/main" val="3539491046"/>
              </p:ext>
            </p:extLst>
          </p:nvPr>
        </p:nvGraphicFramePr>
        <p:xfrm>
          <a:off x="347090" y="2563739"/>
          <a:ext cx="9229089" cy="2124710"/>
        </p:xfrm>
        <a:graphic>
          <a:graphicData uri="http://schemas.openxmlformats.org/drawingml/2006/table">
            <a:tbl>
              <a:tblPr firstRow="1" bandRow="1">
                <a:tableStyleId>{2D5ABB26-0587-4C30-8999-92F81FD0307C}</a:tableStyleId>
              </a:tblPr>
              <a:tblGrid>
                <a:gridCol w="2965450">
                  <a:extLst>
                    <a:ext uri="{9D8B030D-6E8A-4147-A177-3AD203B41FA5}">
                      <a16:colId xmlns:a16="http://schemas.microsoft.com/office/drawing/2014/main" val="20000"/>
                    </a:ext>
                  </a:extLst>
                </a:gridCol>
                <a:gridCol w="2322195">
                  <a:extLst>
                    <a:ext uri="{9D8B030D-6E8A-4147-A177-3AD203B41FA5}">
                      <a16:colId xmlns:a16="http://schemas.microsoft.com/office/drawing/2014/main" val="20001"/>
                    </a:ext>
                  </a:extLst>
                </a:gridCol>
                <a:gridCol w="3941444">
                  <a:extLst>
                    <a:ext uri="{9D8B030D-6E8A-4147-A177-3AD203B41FA5}">
                      <a16:colId xmlns:a16="http://schemas.microsoft.com/office/drawing/2014/main" val="20002"/>
                    </a:ext>
                  </a:extLst>
                </a:gridCol>
              </a:tblGrid>
              <a:tr h="254635">
                <a:tc>
                  <a:txBody>
                    <a:bodyPr/>
                    <a:lstStyle/>
                    <a:p>
                      <a:pPr marL="958215">
                        <a:lnSpc>
                          <a:spcPts val="1510"/>
                        </a:lnSpc>
                      </a:pPr>
                      <a:r>
                        <a:rPr sz="1400" spc="-25" dirty="0">
                          <a:solidFill>
                            <a:srgbClr val="7B7B7B"/>
                          </a:solidFill>
                          <a:latin typeface="BIZ UDGothic"/>
                          <a:cs typeface="BIZ UDGothic"/>
                        </a:rPr>
                        <a:t>罰則対象行為</a:t>
                      </a:r>
                      <a:endParaRPr sz="1400">
                        <a:latin typeface="BIZ UDGothic"/>
                        <a:cs typeface="BIZ UDGothic"/>
                      </a:endParaRPr>
                    </a:p>
                  </a:txBody>
                  <a:tcPr marL="0" marR="0" marT="0" marB="0">
                    <a:lnB w="19050">
                      <a:solidFill>
                        <a:srgbClr val="525252"/>
                      </a:solidFill>
                      <a:prstDash val="solid"/>
                    </a:lnB>
                  </a:tcPr>
                </a:tc>
                <a:tc>
                  <a:txBody>
                    <a:bodyPr/>
                    <a:lstStyle/>
                    <a:p>
                      <a:pPr marL="107950" algn="ctr">
                        <a:lnSpc>
                          <a:spcPts val="1510"/>
                        </a:lnSpc>
                        <a:tabLst>
                          <a:tab pos="462915" algn="l"/>
                        </a:tabLst>
                      </a:pPr>
                      <a:r>
                        <a:rPr sz="1400" spc="-50" dirty="0">
                          <a:solidFill>
                            <a:srgbClr val="7B7B7B"/>
                          </a:solidFill>
                          <a:latin typeface="BIZ UDGothic"/>
                          <a:cs typeface="BIZ UDGothic"/>
                        </a:rPr>
                        <a:t>内容</a:t>
                      </a:r>
                      <a:endParaRPr sz="1400">
                        <a:latin typeface="BIZ UDGothic"/>
                        <a:cs typeface="BIZ UDGothic"/>
                      </a:endParaRPr>
                    </a:p>
                  </a:txBody>
                  <a:tcPr marL="0" marR="0" marT="0" marB="0">
                    <a:lnB w="19050">
                      <a:solidFill>
                        <a:srgbClr val="525252"/>
                      </a:solidFill>
                      <a:prstDash val="solid"/>
                    </a:lnB>
                  </a:tcPr>
                </a:tc>
                <a:tc>
                  <a:txBody>
                    <a:bodyPr/>
                    <a:lstStyle/>
                    <a:p>
                      <a:pPr marL="109220" marR="30480" algn="ctr">
                        <a:lnSpc>
                          <a:spcPts val="1510"/>
                        </a:lnSpc>
                      </a:pPr>
                      <a:r>
                        <a:rPr sz="1400" spc="-35" dirty="0">
                          <a:solidFill>
                            <a:srgbClr val="7B7B7B"/>
                          </a:solidFill>
                          <a:latin typeface="BIZ UDGothic"/>
                          <a:cs typeface="BIZ UDGothic"/>
                        </a:rPr>
                        <a:t>自治体</a:t>
                      </a:r>
                      <a:endParaRPr sz="1400">
                        <a:latin typeface="BIZ UDGothic"/>
                        <a:cs typeface="BIZ UDGothic"/>
                      </a:endParaRPr>
                    </a:p>
                  </a:txBody>
                  <a:tcPr marL="0" marR="0" marT="0" marB="0">
                    <a:lnB w="19050">
                      <a:solidFill>
                        <a:srgbClr val="525252"/>
                      </a:solidFill>
                      <a:prstDash val="solid"/>
                    </a:lnB>
                  </a:tcPr>
                </a:tc>
                <a:extLst>
                  <a:ext uri="{0D108BD9-81ED-4DB2-BD59-A6C34878D82A}">
                    <a16:rowId xmlns:a16="http://schemas.microsoft.com/office/drawing/2014/main" val="10000"/>
                  </a:ext>
                </a:extLst>
              </a:tr>
              <a:tr h="280035">
                <a:tc rowSpan="2">
                  <a:txBody>
                    <a:bodyPr/>
                    <a:lstStyle/>
                    <a:p>
                      <a:pPr marL="109855" marR="99695">
                        <a:lnSpc>
                          <a:spcPct val="100000"/>
                        </a:lnSpc>
                        <a:spcBef>
                          <a:spcPts val="430"/>
                        </a:spcBef>
                      </a:pPr>
                      <a:r>
                        <a:rPr sz="1200" spc="-5" dirty="0">
                          <a:solidFill>
                            <a:srgbClr val="7B7B7B"/>
                          </a:solidFill>
                          <a:latin typeface="BIZ UDGothic"/>
                          <a:cs typeface="BIZ UDGothic"/>
                        </a:rPr>
                        <a:t>特別徴収義務者証の掲示、貸付、譲渡、不返還等に関する違反</a:t>
                      </a:r>
                      <a:endParaRPr sz="1200">
                        <a:latin typeface="BIZ UDGothic"/>
                        <a:cs typeface="BIZ UDGothic"/>
                      </a:endParaRPr>
                    </a:p>
                  </a:txBody>
                  <a:tcPr marL="0" marR="0" marT="54610" marB="0">
                    <a:lnR w="19050">
                      <a:solidFill>
                        <a:srgbClr val="585858"/>
                      </a:solidFill>
                      <a:prstDash val="solid"/>
                    </a:lnR>
                    <a:lnT w="19050">
                      <a:solidFill>
                        <a:srgbClr val="525252"/>
                      </a:solidFill>
                      <a:prstDash val="solid"/>
                    </a:lnT>
                    <a:lnB w="9525">
                      <a:solidFill>
                        <a:srgbClr val="AEABAB"/>
                      </a:solidFill>
                      <a:prstDash val="sysDash"/>
                    </a:lnB>
                  </a:tcPr>
                </a:tc>
                <a:tc>
                  <a:txBody>
                    <a:bodyPr/>
                    <a:lstStyle/>
                    <a:p>
                      <a:pPr>
                        <a:lnSpc>
                          <a:spcPct val="100000"/>
                        </a:lnSpc>
                      </a:pPr>
                      <a:endParaRPr sz="1200">
                        <a:latin typeface="Times New Roman"/>
                        <a:cs typeface="Times New Roman"/>
                      </a:endParaRPr>
                    </a:p>
                  </a:txBody>
                  <a:tcPr marL="0" marR="0" marT="0" marB="0">
                    <a:lnL w="19050">
                      <a:solidFill>
                        <a:srgbClr val="585858"/>
                      </a:solidFill>
                      <a:prstDash val="solid"/>
                    </a:lnL>
                    <a:lnT w="19050">
                      <a:solidFill>
                        <a:srgbClr val="525252"/>
                      </a:solidFill>
                      <a:prstDash val="solid"/>
                    </a:lnT>
                  </a:tcPr>
                </a:tc>
                <a:tc>
                  <a:txBody>
                    <a:bodyPr/>
                    <a:lstStyle/>
                    <a:p>
                      <a:pPr marL="226695" marR="30480">
                        <a:lnSpc>
                          <a:spcPct val="100000"/>
                        </a:lnSpc>
                        <a:spcBef>
                          <a:spcPts val="550"/>
                        </a:spcBef>
                      </a:pPr>
                      <a:r>
                        <a:rPr sz="1100" spc="-25" dirty="0">
                          <a:solidFill>
                            <a:srgbClr val="7B7B7B"/>
                          </a:solidFill>
                          <a:latin typeface="BIZ UDGothic"/>
                          <a:cs typeface="BIZ UDGothic"/>
                        </a:rPr>
                        <a:t>東京都、大阪府、金沢市</a:t>
                      </a:r>
                      <a:endParaRPr sz="1100">
                        <a:latin typeface="BIZ UDGothic"/>
                        <a:cs typeface="BIZ UDGothic"/>
                      </a:endParaRPr>
                    </a:p>
                  </a:txBody>
                  <a:tcPr marL="0" marR="0" marT="69850" marB="0">
                    <a:lnT w="19050">
                      <a:solidFill>
                        <a:srgbClr val="525252"/>
                      </a:solidFill>
                      <a:prstDash val="solid"/>
                    </a:lnT>
                  </a:tcPr>
                </a:tc>
                <a:extLst>
                  <a:ext uri="{0D108BD9-81ED-4DB2-BD59-A6C34878D82A}">
                    <a16:rowId xmlns:a16="http://schemas.microsoft.com/office/drawing/2014/main" val="10001"/>
                  </a:ext>
                </a:extLst>
              </a:tr>
              <a:tr h="176530">
                <a:tc vMerge="1">
                  <a:txBody>
                    <a:bodyPr/>
                    <a:lstStyle/>
                    <a:p>
                      <a:endParaRPr/>
                    </a:p>
                  </a:txBody>
                  <a:tcPr marL="0" marR="0" marT="54610" marB="0">
                    <a:lnR w="19050">
                      <a:solidFill>
                        <a:srgbClr val="585858"/>
                      </a:solidFill>
                      <a:prstDash val="solid"/>
                    </a:lnR>
                    <a:lnT w="19050">
                      <a:solidFill>
                        <a:srgbClr val="525252"/>
                      </a:solidFill>
                      <a:prstDash val="solid"/>
                    </a:lnT>
                    <a:lnB w="9525">
                      <a:solidFill>
                        <a:srgbClr val="AEABAB"/>
                      </a:solidFill>
                      <a:prstDash val="sysDash"/>
                    </a:lnB>
                  </a:tcPr>
                </a:tc>
                <a:tc rowSpan="2">
                  <a:txBody>
                    <a:bodyPr/>
                    <a:lstStyle/>
                    <a:p>
                      <a:pPr marL="116839" marR="101600">
                        <a:lnSpc>
                          <a:spcPct val="120200"/>
                        </a:lnSpc>
                        <a:spcBef>
                          <a:spcPts val="25"/>
                        </a:spcBef>
                      </a:pPr>
                      <a:r>
                        <a:rPr sz="1100" spc="-20">
                          <a:solidFill>
                            <a:srgbClr val="7B7B7B"/>
                          </a:solidFill>
                          <a:latin typeface="BIZ UDGothic"/>
                          <a:cs typeface="BIZ UDGothic"/>
                        </a:rPr>
                        <a:t>１年以下の拘禁刑又は</a:t>
                      </a:r>
                      <a:r>
                        <a:rPr sz="1100" spc="-10" dirty="0">
                          <a:solidFill>
                            <a:srgbClr val="7B7B7B"/>
                          </a:solidFill>
                          <a:latin typeface="BIZ UDGothic"/>
                          <a:cs typeface="BIZ UDGothic"/>
                        </a:rPr>
                        <a:t>50</a:t>
                      </a:r>
                      <a:r>
                        <a:rPr sz="1100" spc="-30" dirty="0">
                          <a:solidFill>
                            <a:srgbClr val="7B7B7B"/>
                          </a:solidFill>
                          <a:latin typeface="BIZ UDGothic"/>
                          <a:cs typeface="BIZ UDGothic"/>
                        </a:rPr>
                        <a:t>万円以下の罰金</a:t>
                      </a:r>
                      <a:endParaRPr sz="1100">
                        <a:latin typeface="BIZ UDGothic"/>
                        <a:cs typeface="BIZ UDGothic"/>
                      </a:endParaRPr>
                    </a:p>
                  </a:txBody>
                  <a:tcPr marL="0" marR="0" marT="3175" marB="0">
                    <a:lnL w="19050">
                      <a:solidFill>
                        <a:srgbClr val="525252"/>
                      </a:solidFill>
                      <a:prstDash val="solid"/>
                    </a:lnL>
                    <a:lnB w="9525">
                      <a:solidFill>
                        <a:srgbClr val="AEABAB"/>
                      </a:solidFill>
                      <a:prstDash val="sysDash"/>
                    </a:lnB>
                  </a:tcPr>
                </a:tc>
                <a:tc rowSpan="2">
                  <a:txBody>
                    <a:bodyPr/>
                    <a:lstStyle/>
                    <a:p>
                      <a:pPr marL="109220">
                        <a:lnSpc>
                          <a:spcPct val="100000"/>
                        </a:lnSpc>
                        <a:spcBef>
                          <a:spcPts val="290"/>
                        </a:spcBef>
                        <a:tabLst>
                          <a:tab pos="3936365" algn="l"/>
                        </a:tabLst>
                      </a:pPr>
                      <a:endParaRPr sz="1100">
                        <a:latin typeface="Times New Roman"/>
                        <a:cs typeface="Times New Roman"/>
                      </a:endParaRPr>
                    </a:p>
                    <a:p>
                      <a:pPr marL="226695" marR="30480">
                        <a:lnSpc>
                          <a:spcPct val="100000"/>
                        </a:lnSpc>
                        <a:spcBef>
                          <a:spcPts val="334"/>
                        </a:spcBef>
                      </a:pPr>
                      <a:r>
                        <a:rPr sz="1100" spc="-25" dirty="0">
                          <a:solidFill>
                            <a:srgbClr val="7B7B7B"/>
                          </a:solidFill>
                          <a:latin typeface="BIZ UDGothic"/>
                          <a:cs typeface="BIZ UDGothic"/>
                        </a:rPr>
                        <a:t>東京都、大阪府、福岡県</a:t>
                      </a:r>
                      <a:endParaRPr sz="1100">
                        <a:latin typeface="BIZ UDGothic"/>
                        <a:cs typeface="BIZ UDGothic"/>
                      </a:endParaRPr>
                    </a:p>
                    <a:p>
                      <a:pPr marL="226695" marR="30480">
                        <a:lnSpc>
                          <a:spcPct val="100000"/>
                        </a:lnSpc>
                        <a:spcBef>
                          <a:spcPts val="560"/>
                        </a:spcBef>
                      </a:pPr>
                      <a:r>
                        <a:rPr sz="1100" spc="-25" dirty="0">
                          <a:solidFill>
                            <a:srgbClr val="7B7B7B"/>
                          </a:solidFill>
                          <a:latin typeface="BIZ UDGothic"/>
                          <a:cs typeface="BIZ UDGothic"/>
                        </a:rPr>
                        <a:t>金沢市、福岡市、北九州市、熱海市</a:t>
                      </a:r>
                      <a:endParaRPr sz="1100">
                        <a:latin typeface="BIZ UDGothic"/>
                        <a:cs typeface="BIZ UDGothic"/>
                      </a:endParaRPr>
                    </a:p>
                  </a:txBody>
                  <a:tcPr marL="0" marR="0" marT="36830" marB="0">
                    <a:lnB w="9525">
                      <a:solidFill>
                        <a:srgbClr val="AEABAB"/>
                      </a:solidFill>
                      <a:prstDash val="sysDash"/>
                    </a:lnB>
                  </a:tcPr>
                </a:tc>
                <a:extLst>
                  <a:ext uri="{0D108BD9-81ED-4DB2-BD59-A6C34878D82A}">
                    <a16:rowId xmlns:a16="http://schemas.microsoft.com/office/drawing/2014/main" val="10002"/>
                  </a:ext>
                </a:extLst>
              </a:tr>
              <a:tr h="527050">
                <a:tc>
                  <a:txBody>
                    <a:bodyPr/>
                    <a:lstStyle/>
                    <a:p>
                      <a:pPr marL="109855" marR="252729">
                        <a:lnSpc>
                          <a:spcPct val="100000"/>
                        </a:lnSpc>
                        <a:spcBef>
                          <a:spcPts val="705"/>
                        </a:spcBef>
                      </a:pPr>
                      <a:r>
                        <a:rPr sz="1200" spc="-5" dirty="0">
                          <a:solidFill>
                            <a:srgbClr val="7B7B7B"/>
                          </a:solidFill>
                          <a:latin typeface="BIZ UDGothic"/>
                          <a:cs typeface="BIZ UDGothic"/>
                        </a:rPr>
                        <a:t>宿泊税に係る帳簿、売上伝票等の不記載・不作成又は虚偽記載・虚偽作成</a:t>
                      </a:r>
                      <a:endParaRPr sz="1200">
                        <a:latin typeface="BIZ UDGothic"/>
                        <a:cs typeface="BIZ UDGothic"/>
                      </a:endParaRPr>
                    </a:p>
                  </a:txBody>
                  <a:tcPr marL="0" marR="0" marT="89535" marB="0">
                    <a:lnR w="19050">
                      <a:solidFill>
                        <a:srgbClr val="525252"/>
                      </a:solidFill>
                      <a:prstDash val="solid"/>
                    </a:lnR>
                    <a:lnT w="9525">
                      <a:solidFill>
                        <a:srgbClr val="AEABAB"/>
                      </a:solidFill>
                      <a:prstDash val="sysDash"/>
                    </a:lnT>
                    <a:lnB w="9525">
                      <a:solidFill>
                        <a:srgbClr val="AEABAB"/>
                      </a:solidFill>
                      <a:prstDash val="sysDash"/>
                    </a:lnB>
                  </a:tcPr>
                </a:tc>
                <a:tc vMerge="1">
                  <a:txBody>
                    <a:bodyPr/>
                    <a:lstStyle/>
                    <a:p>
                      <a:endParaRPr/>
                    </a:p>
                  </a:txBody>
                  <a:tcPr marL="0" marR="0" marT="3175" marB="0">
                    <a:lnL w="19050">
                      <a:solidFill>
                        <a:srgbClr val="525252"/>
                      </a:solidFill>
                      <a:prstDash val="solid"/>
                    </a:lnL>
                    <a:lnB w="9525">
                      <a:solidFill>
                        <a:srgbClr val="AEABAB"/>
                      </a:solidFill>
                      <a:prstDash val="sysDash"/>
                    </a:lnB>
                  </a:tcPr>
                </a:tc>
                <a:tc vMerge="1">
                  <a:txBody>
                    <a:bodyPr/>
                    <a:lstStyle/>
                    <a:p>
                      <a:endParaRPr/>
                    </a:p>
                  </a:txBody>
                  <a:tcPr marL="0" marR="0" marT="36830" marB="0">
                    <a:lnB w="9525">
                      <a:solidFill>
                        <a:srgbClr val="AEABAB"/>
                      </a:solidFill>
                      <a:prstDash val="sysDash"/>
                    </a:lnB>
                  </a:tcPr>
                </a:tc>
                <a:extLst>
                  <a:ext uri="{0D108BD9-81ED-4DB2-BD59-A6C34878D82A}">
                    <a16:rowId xmlns:a16="http://schemas.microsoft.com/office/drawing/2014/main" val="10003"/>
                  </a:ext>
                </a:extLst>
              </a:tr>
              <a:tr h="527050">
                <a:tc>
                  <a:txBody>
                    <a:bodyPr/>
                    <a:lstStyle/>
                    <a:p>
                      <a:pPr>
                        <a:lnSpc>
                          <a:spcPct val="100000"/>
                        </a:lnSpc>
                        <a:spcBef>
                          <a:spcPts val="45"/>
                        </a:spcBef>
                      </a:pPr>
                      <a:endParaRPr sz="1200">
                        <a:latin typeface="Times New Roman"/>
                        <a:cs typeface="Times New Roman"/>
                      </a:endParaRPr>
                    </a:p>
                    <a:p>
                      <a:pPr marL="17780" algn="ctr">
                        <a:lnSpc>
                          <a:spcPct val="100000"/>
                        </a:lnSpc>
                      </a:pPr>
                      <a:r>
                        <a:rPr sz="1200" spc="-50" dirty="0">
                          <a:solidFill>
                            <a:srgbClr val="7B7B7B"/>
                          </a:solidFill>
                          <a:latin typeface="BIZ UDGothic"/>
                          <a:cs typeface="BIZ UDGothic"/>
                        </a:rPr>
                        <a:t>〃</a:t>
                      </a:r>
                      <a:endParaRPr sz="1200">
                        <a:latin typeface="BIZ UDGothic"/>
                        <a:cs typeface="BIZ UDGothic"/>
                      </a:endParaRPr>
                    </a:p>
                  </a:txBody>
                  <a:tcPr marL="0" marR="0" marT="571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a:lnSpc>
                          <a:spcPct val="100000"/>
                        </a:lnSpc>
                        <a:spcBef>
                          <a:spcPts val="229"/>
                        </a:spcBef>
                      </a:pPr>
                      <a:endParaRPr sz="1100">
                        <a:latin typeface="Times New Roman"/>
                        <a:cs typeface="Times New Roman"/>
                      </a:endParaRPr>
                    </a:p>
                    <a:p>
                      <a:pPr marL="116839">
                        <a:lnSpc>
                          <a:spcPct val="100000"/>
                        </a:lnSpc>
                      </a:pPr>
                      <a:r>
                        <a:rPr sz="1100" spc="-25" dirty="0">
                          <a:solidFill>
                            <a:srgbClr val="7B7B7B"/>
                          </a:solidFill>
                          <a:latin typeface="BIZ UDGothic"/>
                          <a:cs typeface="BIZ UDGothic"/>
                        </a:rPr>
                        <a:t>３万円以下の罰金</a:t>
                      </a:r>
                      <a:endParaRPr sz="1100">
                        <a:latin typeface="BIZ UDGothic"/>
                        <a:cs typeface="BIZ UDGothic"/>
                      </a:endParaRPr>
                    </a:p>
                  </a:txBody>
                  <a:tcPr marL="0" marR="0" marT="29209"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R="30480">
                        <a:lnSpc>
                          <a:spcPct val="100000"/>
                        </a:lnSpc>
                        <a:spcBef>
                          <a:spcPts val="229"/>
                        </a:spcBef>
                      </a:pPr>
                      <a:endParaRPr sz="1100">
                        <a:latin typeface="Times New Roman"/>
                        <a:cs typeface="Times New Roman"/>
                      </a:endParaRPr>
                    </a:p>
                    <a:p>
                      <a:pPr marL="226695" marR="30480">
                        <a:lnSpc>
                          <a:spcPct val="100000"/>
                        </a:lnSpc>
                      </a:pPr>
                      <a:r>
                        <a:rPr sz="1100" spc="-30" dirty="0">
                          <a:solidFill>
                            <a:srgbClr val="7B7B7B"/>
                          </a:solidFill>
                          <a:latin typeface="BIZ UDGothic"/>
                          <a:cs typeface="BIZ UDGothic"/>
                        </a:rPr>
                        <a:t>俱知安町</a:t>
                      </a:r>
                      <a:endParaRPr sz="1100">
                        <a:latin typeface="BIZ UDGothic"/>
                        <a:cs typeface="BIZ UDGothic"/>
                      </a:endParaRPr>
                    </a:p>
                  </a:txBody>
                  <a:tcPr marL="0" marR="0" marT="29209"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4"/>
                  </a:ext>
                </a:extLst>
              </a:tr>
              <a:tr h="359410">
                <a:tc>
                  <a:txBody>
                    <a:bodyPr/>
                    <a:lstStyle/>
                    <a:p>
                      <a:pPr marL="109855">
                        <a:lnSpc>
                          <a:spcPct val="100000"/>
                        </a:lnSpc>
                        <a:spcBef>
                          <a:spcPts val="765"/>
                        </a:spcBef>
                      </a:pPr>
                      <a:r>
                        <a:rPr sz="1200" spc="-5" dirty="0">
                          <a:solidFill>
                            <a:srgbClr val="7B7B7B"/>
                          </a:solidFill>
                          <a:latin typeface="BIZ UDGothic"/>
                          <a:cs typeface="BIZ UDGothic"/>
                        </a:rPr>
                        <a:t>納税管理人に関する申告義務の不履行</a:t>
                      </a:r>
                      <a:endParaRPr sz="1200">
                        <a:latin typeface="BIZ UDGothic"/>
                        <a:cs typeface="BIZ UDGothic"/>
                      </a:endParaRPr>
                    </a:p>
                  </a:txBody>
                  <a:tcPr marL="0" marR="0" marT="97155" marB="0">
                    <a:lnR w="19050">
                      <a:solidFill>
                        <a:srgbClr val="525252"/>
                      </a:solidFill>
                      <a:prstDash val="solid"/>
                    </a:lnR>
                    <a:lnT w="9525">
                      <a:solidFill>
                        <a:srgbClr val="AEABAB"/>
                      </a:solidFill>
                      <a:prstDash val="sysDash"/>
                    </a:lnT>
                    <a:lnB w="19050">
                      <a:solidFill>
                        <a:srgbClr val="585858"/>
                      </a:solidFill>
                      <a:prstDash val="solid"/>
                    </a:lnB>
                  </a:tcPr>
                </a:tc>
                <a:tc>
                  <a:txBody>
                    <a:bodyPr/>
                    <a:lstStyle/>
                    <a:p>
                      <a:pPr marL="116839">
                        <a:lnSpc>
                          <a:spcPct val="100000"/>
                        </a:lnSpc>
                        <a:spcBef>
                          <a:spcPts val="835"/>
                        </a:spcBef>
                      </a:pPr>
                      <a:r>
                        <a:rPr sz="1100" spc="-10" dirty="0">
                          <a:solidFill>
                            <a:srgbClr val="7B7B7B"/>
                          </a:solidFill>
                          <a:latin typeface="BIZ UDGothic"/>
                          <a:cs typeface="BIZ UDGothic"/>
                        </a:rPr>
                        <a:t>10</a:t>
                      </a:r>
                      <a:r>
                        <a:rPr sz="1100" spc="-25" dirty="0">
                          <a:solidFill>
                            <a:srgbClr val="7B7B7B"/>
                          </a:solidFill>
                          <a:latin typeface="BIZ UDGothic"/>
                          <a:cs typeface="BIZ UDGothic"/>
                        </a:rPr>
                        <a:t>万円以下の過料</a:t>
                      </a:r>
                      <a:endParaRPr sz="1100">
                        <a:latin typeface="BIZ UDGothic"/>
                        <a:cs typeface="BIZ UDGothic"/>
                      </a:endParaRPr>
                    </a:p>
                  </a:txBody>
                  <a:tcPr marL="0" marR="0" marT="106045" marB="0">
                    <a:lnL w="19050">
                      <a:solidFill>
                        <a:srgbClr val="525252"/>
                      </a:solidFill>
                      <a:prstDash val="solid"/>
                    </a:lnL>
                    <a:lnT w="9525">
                      <a:solidFill>
                        <a:srgbClr val="AEABAB"/>
                      </a:solidFill>
                      <a:prstDash val="sysDash"/>
                    </a:lnT>
                    <a:lnB w="19050">
                      <a:solidFill>
                        <a:srgbClr val="585858"/>
                      </a:solidFill>
                      <a:prstDash val="solid"/>
                    </a:lnB>
                  </a:tcPr>
                </a:tc>
                <a:tc>
                  <a:txBody>
                    <a:bodyPr/>
                    <a:lstStyle/>
                    <a:p>
                      <a:pPr marL="226695" marR="30480">
                        <a:lnSpc>
                          <a:spcPct val="100000"/>
                        </a:lnSpc>
                        <a:spcBef>
                          <a:spcPts val="835"/>
                        </a:spcBef>
                      </a:pPr>
                      <a:r>
                        <a:rPr sz="1100" spc="-25" dirty="0">
                          <a:solidFill>
                            <a:srgbClr val="7B7B7B"/>
                          </a:solidFill>
                          <a:latin typeface="BIZ UDGothic"/>
                          <a:cs typeface="BIZ UDGothic"/>
                        </a:rPr>
                        <a:t>京都市、金沢市、俱知安町、福岡市、北九州市、熱海市</a:t>
                      </a:r>
                      <a:endParaRPr sz="1100" dirty="0">
                        <a:latin typeface="BIZ UDGothic"/>
                        <a:cs typeface="BIZ UDGothic"/>
                      </a:endParaRPr>
                    </a:p>
                  </a:txBody>
                  <a:tcPr marL="0" marR="0" marT="106045" marB="0">
                    <a:lnT w="9525">
                      <a:solidFill>
                        <a:srgbClr val="AEABAB"/>
                      </a:solidFill>
                      <a:prstDash val="sysDash"/>
                    </a:lnT>
                    <a:lnB w="19050">
                      <a:solidFill>
                        <a:srgbClr val="585858"/>
                      </a:solidFill>
                      <a:prstDash val="solid"/>
                    </a:lnB>
                  </a:tcPr>
                </a:tc>
                <a:extLst>
                  <a:ext uri="{0D108BD9-81ED-4DB2-BD59-A6C34878D82A}">
                    <a16:rowId xmlns:a16="http://schemas.microsoft.com/office/drawing/2014/main" val="10005"/>
                  </a:ext>
                </a:extLst>
              </a:tr>
            </a:tbl>
          </a:graphicData>
        </a:graphic>
      </p:graphicFrame>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10</a:t>
            </a:fld>
            <a:endParaRPr spc="-25" dirty="0"/>
          </a:p>
        </p:txBody>
      </p:sp>
      <p:sp>
        <p:nvSpPr>
          <p:cNvPr id="8" name="object 8"/>
          <p:cNvSpPr txBox="1"/>
          <p:nvPr/>
        </p:nvSpPr>
        <p:spPr>
          <a:xfrm>
            <a:off x="502412" y="1850898"/>
            <a:ext cx="7292340" cy="422275"/>
          </a:xfrm>
          <a:prstGeom prst="rect">
            <a:avLst/>
          </a:prstGeom>
        </p:spPr>
        <p:txBody>
          <a:bodyPr vert="horz" wrap="square" lIns="0" tIns="12700" rIns="0" bIns="0" rtlCol="0">
            <a:spAutoFit/>
          </a:bodyPr>
          <a:lstStyle/>
          <a:p>
            <a:pPr marL="12700" marR="5080">
              <a:lnSpc>
                <a:spcPct val="100000"/>
              </a:lnSpc>
              <a:spcBef>
                <a:spcPts val="100"/>
              </a:spcBef>
            </a:pPr>
            <a:r>
              <a:rPr sz="1300" b="0" spc="-15" dirty="0">
                <a:latin typeface="BIZ UDMincho Medium"/>
                <a:cs typeface="BIZ UDMincho Medium"/>
              </a:rPr>
              <a:t>宿泊税の適正公平な課税の実効性を高めるため、特別徴収義務者に対し、罰則規定を設けるもの。先行導入自治体により、罰則規定は様々なものとなっている。</a:t>
            </a:r>
            <a:endParaRPr sz="1300" dirty="0">
              <a:latin typeface="BIZ UDMincho Medium"/>
              <a:cs typeface="BIZ UDMincho Medium"/>
            </a:endParaRPr>
          </a:p>
        </p:txBody>
      </p:sp>
      <p:sp>
        <p:nvSpPr>
          <p:cNvPr id="10" name="object 2">
            <a:extLst>
              <a:ext uri="{FF2B5EF4-FFF2-40B4-BE49-F238E27FC236}">
                <a16:creationId xmlns:a16="http://schemas.microsoft.com/office/drawing/2014/main" id="{5AF93D0F-BFBD-4325-9ECD-85B902BC26E7}"/>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11</a:t>
            </a:fld>
            <a:endParaRPr spc="-25" dirty="0"/>
          </a:p>
        </p:txBody>
      </p:sp>
      <p:sp>
        <p:nvSpPr>
          <p:cNvPr id="4" name="object 4"/>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３</a:t>
            </a:r>
            <a:r>
              <a:rPr spc="-45" dirty="0"/>
              <a:t>交付金等について</a:t>
            </a:r>
          </a:p>
        </p:txBody>
      </p:sp>
      <p:sp>
        <p:nvSpPr>
          <p:cNvPr id="5" name="object 5"/>
          <p:cNvSpPr txBox="1"/>
          <p:nvPr/>
        </p:nvSpPr>
        <p:spPr>
          <a:xfrm>
            <a:off x="425450" y="983488"/>
            <a:ext cx="19685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(1)</a:t>
            </a:r>
            <a:r>
              <a:rPr sz="1800" spc="-10" dirty="0">
                <a:latin typeface="BIZ UDGothic"/>
                <a:cs typeface="BIZ UDGothic"/>
              </a:rPr>
              <a:t>特別徴収交付金</a:t>
            </a:r>
            <a:endParaRPr sz="1800">
              <a:latin typeface="BIZ UDGothic"/>
              <a:cs typeface="BIZ UDGothic"/>
            </a:endParaRPr>
          </a:p>
        </p:txBody>
      </p:sp>
      <p:sp>
        <p:nvSpPr>
          <p:cNvPr id="6" name="object 6"/>
          <p:cNvSpPr txBox="1"/>
          <p:nvPr/>
        </p:nvSpPr>
        <p:spPr>
          <a:xfrm>
            <a:off x="347090" y="1319402"/>
            <a:ext cx="9174480" cy="916533"/>
          </a:xfrm>
          <a:prstGeom prst="rect">
            <a:avLst/>
          </a:prstGeom>
          <a:solidFill>
            <a:srgbClr val="FCFBD5">
              <a:alpha val="50195"/>
            </a:srgbClr>
          </a:solidFill>
          <a:ln w="9525">
            <a:solidFill>
              <a:srgbClr val="000000"/>
            </a:solidFill>
          </a:ln>
        </p:spPr>
        <p:txBody>
          <a:bodyPr vert="horz" wrap="square" lIns="0" tIns="17145" rIns="0" bIns="0" rtlCol="0">
            <a:spAutoFit/>
          </a:bodyPr>
          <a:lstStyle/>
          <a:p>
            <a:pPr marL="90805" marR="186055" indent="177800">
              <a:lnSpc>
                <a:spcPct val="120000"/>
              </a:lnSpc>
              <a:spcBef>
                <a:spcPts val="135"/>
              </a:spcBef>
            </a:pPr>
            <a:r>
              <a:rPr sz="1400" spc="-15" dirty="0">
                <a:latin typeface="BIZ UDGothic"/>
                <a:cs typeface="BIZ UDGothic"/>
              </a:rPr>
              <a:t>宿泊税の申告と納入に要する事務負担を考慮し、併せて特別徴収制度の円滑な運営を図ることを目的として、特別徴収義務者に交付する交付金。すべての先行導入自治体において実施。</a:t>
            </a:r>
            <a:endParaRPr sz="1400" dirty="0">
              <a:latin typeface="BIZ UDGothic"/>
              <a:cs typeface="BIZ UDGothic"/>
            </a:endParaRPr>
          </a:p>
          <a:p>
            <a:pPr marL="90805">
              <a:lnSpc>
                <a:spcPct val="100000"/>
              </a:lnSpc>
              <a:spcBef>
                <a:spcPts val="1340"/>
              </a:spcBef>
            </a:pPr>
            <a:r>
              <a:rPr sz="1400" spc="-15" dirty="0" err="1">
                <a:latin typeface="BIZ UDGothic"/>
                <a:cs typeface="BIZ UDGothic"/>
              </a:rPr>
              <a:t>特別徴収交付金：納期限納入額の</a:t>
            </a:r>
            <a:r>
              <a:rPr lang="ja-JP" altLang="en-US" sz="1400" spc="-15" dirty="0">
                <a:latin typeface="BIZ UDGothic"/>
                <a:cs typeface="BIZ UDGothic"/>
              </a:rPr>
              <a:t>２．５</a:t>
            </a:r>
            <a:r>
              <a:rPr sz="1400" spc="-15" dirty="0">
                <a:latin typeface="BIZ UDGothic"/>
                <a:cs typeface="BIZ UDGothic"/>
              </a:rPr>
              <a:t>％程度</a:t>
            </a:r>
            <a:endParaRPr sz="1400" dirty="0">
              <a:latin typeface="BIZ UDGothic"/>
              <a:cs typeface="BIZ UDGothic"/>
            </a:endParaRPr>
          </a:p>
        </p:txBody>
      </p:sp>
      <p:sp>
        <p:nvSpPr>
          <p:cNvPr id="7" name="object 7"/>
          <p:cNvSpPr txBox="1"/>
          <p:nvPr/>
        </p:nvSpPr>
        <p:spPr>
          <a:xfrm>
            <a:off x="428244" y="2386837"/>
            <a:ext cx="8955405" cy="708025"/>
          </a:xfrm>
          <a:prstGeom prst="rect">
            <a:avLst/>
          </a:prstGeom>
        </p:spPr>
        <p:txBody>
          <a:bodyPr vert="horz" wrap="square" lIns="0" tIns="35560" rIns="0" bIns="0" rtlCol="0">
            <a:spAutoFit/>
          </a:bodyPr>
          <a:lstStyle/>
          <a:p>
            <a:pPr marL="12700" marR="5080" indent="165100">
              <a:lnSpc>
                <a:spcPts val="1400"/>
              </a:lnSpc>
              <a:spcBef>
                <a:spcPts val="280"/>
              </a:spcBef>
            </a:pPr>
            <a:r>
              <a:rPr sz="1300" b="0" spc="-15" dirty="0">
                <a:latin typeface="BIZ UDMincho Medium"/>
                <a:cs typeface="BIZ UDMincho Medium"/>
              </a:rPr>
              <a:t>先行導入自治体では、納入額の２．５％を特別徴収交付金としている。また、要件に応じて、交付金の額が増減されるほか、一部自治体では交付上限額を設けている。</a:t>
            </a:r>
            <a:endParaRPr sz="1300" dirty="0">
              <a:latin typeface="BIZ UDMincho Medium"/>
              <a:cs typeface="BIZ UDMincho Medium"/>
            </a:endParaRPr>
          </a:p>
          <a:p>
            <a:pPr marL="12700">
              <a:lnSpc>
                <a:spcPct val="100000"/>
              </a:lnSpc>
              <a:spcBef>
                <a:spcPts val="830"/>
              </a:spcBef>
            </a:pPr>
            <a:r>
              <a:rPr sz="1300" b="0" spc="-15" dirty="0">
                <a:latin typeface="BIZ UDMincho Medium"/>
                <a:cs typeface="BIZ UDMincho Medium"/>
              </a:rPr>
              <a:t>【要件例】</a:t>
            </a:r>
            <a:endParaRPr sz="1300" dirty="0">
              <a:latin typeface="BIZ UDMincho Medium"/>
              <a:cs typeface="BIZ UDMincho Medium"/>
            </a:endParaRPr>
          </a:p>
        </p:txBody>
      </p:sp>
      <p:sp>
        <p:nvSpPr>
          <p:cNvPr id="8" name="object 8"/>
          <p:cNvSpPr txBox="1"/>
          <p:nvPr/>
        </p:nvSpPr>
        <p:spPr>
          <a:xfrm>
            <a:off x="428244" y="3049016"/>
            <a:ext cx="3907154" cy="758825"/>
          </a:xfrm>
          <a:prstGeom prst="rect">
            <a:avLst/>
          </a:prstGeom>
        </p:spPr>
        <p:txBody>
          <a:bodyPr vert="horz" wrap="square" lIns="0" tIns="12700" rIns="0" bIns="0" rtlCol="0">
            <a:spAutoFit/>
          </a:bodyPr>
          <a:lstStyle/>
          <a:p>
            <a:pPr marL="425450" indent="-412750">
              <a:lnSpc>
                <a:spcPts val="1480"/>
              </a:lnSpc>
              <a:spcBef>
                <a:spcPts val="100"/>
              </a:spcBef>
              <a:buAutoNum type="arabicParenBoth"/>
              <a:tabLst>
                <a:tab pos="425450" algn="l"/>
              </a:tabLst>
            </a:pPr>
            <a:r>
              <a:rPr sz="1300" b="0" spc="-15" dirty="0">
                <a:latin typeface="BIZ UDMincho Medium"/>
                <a:cs typeface="BIZ UDMincho Medium"/>
              </a:rPr>
              <a:t>導入から５年間は特例措置として０．５％加算</a:t>
            </a:r>
            <a:endParaRPr sz="1300" dirty="0">
              <a:latin typeface="BIZ UDMincho Medium"/>
              <a:cs typeface="BIZ UDMincho Medium"/>
            </a:endParaRPr>
          </a:p>
          <a:p>
            <a:pPr marL="425450" indent="-412750">
              <a:lnSpc>
                <a:spcPts val="1405"/>
              </a:lnSpc>
              <a:buAutoNum type="arabicParenBoth"/>
              <a:tabLst>
                <a:tab pos="425450" algn="l"/>
              </a:tabLst>
            </a:pPr>
            <a:r>
              <a:rPr sz="1300" b="0" spc="-15" dirty="0">
                <a:latin typeface="BIZ UDMincho Medium"/>
                <a:cs typeface="BIZ UDMincho Medium"/>
              </a:rPr>
              <a:t>納期内納付していない場合、０．５％減算</a:t>
            </a:r>
            <a:endParaRPr sz="1300" dirty="0">
              <a:latin typeface="BIZ UDMincho Medium"/>
              <a:cs typeface="BIZ UDMincho Medium"/>
            </a:endParaRPr>
          </a:p>
          <a:p>
            <a:pPr marL="425450" indent="-412750">
              <a:lnSpc>
                <a:spcPts val="1405"/>
              </a:lnSpc>
              <a:buAutoNum type="arabicParenBoth"/>
              <a:tabLst>
                <a:tab pos="425450" algn="l"/>
              </a:tabLst>
            </a:pPr>
            <a:r>
              <a:rPr sz="1300" b="0" spc="-10" dirty="0">
                <a:latin typeface="BIZ UDMincho Medium"/>
                <a:cs typeface="BIZ UDMincho Medium"/>
              </a:rPr>
              <a:t>一定期間は納入額に1,000</a:t>
            </a:r>
            <a:r>
              <a:rPr sz="1300" b="0" spc="-20" dirty="0">
                <a:latin typeface="BIZ UDMincho Medium"/>
                <a:cs typeface="BIZ UDMincho Medium"/>
              </a:rPr>
              <a:t>円を加算</a:t>
            </a:r>
            <a:endParaRPr sz="1300" dirty="0">
              <a:latin typeface="BIZ UDMincho Medium"/>
              <a:cs typeface="BIZ UDMincho Medium"/>
            </a:endParaRPr>
          </a:p>
          <a:p>
            <a:pPr marL="12700">
              <a:lnSpc>
                <a:spcPts val="1480"/>
              </a:lnSpc>
            </a:pPr>
            <a:r>
              <a:rPr sz="1300" b="0" spc="-25" dirty="0">
                <a:latin typeface="BIZ UDMincho Medium"/>
                <a:cs typeface="BIZ UDMincho Medium"/>
              </a:rPr>
              <a:t>(4)</a:t>
            </a:r>
            <a:endParaRPr sz="1300" dirty="0">
              <a:latin typeface="BIZ UDMincho Medium"/>
              <a:cs typeface="BIZ UDMincho Medium"/>
            </a:endParaRPr>
          </a:p>
        </p:txBody>
      </p:sp>
      <p:sp>
        <p:nvSpPr>
          <p:cNvPr id="9" name="object 9"/>
          <p:cNvSpPr txBox="1"/>
          <p:nvPr/>
        </p:nvSpPr>
        <p:spPr>
          <a:xfrm>
            <a:off x="841502" y="3583940"/>
            <a:ext cx="4815840" cy="224154"/>
          </a:xfrm>
          <a:prstGeom prst="rect">
            <a:avLst/>
          </a:prstGeom>
        </p:spPr>
        <p:txBody>
          <a:bodyPr vert="horz" wrap="square" lIns="0" tIns="12700" rIns="0" bIns="0" rtlCol="0">
            <a:spAutoFit/>
          </a:bodyPr>
          <a:lstStyle/>
          <a:p>
            <a:pPr marL="12700">
              <a:lnSpc>
                <a:spcPct val="100000"/>
              </a:lnSpc>
              <a:spcBef>
                <a:spcPts val="100"/>
              </a:spcBef>
              <a:tabLst>
                <a:tab pos="2985135" algn="l"/>
                <a:tab pos="4471670" algn="l"/>
              </a:tabLst>
            </a:pPr>
            <a:r>
              <a:rPr sz="1300" b="0" dirty="0">
                <a:latin typeface="BIZ UDMincho Medium"/>
                <a:cs typeface="BIZ UDMincho Medium"/>
              </a:rPr>
              <a:t>加</a:t>
            </a:r>
            <a:r>
              <a:rPr sz="1300" b="0" spc="-10" dirty="0">
                <a:latin typeface="BIZ UDMincho Medium"/>
                <a:cs typeface="BIZ UDMincho Medium"/>
              </a:rPr>
              <a:t>算</a:t>
            </a:r>
            <a:r>
              <a:rPr sz="1300" b="0" dirty="0">
                <a:latin typeface="BIZ UDMincho Medium"/>
                <a:cs typeface="BIZ UDMincho Medium"/>
              </a:rPr>
              <a:t>金を伴</a:t>
            </a:r>
            <a:r>
              <a:rPr sz="1300" b="0" spc="-10" dirty="0">
                <a:latin typeface="BIZ UDMincho Medium"/>
                <a:cs typeface="BIZ UDMincho Medium"/>
              </a:rPr>
              <a:t>う</a:t>
            </a:r>
            <a:r>
              <a:rPr sz="1300" b="0" dirty="0">
                <a:latin typeface="BIZ UDMincho Medium"/>
                <a:cs typeface="BIZ UDMincho Medium"/>
              </a:rPr>
              <a:t>増額更</a:t>
            </a:r>
            <a:r>
              <a:rPr sz="1300" b="0" spc="-10" dirty="0">
                <a:latin typeface="BIZ UDMincho Medium"/>
                <a:cs typeface="BIZ UDMincho Medium"/>
              </a:rPr>
              <a:t>正</a:t>
            </a:r>
            <a:r>
              <a:rPr sz="1300" b="0" dirty="0">
                <a:latin typeface="BIZ UDMincho Medium"/>
                <a:cs typeface="BIZ UDMincho Medium"/>
              </a:rPr>
              <a:t>等を受</a:t>
            </a:r>
            <a:r>
              <a:rPr sz="1300" b="0" spc="-10" dirty="0">
                <a:latin typeface="BIZ UDMincho Medium"/>
                <a:cs typeface="BIZ UDMincho Medium"/>
              </a:rPr>
              <a:t>け</a:t>
            </a:r>
            <a:r>
              <a:rPr sz="1300" b="0" dirty="0">
                <a:latin typeface="BIZ UDMincho Medium"/>
                <a:cs typeface="BIZ UDMincho Medium"/>
              </a:rPr>
              <a:t>たと</a:t>
            </a:r>
            <a:r>
              <a:rPr sz="1300" b="0" spc="-50" dirty="0">
                <a:latin typeface="BIZ UDMincho Medium"/>
                <a:cs typeface="BIZ UDMincho Medium"/>
              </a:rPr>
              <a:t>き</a:t>
            </a:r>
            <a:r>
              <a:rPr sz="1300" b="0" spc="-10" dirty="0">
                <a:latin typeface="BIZ UDMincho Medium"/>
                <a:cs typeface="BIZ UDMincho Medium"/>
              </a:rPr>
              <a:t>１．５％</a:t>
            </a:r>
            <a:r>
              <a:rPr sz="1300" b="0" dirty="0">
                <a:latin typeface="BIZ UDMincho Medium"/>
                <a:cs typeface="BIZ UDMincho Medium"/>
              </a:rPr>
              <a:t>減</a:t>
            </a:r>
            <a:r>
              <a:rPr sz="1300" b="0" spc="-50" dirty="0">
                <a:latin typeface="BIZ UDMincho Medium"/>
                <a:cs typeface="BIZ UDMincho Medium"/>
              </a:rPr>
              <a:t>算</a:t>
            </a:r>
            <a:r>
              <a:rPr sz="1300" b="0" dirty="0">
                <a:latin typeface="BIZ UDMincho Medium"/>
                <a:cs typeface="BIZ UDMincho Medium"/>
              </a:rPr>
              <a:t>	な</a:t>
            </a:r>
            <a:r>
              <a:rPr sz="1300" b="0" spc="-50" dirty="0">
                <a:latin typeface="BIZ UDMincho Medium"/>
                <a:cs typeface="BIZ UDMincho Medium"/>
              </a:rPr>
              <a:t>ど</a:t>
            </a:r>
            <a:endParaRPr sz="1300">
              <a:latin typeface="BIZ UDMincho Medium"/>
              <a:cs typeface="BIZ UDMincho Medium"/>
            </a:endParaRPr>
          </a:p>
        </p:txBody>
      </p:sp>
      <p:sp>
        <p:nvSpPr>
          <p:cNvPr id="10" name="object 10"/>
          <p:cNvSpPr txBox="1"/>
          <p:nvPr/>
        </p:nvSpPr>
        <p:spPr>
          <a:xfrm>
            <a:off x="425450" y="3888740"/>
            <a:ext cx="8958580" cy="748030"/>
          </a:xfrm>
          <a:prstGeom prst="rect">
            <a:avLst/>
          </a:prstGeom>
        </p:spPr>
        <p:txBody>
          <a:bodyPr vert="horz" wrap="square" lIns="0" tIns="35560" rIns="0" bIns="0" rtlCol="0">
            <a:spAutoFit/>
          </a:bodyPr>
          <a:lstStyle/>
          <a:p>
            <a:pPr marL="15240" marR="5080" indent="165100">
              <a:lnSpc>
                <a:spcPts val="1400"/>
              </a:lnSpc>
              <a:spcBef>
                <a:spcPts val="280"/>
              </a:spcBef>
            </a:pPr>
            <a:r>
              <a:rPr lang="ja-JP" altLang="en-US" sz="1300" spc="-15" dirty="0">
                <a:latin typeface="BIZ UDMincho Medium"/>
                <a:cs typeface="BIZ UDMincho Medium"/>
              </a:rPr>
              <a:t>白浜</a:t>
            </a:r>
            <a:r>
              <a:rPr sz="1300" b="0" spc="-15" dirty="0">
                <a:latin typeface="BIZ UDMincho Medium"/>
                <a:cs typeface="BIZ UDMincho Medium"/>
              </a:rPr>
              <a:t>町としては、宿泊者がクレジットカードで宿泊税を事業者等へ支払った場合、クレジットカード会社への手数料が一定金額発生することを考慮し、特別徴収交付金の額を検討したい。</a:t>
            </a:r>
            <a:endParaRPr sz="1300" dirty="0">
              <a:latin typeface="BIZ UDMincho Medium"/>
              <a:cs typeface="BIZ UDMincho Medium"/>
            </a:endParaRPr>
          </a:p>
          <a:p>
            <a:pPr marL="12700">
              <a:lnSpc>
                <a:spcPct val="100000"/>
              </a:lnSpc>
              <a:spcBef>
                <a:spcPts val="545"/>
              </a:spcBef>
            </a:pPr>
            <a:r>
              <a:rPr sz="1800" dirty="0">
                <a:latin typeface="BIZ UDGothic"/>
                <a:cs typeface="BIZ UDGothic"/>
              </a:rPr>
              <a:t>(2）</a:t>
            </a:r>
            <a:r>
              <a:rPr sz="1800" spc="-5" dirty="0">
                <a:latin typeface="BIZ UDGothic"/>
                <a:cs typeface="BIZ UDGothic"/>
              </a:rPr>
              <a:t>システム整備費等補助金</a:t>
            </a:r>
            <a:endParaRPr sz="1800" dirty="0">
              <a:latin typeface="BIZ UDGothic"/>
              <a:cs typeface="BIZ UDGothic"/>
            </a:endParaRPr>
          </a:p>
        </p:txBody>
      </p:sp>
      <p:sp>
        <p:nvSpPr>
          <p:cNvPr id="11" name="object 11"/>
          <p:cNvSpPr txBox="1"/>
          <p:nvPr/>
        </p:nvSpPr>
        <p:spPr>
          <a:xfrm>
            <a:off x="398906" y="4709540"/>
            <a:ext cx="9174480" cy="870751"/>
          </a:xfrm>
          <a:prstGeom prst="rect">
            <a:avLst/>
          </a:prstGeom>
          <a:solidFill>
            <a:srgbClr val="FCFBD5">
              <a:alpha val="50195"/>
            </a:srgbClr>
          </a:solidFill>
          <a:ln w="9525">
            <a:solidFill>
              <a:srgbClr val="000000"/>
            </a:solidFill>
          </a:ln>
        </p:spPr>
        <p:txBody>
          <a:bodyPr vert="horz" wrap="square" lIns="0" tIns="44450" rIns="0" bIns="0" rtlCol="0">
            <a:spAutoFit/>
          </a:bodyPr>
          <a:lstStyle/>
          <a:p>
            <a:pPr marL="269240">
              <a:lnSpc>
                <a:spcPct val="100000"/>
              </a:lnSpc>
              <a:spcBef>
                <a:spcPts val="350"/>
              </a:spcBef>
            </a:pPr>
            <a:r>
              <a:rPr sz="1400" spc="-15" dirty="0">
                <a:latin typeface="BIZ UDGothic"/>
                <a:cs typeface="BIZ UDGothic"/>
              </a:rPr>
              <a:t>宿泊税導入に伴う事務負担の軽減及び宿泊税の円滑な徴収を図るため、特別徴収義務者を対象に、既存のレジ</a:t>
            </a:r>
            <a:endParaRPr sz="1400" dirty="0">
              <a:latin typeface="BIZ UDGothic"/>
              <a:cs typeface="BIZ UDGothic"/>
            </a:endParaRPr>
          </a:p>
          <a:p>
            <a:pPr marL="90805">
              <a:lnSpc>
                <a:spcPct val="100000"/>
              </a:lnSpc>
              <a:spcBef>
                <a:spcPts val="165"/>
              </a:spcBef>
            </a:pPr>
            <a:r>
              <a:rPr sz="1400" spc="-15" dirty="0">
                <a:latin typeface="BIZ UDGothic"/>
                <a:cs typeface="BIZ UDGothic"/>
              </a:rPr>
              <a:t>システム等の改修に係る経費やチラシ・パンフレットの修正等に係る経費を補助するもの。</a:t>
            </a:r>
            <a:endParaRPr sz="1400" dirty="0">
              <a:latin typeface="BIZ UDGothic"/>
              <a:cs typeface="BIZ UDGothic"/>
            </a:endParaRPr>
          </a:p>
          <a:p>
            <a:pPr marL="90805">
              <a:lnSpc>
                <a:spcPct val="100000"/>
              </a:lnSpc>
              <a:spcBef>
                <a:spcPts val="1170"/>
              </a:spcBef>
            </a:pPr>
            <a:r>
              <a:rPr sz="1400" spc="-10" dirty="0">
                <a:latin typeface="BIZ UDGothic"/>
                <a:cs typeface="BIZ UDGothic"/>
              </a:rPr>
              <a:t>システム整備費等補助金：上限５０万円（補助率1/</a:t>
            </a:r>
            <a:r>
              <a:rPr lang="en-US" altLang="ja-JP" sz="1400" spc="-10" dirty="0">
                <a:latin typeface="BIZ UDGothic"/>
                <a:cs typeface="BIZ UDGothic"/>
              </a:rPr>
              <a:t>2</a:t>
            </a:r>
            <a:r>
              <a:rPr sz="1400" spc="-10" dirty="0">
                <a:latin typeface="BIZ UDGothic"/>
                <a:cs typeface="BIZ UDGothic"/>
              </a:rPr>
              <a:t>）</a:t>
            </a:r>
            <a:r>
              <a:rPr sz="1400" spc="-20" dirty="0">
                <a:latin typeface="BIZ UDGothic"/>
                <a:cs typeface="BIZ UDGothic"/>
              </a:rPr>
              <a:t>を想定</a:t>
            </a:r>
            <a:endParaRPr sz="1400" dirty="0">
              <a:latin typeface="BIZ UDGothic"/>
              <a:cs typeface="BIZ UDGothic"/>
            </a:endParaRPr>
          </a:p>
        </p:txBody>
      </p:sp>
      <p:sp>
        <p:nvSpPr>
          <p:cNvPr id="12" name="object 12"/>
          <p:cNvSpPr txBox="1"/>
          <p:nvPr/>
        </p:nvSpPr>
        <p:spPr>
          <a:xfrm>
            <a:off x="444500" y="5716523"/>
            <a:ext cx="7292975" cy="748030"/>
          </a:xfrm>
          <a:prstGeom prst="rect">
            <a:avLst/>
          </a:prstGeom>
        </p:spPr>
        <p:txBody>
          <a:bodyPr vert="horz" wrap="square" lIns="0" tIns="12700" rIns="0" bIns="0" rtlCol="0">
            <a:spAutoFit/>
          </a:bodyPr>
          <a:lstStyle/>
          <a:p>
            <a:pPr marL="177800">
              <a:lnSpc>
                <a:spcPct val="100000"/>
              </a:lnSpc>
              <a:spcBef>
                <a:spcPts val="100"/>
              </a:spcBef>
            </a:pPr>
            <a:r>
              <a:rPr sz="1300" b="0" spc="-10" dirty="0">
                <a:latin typeface="BIZ UDMincho Medium"/>
                <a:cs typeface="BIZ UDMincho Medium"/>
              </a:rPr>
              <a:t>先行導入自治体</a:t>
            </a:r>
            <a:r>
              <a:rPr sz="1300" b="0" dirty="0">
                <a:latin typeface="BIZ UDMincho Medium"/>
                <a:cs typeface="BIZ UDMincho Medium"/>
              </a:rPr>
              <a:t>（</a:t>
            </a:r>
            <a:r>
              <a:rPr sz="1300" b="0" spc="-10" dirty="0">
                <a:latin typeface="BIZ UDMincho Medium"/>
                <a:cs typeface="BIZ UDMincho Medium"/>
              </a:rPr>
              <a:t>導入予定自治体</a:t>
            </a:r>
            <a:r>
              <a:rPr sz="1300" b="0" dirty="0">
                <a:latin typeface="BIZ UDMincho Medium"/>
                <a:cs typeface="BIZ UDMincho Medium"/>
              </a:rPr>
              <a:t>）</a:t>
            </a:r>
            <a:r>
              <a:rPr sz="1300" b="0" spc="-15" dirty="0">
                <a:latin typeface="BIZ UDMincho Medium"/>
                <a:cs typeface="BIZ UDMincho Medium"/>
              </a:rPr>
              <a:t>の一部で、システム整備費等に対する補助を実施している。</a:t>
            </a:r>
            <a:endParaRPr sz="1300">
              <a:latin typeface="BIZ UDMincho Medium"/>
              <a:cs typeface="BIZ UDMincho Medium"/>
            </a:endParaRPr>
          </a:p>
          <a:p>
            <a:pPr marR="3047365" algn="ctr">
              <a:lnSpc>
                <a:spcPct val="100000"/>
              </a:lnSpc>
              <a:spcBef>
                <a:spcPts val="1000"/>
              </a:spcBef>
              <a:tabLst>
                <a:tab pos="826135" algn="l"/>
                <a:tab pos="2146935" algn="l"/>
              </a:tabLst>
            </a:pPr>
            <a:r>
              <a:rPr sz="1300" b="0" dirty="0">
                <a:latin typeface="BIZ UDMincho Medium"/>
                <a:cs typeface="BIZ UDMincho Medium"/>
              </a:rPr>
              <a:t>【参考</a:t>
            </a:r>
            <a:r>
              <a:rPr sz="1300" b="0" spc="-50" dirty="0">
                <a:latin typeface="BIZ UDMincho Medium"/>
                <a:cs typeface="BIZ UDMincho Medium"/>
              </a:rPr>
              <a:t>】</a:t>
            </a:r>
            <a:r>
              <a:rPr sz="1300" b="0" dirty="0">
                <a:latin typeface="BIZ UDMincho Medium"/>
                <a:cs typeface="BIZ UDMincho Medium"/>
              </a:rPr>
              <a:t>	長崎</a:t>
            </a:r>
            <a:r>
              <a:rPr sz="1300" b="0" spc="-10" dirty="0">
                <a:latin typeface="BIZ UDMincho Medium"/>
                <a:cs typeface="BIZ UDMincho Medium"/>
              </a:rPr>
              <a:t>市</a:t>
            </a:r>
            <a:r>
              <a:rPr sz="1300" b="0" dirty="0">
                <a:latin typeface="BIZ UDMincho Medium"/>
                <a:cs typeface="BIZ UDMincho Medium"/>
              </a:rPr>
              <a:t>、熱海</a:t>
            </a:r>
            <a:r>
              <a:rPr sz="1300" b="0" spc="-50" dirty="0">
                <a:latin typeface="BIZ UDMincho Medium"/>
                <a:cs typeface="BIZ UDMincho Medium"/>
              </a:rPr>
              <a:t>市</a:t>
            </a:r>
            <a:r>
              <a:rPr sz="1300" b="0" dirty="0">
                <a:latin typeface="BIZ UDMincho Medium"/>
                <a:cs typeface="BIZ UDMincho Medium"/>
              </a:rPr>
              <a:t>	上限</a:t>
            </a:r>
            <a:r>
              <a:rPr sz="1300" b="0" spc="-10" dirty="0">
                <a:latin typeface="BIZ UDMincho Medium"/>
                <a:cs typeface="BIZ UDMincho Medium"/>
              </a:rPr>
              <a:t>５０</a:t>
            </a:r>
            <a:r>
              <a:rPr sz="1300" b="0" dirty="0">
                <a:latin typeface="BIZ UDMincho Medium"/>
                <a:cs typeface="BIZ UDMincho Medium"/>
              </a:rPr>
              <a:t>万円</a:t>
            </a:r>
            <a:r>
              <a:rPr sz="1300" b="0" spc="-10" dirty="0">
                <a:latin typeface="BIZ UDMincho Medium"/>
                <a:cs typeface="BIZ UDMincho Medium"/>
              </a:rPr>
              <a:t>（</a:t>
            </a:r>
            <a:r>
              <a:rPr sz="1300" b="0" dirty="0">
                <a:latin typeface="BIZ UDMincho Medium"/>
                <a:cs typeface="BIZ UDMincho Medium"/>
              </a:rPr>
              <a:t>補助</a:t>
            </a:r>
            <a:r>
              <a:rPr sz="1300" b="0" spc="-10" dirty="0">
                <a:latin typeface="BIZ UDMincho Medium"/>
                <a:cs typeface="BIZ UDMincho Medium"/>
              </a:rPr>
              <a:t>率</a:t>
            </a:r>
            <a:r>
              <a:rPr sz="1300" b="0" spc="-20" dirty="0">
                <a:latin typeface="BIZ UDMincho Medium"/>
                <a:cs typeface="BIZ UDMincho Medium"/>
              </a:rPr>
              <a:t>1/2）</a:t>
            </a:r>
            <a:endParaRPr sz="1300">
              <a:latin typeface="BIZ UDMincho Medium"/>
              <a:cs typeface="BIZ UDMincho Medium"/>
            </a:endParaRPr>
          </a:p>
          <a:p>
            <a:pPr marR="73660" algn="ctr">
              <a:lnSpc>
                <a:spcPct val="100000"/>
              </a:lnSpc>
              <a:spcBef>
                <a:spcPts val="5"/>
              </a:spcBef>
              <a:tabLst>
                <a:tab pos="660400" algn="l"/>
              </a:tabLst>
            </a:pPr>
            <a:r>
              <a:rPr sz="1300" b="0" dirty="0">
                <a:latin typeface="BIZ UDMincho Medium"/>
                <a:cs typeface="BIZ UDMincho Medium"/>
              </a:rPr>
              <a:t>常滑</a:t>
            </a:r>
            <a:r>
              <a:rPr sz="1300" b="0" spc="-50" dirty="0">
                <a:latin typeface="BIZ UDMincho Medium"/>
                <a:cs typeface="BIZ UDMincho Medium"/>
              </a:rPr>
              <a:t>市</a:t>
            </a:r>
            <a:r>
              <a:rPr sz="1300" b="0" dirty="0">
                <a:latin typeface="BIZ UDMincho Medium"/>
                <a:cs typeface="BIZ UDMincho Medium"/>
              </a:rPr>
              <a:t>	上限</a:t>
            </a:r>
            <a:r>
              <a:rPr sz="1300" b="0" spc="-10" dirty="0">
                <a:latin typeface="BIZ UDMincho Medium"/>
                <a:cs typeface="BIZ UDMincho Medium"/>
              </a:rPr>
              <a:t>１００</a:t>
            </a:r>
            <a:r>
              <a:rPr sz="1300" b="0" dirty="0">
                <a:latin typeface="BIZ UDMincho Medium"/>
                <a:cs typeface="BIZ UDMincho Medium"/>
              </a:rPr>
              <a:t>万</a:t>
            </a:r>
            <a:r>
              <a:rPr sz="1300" b="0" spc="-10" dirty="0">
                <a:latin typeface="BIZ UDMincho Medium"/>
                <a:cs typeface="BIZ UDMincho Medium"/>
              </a:rPr>
              <a:t>円</a:t>
            </a:r>
            <a:r>
              <a:rPr sz="1300" b="0" dirty="0">
                <a:latin typeface="BIZ UDMincho Medium"/>
                <a:cs typeface="BIZ UDMincho Medium"/>
              </a:rPr>
              <a:t>（５０</a:t>
            </a:r>
            <a:r>
              <a:rPr sz="1300" b="0" spc="-10" dirty="0">
                <a:latin typeface="BIZ UDMincho Medium"/>
                <a:cs typeface="BIZ UDMincho Medium"/>
              </a:rPr>
              <a:t>万</a:t>
            </a:r>
            <a:r>
              <a:rPr sz="1300" b="0" dirty="0">
                <a:latin typeface="BIZ UDMincho Medium"/>
                <a:cs typeface="BIZ UDMincho Medium"/>
              </a:rPr>
              <a:t>円まで</a:t>
            </a:r>
            <a:r>
              <a:rPr sz="1300" b="0" spc="-10" dirty="0">
                <a:latin typeface="BIZ UDMincho Medium"/>
                <a:cs typeface="BIZ UDMincho Medium"/>
              </a:rPr>
              <a:t>全</a:t>
            </a:r>
            <a:r>
              <a:rPr sz="1300" b="0" dirty="0">
                <a:latin typeface="BIZ UDMincho Medium"/>
                <a:cs typeface="BIZ UDMincho Medium"/>
              </a:rPr>
              <a:t>額補助</a:t>
            </a:r>
            <a:r>
              <a:rPr sz="1300" b="0" spc="-10" dirty="0">
                <a:latin typeface="BIZ UDMincho Medium"/>
                <a:cs typeface="BIZ UDMincho Medium"/>
              </a:rPr>
              <a:t>、</a:t>
            </a:r>
            <a:r>
              <a:rPr sz="1300" b="0" dirty="0">
                <a:latin typeface="BIZ UDMincho Medium"/>
                <a:cs typeface="BIZ UDMincho Medium"/>
              </a:rPr>
              <a:t>超える</a:t>
            </a:r>
            <a:r>
              <a:rPr sz="1300" b="0" spc="-10" dirty="0">
                <a:latin typeface="BIZ UDMincho Medium"/>
                <a:cs typeface="BIZ UDMincho Medium"/>
              </a:rPr>
              <a:t>部</a:t>
            </a:r>
            <a:r>
              <a:rPr sz="1300" b="0" dirty="0">
                <a:latin typeface="BIZ UDMincho Medium"/>
                <a:cs typeface="BIZ UDMincho Medium"/>
              </a:rPr>
              <a:t>分は</a:t>
            </a:r>
            <a:r>
              <a:rPr sz="1300" b="0" spc="-10" dirty="0">
                <a:latin typeface="BIZ UDMincho Medium"/>
                <a:cs typeface="BIZ UDMincho Medium"/>
              </a:rPr>
              <a:t>1/2補</a:t>
            </a:r>
            <a:r>
              <a:rPr sz="1300" b="0" dirty="0">
                <a:latin typeface="BIZ UDMincho Medium"/>
                <a:cs typeface="BIZ UDMincho Medium"/>
              </a:rPr>
              <a:t>助</a:t>
            </a:r>
            <a:r>
              <a:rPr sz="1300" b="0" spc="-50" dirty="0">
                <a:latin typeface="BIZ UDMincho Medium"/>
                <a:cs typeface="BIZ UDMincho Medium"/>
              </a:rPr>
              <a:t>）</a:t>
            </a:r>
            <a:endParaRPr sz="1300">
              <a:latin typeface="BIZ UDMincho Medium"/>
              <a:cs typeface="BIZ UDMincho Medium"/>
            </a:endParaRPr>
          </a:p>
        </p:txBody>
      </p:sp>
      <p:sp>
        <p:nvSpPr>
          <p:cNvPr id="14" name="object 2">
            <a:extLst>
              <a:ext uri="{FF2B5EF4-FFF2-40B4-BE49-F238E27FC236}">
                <a16:creationId xmlns:a16="http://schemas.microsoft.com/office/drawing/2014/main" id="{035CD752-B27D-4BE2-B7CB-8F75D6045339}"/>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5450" y="295656"/>
            <a:ext cx="6525895" cy="513080"/>
          </a:xfrm>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４</a:t>
            </a:r>
            <a:r>
              <a:rPr spc="-40" dirty="0"/>
              <a:t>宿泊税制度設計</a:t>
            </a:r>
            <a:r>
              <a:rPr spc="-55" dirty="0"/>
              <a:t>（</a:t>
            </a:r>
            <a:r>
              <a:rPr spc="-40" dirty="0"/>
              <a:t>例）</a:t>
            </a:r>
            <a:r>
              <a:rPr spc="-45" dirty="0"/>
              <a:t>について</a:t>
            </a:r>
          </a:p>
        </p:txBody>
      </p:sp>
      <p:sp>
        <p:nvSpPr>
          <p:cNvPr id="4" name="object 4"/>
          <p:cNvSpPr txBox="1"/>
          <p:nvPr/>
        </p:nvSpPr>
        <p:spPr>
          <a:xfrm>
            <a:off x="425450" y="983488"/>
            <a:ext cx="26543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(1)宿泊税制度設計（例</a:t>
            </a:r>
            <a:r>
              <a:rPr sz="1800" spc="-50" dirty="0">
                <a:latin typeface="BIZ UDGothic"/>
                <a:cs typeface="BIZ UDGothic"/>
              </a:rPr>
              <a:t>）</a:t>
            </a:r>
            <a:endParaRPr sz="1800" dirty="0">
              <a:latin typeface="BIZ UDGothic"/>
              <a:cs typeface="BIZ UDGothic"/>
            </a:endParaRPr>
          </a:p>
        </p:txBody>
      </p:sp>
      <p:sp>
        <p:nvSpPr>
          <p:cNvPr id="5" name="object 5"/>
          <p:cNvSpPr/>
          <p:nvPr/>
        </p:nvSpPr>
        <p:spPr>
          <a:xfrm>
            <a:off x="1472057" y="1296035"/>
            <a:ext cx="0" cy="315595"/>
          </a:xfrm>
          <a:custGeom>
            <a:avLst/>
            <a:gdLst/>
            <a:ahLst/>
            <a:cxnLst/>
            <a:rect l="l" t="t" r="r" b="b"/>
            <a:pathLst>
              <a:path h="315594">
                <a:moveTo>
                  <a:pt x="0" y="0"/>
                </a:moveTo>
                <a:lnTo>
                  <a:pt x="0" y="315213"/>
                </a:lnTo>
              </a:path>
            </a:pathLst>
          </a:custGeom>
          <a:ln w="19050">
            <a:solidFill>
              <a:srgbClr val="525252"/>
            </a:solidFill>
          </a:ln>
        </p:spPr>
        <p:txBody>
          <a:bodyPr wrap="square" lIns="0" tIns="0" rIns="0" bIns="0" rtlCol="0"/>
          <a:lstStyle/>
          <a:p>
            <a:endParaRPr/>
          </a:p>
        </p:txBody>
      </p:sp>
      <p:graphicFrame>
        <p:nvGraphicFramePr>
          <p:cNvPr id="6" name="object 6"/>
          <p:cNvGraphicFramePr>
            <a:graphicFrameLocks noGrp="1"/>
          </p:cNvGraphicFramePr>
          <p:nvPr>
            <p:extLst>
              <p:ext uri="{D42A27DB-BD31-4B8C-83A1-F6EECF244321}">
                <p14:modId xmlns:p14="http://schemas.microsoft.com/office/powerpoint/2010/main" val="1284859391"/>
              </p:ext>
            </p:extLst>
          </p:nvPr>
        </p:nvGraphicFramePr>
        <p:xfrm>
          <a:off x="346697" y="1374316"/>
          <a:ext cx="4043045" cy="4681219"/>
        </p:xfrm>
        <a:graphic>
          <a:graphicData uri="http://schemas.openxmlformats.org/drawingml/2006/table">
            <a:tbl>
              <a:tblPr firstRow="1" bandRow="1">
                <a:tableStyleId>{2D5ABB26-0587-4C30-8999-92F81FD0307C}</a:tableStyleId>
              </a:tblPr>
              <a:tblGrid>
                <a:gridCol w="1125220">
                  <a:extLst>
                    <a:ext uri="{9D8B030D-6E8A-4147-A177-3AD203B41FA5}">
                      <a16:colId xmlns:a16="http://schemas.microsoft.com/office/drawing/2014/main" val="20000"/>
                    </a:ext>
                  </a:extLst>
                </a:gridCol>
                <a:gridCol w="2917825">
                  <a:extLst>
                    <a:ext uri="{9D8B030D-6E8A-4147-A177-3AD203B41FA5}">
                      <a16:colId xmlns:a16="http://schemas.microsoft.com/office/drawing/2014/main" val="20001"/>
                    </a:ext>
                  </a:extLst>
                </a:gridCol>
              </a:tblGrid>
              <a:tr h="227329">
                <a:tc>
                  <a:txBody>
                    <a:bodyPr/>
                    <a:lstStyle/>
                    <a:p>
                      <a:pPr marL="635" algn="ctr">
                        <a:lnSpc>
                          <a:spcPts val="1405"/>
                        </a:lnSpc>
                        <a:tabLst>
                          <a:tab pos="330835" algn="l"/>
                        </a:tabLst>
                      </a:pPr>
                      <a:r>
                        <a:rPr sz="1300" spc="-50" dirty="0">
                          <a:solidFill>
                            <a:srgbClr val="7B7B7B"/>
                          </a:solidFill>
                          <a:latin typeface="BIZ UDGothic"/>
                          <a:cs typeface="BIZ UDGothic"/>
                        </a:rPr>
                        <a:t>項目</a:t>
                      </a:r>
                      <a:endParaRPr sz="1300">
                        <a:latin typeface="BIZ UDGothic"/>
                        <a:cs typeface="BIZ UDGothic"/>
                      </a:endParaRPr>
                    </a:p>
                  </a:txBody>
                  <a:tcPr marL="0" marR="0" marT="0" marB="0">
                    <a:lnB w="19050">
                      <a:solidFill>
                        <a:srgbClr val="525252"/>
                      </a:solidFill>
                      <a:prstDash val="solid"/>
                    </a:lnB>
                  </a:tcPr>
                </a:tc>
                <a:tc>
                  <a:txBody>
                    <a:bodyPr/>
                    <a:lstStyle/>
                    <a:p>
                      <a:pPr marL="880744">
                        <a:lnSpc>
                          <a:spcPts val="1405"/>
                        </a:lnSpc>
                      </a:pPr>
                      <a:r>
                        <a:rPr sz="1300" spc="-5" dirty="0">
                          <a:solidFill>
                            <a:srgbClr val="7B7B7B"/>
                          </a:solidFill>
                          <a:latin typeface="BIZ UDGothic"/>
                          <a:cs typeface="BIZ UDGothic"/>
                        </a:rPr>
                        <a:t>制度設計</a:t>
                      </a:r>
                      <a:r>
                        <a:rPr sz="1300" dirty="0">
                          <a:solidFill>
                            <a:srgbClr val="7B7B7B"/>
                          </a:solidFill>
                          <a:latin typeface="BIZ UDGothic"/>
                          <a:cs typeface="BIZ UDGothic"/>
                        </a:rPr>
                        <a:t>（例</a:t>
                      </a:r>
                      <a:r>
                        <a:rPr sz="1300" spc="-50" dirty="0">
                          <a:solidFill>
                            <a:srgbClr val="7B7B7B"/>
                          </a:solidFill>
                          <a:latin typeface="BIZ UDGothic"/>
                          <a:cs typeface="BIZ UDGothic"/>
                        </a:rPr>
                        <a:t>）</a:t>
                      </a:r>
                      <a:endParaRPr sz="1300" dirty="0">
                        <a:latin typeface="BIZ UDGothic"/>
                        <a:cs typeface="BIZ UDGothic"/>
                      </a:endParaRPr>
                    </a:p>
                  </a:txBody>
                  <a:tcPr marL="0" marR="0" marT="0" marB="0">
                    <a:lnB w="19050">
                      <a:solidFill>
                        <a:srgbClr val="525252"/>
                      </a:solidFill>
                      <a:prstDash val="solid"/>
                    </a:lnB>
                  </a:tcPr>
                </a:tc>
                <a:extLst>
                  <a:ext uri="{0D108BD9-81ED-4DB2-BD59-A6C34878D82A}">
                    <a16:rowId xmlns:a16="http://schemas.microsoft.com/office/drawing/2014/main" val="10000"/>
                  </a:ext>
                </a:extLst>
              </a:tr>
              <a:tr h="289560">
                <a:tc>
                  <a:txBody>
                    <a:bodyPr/>
                    <a:lstStyle/>
                    <a:p>
                      <a:pPr marL="635" algn="ctr">
                        <a:lnSpc>
                          <a:spcPct val="100000"/>
                        </a:lnSpc>
                        <a:spcBef>
                          <a:spcPts val="434"/>
                        </a:spcBef>
                      </a:pPr>
                      <a:r>
                        <a:rPr sz="1300" spc="-15" dirty="0">
                          <a:solidFill>
                            <a:srgbClr val="7B7B7B"/>
                          </a:solidFill>
                          <a:latin typeface="BIZ UDGothic"/>
                          <a:cs typeface="BIZ UDGothic"/>
                        </a:rPr>
                        <a:t>課税客体</a:t>
                      </a:r>
                      <a:endParaRPr sz="1300">
                        <a:latin typeface="BIZ UDGothic"/>
                        <a:cs typeface="BIZ UDGothic"/>
                      </a:endParaRPr>
                    </a:p>
                  </a:txBody>
                  <a:tcPr marL="0" marR="0" marT="55244" marB="0">
                    <a:lnR w="19050">
                      <a:solidFill>
                        <a:srgbClr val="585858"/>
                      </a:solidFill>
                      <a:prstDash val="solid"/>
                    </a:lnR>
                    <a:lnT w="19050">
                      <a:solidFill>
                        <a:srgbClr val="525252"/>
                      </a:solidFill>
                      <a:prstDash val="solid"/>
                    </a:lnT>
                    <a:lnB w="9525">
                      <a:solidFill>
                        <a:srgbClr val="AEABAB"/>
                      </a:solidFill>
                      <a:prstDash val="sysDash"/>
                    </a:lnB>
                  </a:tcPr>
                </a:tc>
                <a:tc>
                  <a:txBody>
                    <a:bodyPr/>
                    <a:lstStyle/>
                    <a:p>
                      <a:pPr marL="116839">
                        <a:lnSpc>
                          <a:spcPct val="100000"/>
                        </a:lnSpc>
                        <a:spcBef>
                          <a:spcPts val="550"/>
                        </a:spcBef>
                      </a:pP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白浜</a:t>
                      </a:r>
                      <a:r>
                        <a:rPr sz="1100" spc="-25" dirty="0" err="1">
                          <a:solidFill>
                            <a:srgbClr val="7B7B7B"/>
                          </a:solidFill>
                          <a:latin typeface="BIZ UDGothic"/>
                          <a:cs typeface="BIZ UDGothic"/>
                        </a:rPr>
                        <a:t>町に所在する宿泊施設への宿泊行為</a:t>
                      </a:r>
                      <a:endParaRPr sz="1100" dirty="0">
                        <a:latin typeface="BIZ UDGothic"/>
                        <a:cs typeface="BIZ UDGothic"/>
                      </a:endParaRPr>
                    </a:p>
                  </a:txBody>
                  <a:tcPr marL="0" marR="0" marT="69850" marB="0">
                    <a:lnL w="19050">
                      <a:solidFill>
                        <a:srgbClr val="585858"/>
                      </a:solidFill>
                      <a:prstDash val="solid"/>
                    </a:lnL>
                    <a:lnT w="19050">
                      <a:solidFill>
                        <a:srgbClr val="525252"/>
                      </a:solidFill>
                      <a:prstDash val="solid"/>
                    </a:lnT>
                    <a:lnB w="9525">
                      <a:solidFill>
                        <a:srgbClr val="AEABAB"/>
                      </a:solidFill>
                      <a:prstDash val="sysDash"/>
                    </a:lnB>
                  </a:tcPr>
                </a:tc>
                <a:extLst>
                  <a:ext uri="{0D108BD9-81ED-4DB2-BD59-A6C34878D82A}">
                    <a16:rowId xmlns:a16="http://schemas.microsoft.com/office/drawing/2014/main" val="10001"/>
                  </a:ext>
                </a:extLst>
              </a:tr>
              <a:tr h="289560">
                <a:tc>
                  <a:txBody>
                    <a:bodyPr/>
                    <a:lstStyle/>
                    <a:p>
                      <a:pPr marL="635" algn="ctr">
                        <a:lnSpc>
                          <a:spcPct val="100000"/>
                        </a:lnSpc>
                        <a:spcBef>
                          <a:spcPts val="434"/>
                        </a:spcBef>
                      </a:pPr>
                      <a:r>
                        <a:rPr sz="1300" spc="-20" dirty="0">
                          <a:solidFill>
                            <a:srgbClr val="7B7B7B"/>
                          </a:solidFill>
                          <a:latin typeface="BIZ UDGothic"/>
                          <a:cs typeface="BIZ UDGothic"/>
                        </a:rPr>
                        <a:t>課税標準</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宿泊施設への宿泊数</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2"/>
                  </a:ext>
                </a:extLst>
              </a:tr>
              <a:tr h="288925">
                <a:tc>
                  <a:txBody>
                    <a:bodyPr/>
                    <a:lstStyle/>
                    <a:p>
                      <a:pPr algn="ctr">
                        <a:lnSpc>
                          <a:spcPct val="100000"/>
                        </a:lnSpc>
                        <a:spcBef>
                          <a:spcPts val="434"/>
                        </a:spcBef>
                      </a:pPr>
                      <a:r>
                        <a:rPr sz="1300" spc="-15" dirty="0">
                          <a:solidFill>
                            <a:srgbClr val="7B7B7B"/>
                          </a:solidFill>
                          <a:latin typeface="BIZ UDGothic"/>
                          <a:cs typeface="BIZ UDGothic"/>
                        </a:rPr>
                        <a:t>納税義務者</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宿泊施設への宿泊者</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3"/>
                  </a:ext>
                </a:extLst>
              </a:tr>
              <a:tr h="289560">
                <a:tc>
                  <a:txBody>
                    <a:bodyPr/>
                    <a:lstStyle/>
                    <a:p>
                      <a:pPr marL="635" algn="ctr">
                        <a:lnSpc>
                          <a:spcPct val="100000"/>
                        </a:lnSpc>
                        <a:spcBef>
                          <a:spcPts val="434"/>
                        </a:spcBef>
                      </a:pPr>
                      <a:r>
                        <a:rPr sz="1300" spc="-15" dirty="0">
                          <a:solidFill>
                            <a:srgbClr val="7B7B7B"/>
                          </a:solidFill>
                          <a:latin typeface="BIZ UDGothic"/>
                          <a:cs typeface="BIZ UDGothic"/>
                        </a:rPr>
                        <a:t>徴収方法</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5"/>
                        </a:spcBef>
                      </a:pPr>
                      <a:r>
                        <a:rPr sz="1100" spc="-30" dirty="0">
                          <a:solidFill>
                            <a:srgbClr val="7B7B7B"/>
                          </a:solidFill>
                          <a:latin typeface="BIZ UDGothic"/>
                          <a:cs typeface="BIZ UDGothic"/>
                        </a:rPr>
                        <a:t>特別徴収</a:t>
                      </a:r>
                      <a:endParaRPr sz="1100">
                        <a:latin typeface="BIZ UDGothic"/>
                        <a:cs typeface="BIZ UDGothic"/>
                      </a:endParaRPr>
                    </a:p>
                  </a:txBody>
                  <a:tcPr marL="0" marR="0" marT="70485"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4"/>
                  </a:ext>
                </a:extLst>
              </a:tr>
              <a:tr h="488950">
                <a:tc>
                  <a:txBody>
                    <a:bodyPr/>
                    <a:lstStyle/>
                    <a:p>
                      <a:pPr marL="635" algn="ctr">
                        <a:lnSpc>
                          <a:spcPct val="100000"/>
                        </a:lnSpc>
                        <a:spcBef>
                          <a:spcPts val="1220"/>
                        </a:spcBef>
                      </a:pPr>
                      <a:r>
                        <a:rPr sz="1300" spc="-15" dirty="0">
                          <a:solidFill>
                            <a:srgbClr val="7B7B7B"/>
                          </a:solidFill>
                          <a:latin typeface="BIZ UDGothic"/>
                          <a:cs typeface="BIZ UDGothic"/>
                        </a:rPr>
                        <a:t>申告期限</a:t>
                      </a:r>
                      <a:endParaRPr sz="1300">
                        <a:latin typeface="BIZ UDGothic"/>
                        <a:cs typeface="BIZ UDGothic"/>
                      </a:endParaRPr>
                    </a:p>
                  </a:txBody>
                  <a:tcPr marL="0" marR="0" marT="154940"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marR="139700">
                        <a:lnSpc>
                          <a:spcPct val="120000"/>
                        </a:lnSpc>
                        <a:spcBef>
                          <a:spcPts val="285"/>
                        </a:spcBef>
                      </a:pPr>
                      <a:r>
                        <a:rPr sz="1100" spc="-25" dirty="0" err="1">
                          <a:solidFill>
                            <a:srgbClr val="7B7B7B"/>
                          </a:solidFill>
                          <a:latin typeface="BIZ UDGothic"/>
                          <a:cs typeface="BIZ UDGothic"/>
                        </a:rPr>
                        <a:t>毎月末日までに前月の初日から末日までの間の分を申告納入</a:t>
                      </a: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（特例規定有り）</a:t>
                      </a:r>
                      <a:endParaRPr sz="1100" dirty="0">
                        <a:latin typeface="BIZ UDGothic" panose="020B0400000000000000" pitchFamily="49" charset="-128"/>
                        <a:ea typeface="BIZ UDGothic" panose="020B0400000000000000" pitchFamily="49" charset="-128"/>
                        <a:cs typeface="BIZ UDGothic"/>
                      </a:endParaRPr>
                    </a:p>
                  </a:txBody>
                  <a:tcPr marL="0" marR="0" marT="36195"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5"/>
                  </a:ext>
                </a:extLst>
              </a:tr>
              <a:tr h="289560">
                <a:tc>
                  <a:txBody>
                    <a:bodyPr/>
                    <a:lstStyle/>
                    <a:p>
                      <a:pPr algn="ctr">
                        <a:lnSpc>
                          <a:spcPct val="100000"/>
                        </a:lnSpc>
                        <a:spcBef>
                          <a:spcPts val="434"/>
                        </a:spcBef>
                      </a:pPr>
                      <a:r>
                        <a:rPr sz="1300" spc="-20" dirty="0">
                          <a:solidFill>
                            <a:srgbClr val="7B7B7B"/>
                          </a:solidFill>
                          <a:latin typeface="BIZ UDGothic"/>
                          <a:cs typeface="BIZ UDGothic"/>
                        </a:rPr>
                        <a:t>免税点</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30" dirty="0">
                          <a:solidFill>
                            <a:srgbClr val="7B7B7B"/>
                          </a:solidFill>
                          <a:latin typeface="BIZ UDGothic"/>
                          <a:cs typeface="BIZ UDGothic"/>
                        </a:rPr>
                        <a:t>設定なし</a:t>
                      </a:r>
                      <a:endParaRPr sz="1100" dirty="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6"/>
                  </a:ext>
                </a:extLst>
              </a:tr>
              <a:tr h="289560">
                <a:tc>
                  <a:txBody>
                    <a:bodyPr/>
                    <a:lstStyle/>
                    <a:p>
                      <a:pPr algn="ctr">
                        <a:lnSpc>
                          <a:spcPct val="100000"/>
                        </a:lnSpc>
                        <a:spcBef>
                          <a:spcPts val="434"/>
                        </a:spcBef>
                      </a:pPr>
                      <a:r>
                        <a:rPr sz="1300" spc="-15" dirty="0">
                          <a:solidFill>
                            <a:srgbClr val="7B7B7B"/>
                          </a:solidFill>
                          <a:latin typeface="BIZ UDGothic"/>
                          <a:cs typeface="BIZ UDGothic"/>
                        </a:rPr>
                        <a:t>税額・税率</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panose="020B0400000000000000" pitchFamily="49" charset="-128"/>
                          <a:ea typeface="BIZ UDGothic" panose="020B0400000000000000" pitchFamily="49" charset="-128"/>
                          <a:cs typeface="BIZ UDGothic"/>
                        </a:rPr>
                        <a:t>一人１泊</a:t>
                      </a: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３００</a:t>
                      </a:r>
                      <a:r>
                        <a:rPr sz="1100" spc="-25" dirty="0">
                          <a:solidFill>
                            <a:srgbClr val="7B7B7B"/>
                          </a:solidFill>
                          <a:latin typeface="BIZ UDGothic" panose="020B0400000000000000" pitchFamily="49" charset="-128"/>
                          <a:ea typeface="BIZ UDGothic" panose="020B0400000000000000" pitchFamily="49" charset="-128"/>
                          <a:cs typeface="BIZ UDGothic"/>
                        </a:rPr>
                        <a:t>円</a:t>
                      </a:r>
                      <a:endParaRPr sz="1100" dirty="0">
                        <a:latin typeface="BIZ UDGothic" panose="020B0400000000000000" pitchFamily="49" charset="-128"/>
                        <a:ea typeface="BIZ UDGothic" panose="020B0400000000000000" pitchFamily="49" charset="-128"/>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7"/>
                  </a:ext>
                </a:extLst>
              </a:tr>
              <a:tr h="288925">
                <a:tc>
                  <a:txBody>
                    <a:bodyPr/>
                    <a:lstStyle/>
                    <a:p>
                      <a:pPr marL="635" algn="ctr">
                        <a:lnSpc>
                          <a:spcPct val="100000"/>
                        </a:lnSpc>
                        <a:spcBef>
                          <a:spcPts val="434"/>
                        </a:spcBef>
                      </a:pPr>
                      <a:r>
                        <a:rPr sz="1300" spc="-15" dirty="0">
                          <a:solidFill>
                            <a:srgbClr val="7B7B7B"/>
                          </a:solidFill>
                          <a:latin typeface="BIZ UDGothic"/>
                          <a:cs typeface="BIZ UDGothic"/>
                        </a:rPr>
                        <a:t>課税免除</a:t>
                      </a:r>
                      <a:endParaRPr sz="13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60"/>
                        </a:spcBef>
                      </a:pP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修学旅行などの宿泊を伴う学校行事の生徒等</a:t>
                      </a:r>
                      <a:endParaRPr sz="1100" dirty="0">
                        <a:latin typeface="BIZ UDGothic" panose="020B0400000000000000" pitchFamily="49" charset="-128"/>
                        <a:ea typeface="BIZ UDGothic" panose="020B0400000000000000" pitchFamily="49" charset="-128"/>
                        <a:cs typeface="BIZ UDGothic"/>
                      </a:endParaRPr>
                    </a:p>
                  </a:txBody>
                  <a:tcPr marL="0" marR="0" marT="7112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8"/>
                  </a:ext>
                </a:extLst>
              </a:tr>
              <a:tr h="675005">
                <a:tc>
                  <a:txBody>
                    <a:bodyPr/>
                    <a:lstStyle/>
                    <a:p>
                      <a:pPr marL="635" algn="ctr">
                        <a:lnSpc>
                          <a:spcPts val="1550"/>
                        </a:lnSpc>
                        <a:spcBef>
                          <a:spcPts val="1355"/>
                        </a:spcBef>
                      </a:pPr>
                      <a:r>
                        <a:rPr sz="1300" spc="-20" dirty="0">
                          <a:solidFill>
                            <a:srgbClr val="7B7B7B"/>
                          </a:solidFill>
                          <a:latin typeface="BIZ UDGothic"/>
                          <a:cs typeface="BIZ UDGothic"/>
                        </a:rPr>
                        <a:t>課税期間</a:t>
                      </a:r>
                      <a:endParaRPr sz="1300">
                        <a:latin typeface="BIZ UDGothic"/>
                        <a:cs typeface="BIZ UDGothic"/>
                      </a:endParaRPr>
                    </a:p>
                    <a:p>
                      <a:pPr algn="ctr">
                        <a:lnSpc>
                          <a:spcPts val="1190"/>
                        </a:lnSpc>
                      </a:pPr>
                      <a:r>
                        <a:rPr sz="1000" dirty="0">
                          <a:solidFill>
                            <a:srgbClr val="7B7B7B"/>
                          </a:solidFill>
                          <a:latin typeface="BIZ UDGothic"/>
                          <a:cs typeface="BIZ UDGothic"/>
                        </a:rPr>
                        <a:t>（</a:t>
                      </a:r>
                      <a:r>
                        <a:rPr sz="1000" spc="-10" dirty="0">
                          <a:solidFill>
                            <a:srgbClr val="7B7B7B"/>
                          </a:solidFill>
                          <a:latin typeface="BIZ UDGothic"/>
                          <a:cs typeface="BIZ UDGothic"/>
                        </a:rPr>
                        <a:t>見直し期間</a:t>
                      </a:r>
                      <a:r>
                        <a:rPr sz="1000" spc="-50" dirty="0">
                          <a:solidFill>
                            <a:srgbClr val="7B7B7B"/>
                          </a:solidFill>
                          <a:latin typeface="BIZ UDGothic"/>
                          <a:cs typeface="BIZ UDGothic"/>
                        </a:rPr>
                        <a:t>）</a:t>
                      </a:r>
                      <a:endParaRPr sz="1000">
                        <a:latin typeface="BIZ UDGothic"/>
                        <a:cs typeface="BIZ UDGothic"/>
                      </a:endParaRPr>
                    </a:p>
                  </a:txBody>
                  <a:tcPr marL="0" marR="0" marT="17208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a:lnSpc>
                          <a:spcPct val="100000"/>
                        </a:lnSpc>
                        <a:spcBef>
                          <a:spcPts val="810"/>
                        </a:spcBef>
                      </a:pPr>
                      <a:endParaRPr sz="1100" dirty="0">
                        <a:latin typeface="Times New Roman"/>
                        <a:cs typeface="Times New Roman"/>
                      </a:endParaRPr>
                    </a:p>
                    <a:p>
                      <a:pPr marL="116839">
                        <a:lnSpc>
                          <a:spcPct val="100000"/>
                        </a:lnSpc>
                      </a:pPr>
                      <a:r>
                        <a:rPr sz="1100" spc="-25" dirty="0">
                          <a:solidFill>
                            <a:srgbClr val="7B7B7B"/>
                          </a:solidFill>
                          <a:latin typeface="BIZ UDGothic"/>
                          <a:cs typeface="BIZ UDGothic"/>
                        </a:rPr>
                        <a:t>５年周期での見直しを検討</a:t>
                      </a:r>
                      <a:endParaRPr sz="1100" dirty="0">
                        <a:latin typeface="BIZ UDGothic"/>
                        <a:cs typeface="BIZ UDGothic"/>
                      </a:endParaRPr>
                    </a:p>
                  </a:txBody>
                  <a:tcPr marL="0" marR="0" marT="10287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9"/>
                  </a:ext>
                </a:extLst>
              </a:tr>
              <a:tr h="289560">
                <a:tc>
                  <a:txBody>
                    <a:bodyPr/>
                    <a:lstStyle/>
                    <a:p>
                      <a:pPr marL="635" algn="ctr">
                        <a:lnSpc>
                          <a:spcPct val="100000"/>
                        </a:lnSpc>
                        <a:spcBef>
                          <a:spcPts val="439"/>
                        </a:spcBef>
                      </a:pPr>
                      <a:r>
                        <a:rPr sz="1300" spc="-15" dirty="0">
                          <a:solidFill>
                            <a:srgbClr val="7B7B7B"/>
                          </a:solidFill>
                          <a:latin typeface="BIZ UDGothic"/>
                          <a:cs typeface="BIZ UDGothic"/>
                        </a:rPr>
                        <a:t>罰則規定</a:t>
                      </a:r>
                      <a:endParaRPr sz="1300">
                        <a:latin typeface="BIZ UDGothic"/>
                        <a:cs typeface="BIZ UDGothic"/>
                      </a:endParaRPr>
                    </a:p>
                  </a:txBody>
                  <a:tcPr marL="0" marR="0" marT="55879"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err="1">
                          <a:solidFill>
                            <a:srgbClr val="7B7B7B"/>
                          </a:solidFill>
                          <a:latin typeface="BIZ UDGothic"/>
                          <a:cs typeface="BIZ UDGothic"/>
                        </a:rPr>
                        <a:t>先行</a:t>
                      </a: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導入</a:t>
                      </a:r>
                      <a:r>
                        <a:rPr sz="1100" spc="-25" dirty="0" err="1">
                          <a:solidFill>
                            <a:srgbClr val="7B7B7B"/>
                          </a:solidFill>
                          <a:latin typeface="BIZ UDGothic"/>
                          <a:cs typeface="BIZ UDGothic"/>
                        </a:rPr>
                        <a:t>自治体の例を参考に、検討</a:t>
                      </a:r>
                      <a:endParaRPr sz="1100" dirty="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10"/>
                  </a:ext>
                </a:extLst>
              </a:tr>
              <a:tr h="487680">
                <a:tc>
                  <a:txBody>
                    <a:bodyPr/>
                    <a:lstStyle/>
                    <a:p>
                      <a:pPr marL="314325" marR="223520" indent="-82550">
                        <a:lnSpc>
                          <a:spcPct val="100000"/>
                        </a:lnSpc>
                        <a:spcBef>
                          <a:spcPts val="439"/>
                        </a:spcBef>
                      </a:pPr>
                      <a:r>
                        <a:rPr sz="1300" spc="-15" dirty="0">
                          <a:solidFill>
                            <a:srgbClr val="7B7B7B"/>
                          </a:solidFill>
                          <a:latin typeface="BIZ UDGothic"/>
                          <a:cs typeface="BIZ UDGothic"/>
                        </a:rPr>
                        <a:t>特別徴収</a:t>
                      </a:r>
                      <a:r>
                        <a:rPr sz="1300" spc="-20" dirty="0">
                          <a:solidFill>
                            <a:srgbClr val="7B7B7B"/>
                          </a:solidFill>
                          <a:latin typeface="BIZ UDGothic"/>
                          <a:cs typeface="BIZ UDGothic"/>
                        </a:rPr>
                        <a:t>交付金</a:t>
                      </a:r>
                      <a:endParaRPr sz="1300">
                        <a:latin typeface="BIZ UDGothic"/>
                        <a:cs typeface="BIZ UDGothic"/>
                      </a:endParaRPr>
                    </a:p>
                  </a:txBody>
                  <a:tcPr marL="0" marR="0" marT="55879"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a:lnSpc>
                          <a:spcPct val="100000"/>
                        </a:lnSpc>
                        <a:spcBef>
                          <a:spcPts val="75"/>
                        </a:spcBef>
                      </a:pPr>
                      <a:endParaRPr sz="1100" dirty="0">
                        <a:latin typeface="Times New Roman"/>
                        <a:cs typeface="Times New Roman"/>
                      </a:endParaRPr>
                    </a:p>
                    <a:p>
                      <a:pPr marL="116839">
                        <a:lnSpc>
                          <a:spcPct val="100000"/>
                        </a:lnSpc>
                      </a:pPr>
                      <a:r>
                        <a:rPr sz="1100" spc="-25" dirty="0" err="1">
                          <a:solidFill>
                            <a:srgbClr val="7B7B7B"/>
                          </a:solidFill>
                          <a:latin typeface="BIZ UDGothic"/>
                          <a:cs typeface="BIZ UDGothic"/>
                        </a:rPr>
                        <a:t>納入額の</a:t>
                      </a: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２．５</a:t>
                      </a:r>
                      <a:r>
                        <a:rPr sz="1100" spc="-25" dirty="0">
                          <a:solidFill>
                            <a:srgbClr val="7B7B7B"/>
                          </a:solidFill>
                          <a:latin typeface="BIZ UDGothic"/>
                          <a:cs typeface="BIZ UDGothic"/>
                        </a:rPr>
                        <a:t>％</a:t>
                      </a:r>
                      <a:endParaRPr sz="1100" dirty="0">
                        <a:latin typeface="BIZ UDGothic"/>
                        <a:cs typeface="BIZ UDGothic"/>
                      </a:endParaRPr>
                    </a:p>
                  </a:txBody>
                  <a:tcPr marL="0" marR="0" marT="9525" marB="0">
                    <a:lnL w="19050">
                      <a:solidFill>
                        <a:srgbClr val="525252"/>
                      </a:solidFill>
                      <a:prstDash val="solid"/>
                    </a:lnL>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11"/>
                  </a:ext>
                </a:extLst>
              </a:tr>
              <a:tr h="487045">
                <a:tc>
                  <a:txBody>
                    <a:bodyPr/>
                    <a:lstStyle/>
                    <a:p>
                      <a:pPr marL="149225" marR="142240">
                        <a:lnSpc>
                          <a:spcPct val="100000"/>
                        </a:lnSpc>
                        <a:spcBef>
                          <a:spcPts val="439"/>
                        </a:spcBef>
                      </a:pPr>
                      <a:r>
                        <a:rPr sz="1300" spc="-15" dirty="0">
                          <a:solidFill>
                            <a:srgbClr val="7B7B7B"/>
                          </a:solidFill>
                          <a:latin typeface="BIZ UDGothic"/>
                          <a:cs typeface="BIZ UDGothic"/>
                        </a:rPr>
                        <a:t>システム整備等補助金</a:t>
                      </a:r>
                      <a:endParaRPr sz="1300">
                        <a:latin typeface="BIZ UDGothic"/>
                        <a:cs typeface="BIZ UDGothic"/>
                      </a:endParaRPr>
                    </a:p>
                  </a:txBody>
                  <a:tcPr marL="0" marR="0" marT="55879" marB="0">
                    <a:lnR w="19050">
                      <a:solidFill>
                        <a:srgbClr val="525252"/>
                      </a:solidFill>
                      <a:prstDash val="solid"/>
                    </a:lnR>
                    <a:lnT w="9525">
                      <a:solidFill>
                        <a:srgbClr val="AEABAB"/>
                      </a:solidFill>
                      <a:prstDash val="sysDash"/>
                    </a:lnT>
                    <a:lnB w="19050">
                      <a:solidFill>
                        <a:srgbClr val="585858"/>
                      </a:solidFill>
                      <a:prstDash val="solid"/>
                    </a:lnB>
                  </a:tcPr>
                </a:tc>
                <a:tc>
                  <a:txBody>
                    <a:bodyPr/>
                    <a:lstStyle/>
                    <a:p>
                      <a:pPr>
                        <a:lnSpc>
                          <a:spcPct val="100000"/>
                        </a:lnSpc>
                        <a:spcBef>
                          <a:spcPts val="75"/>
                        </a:spcBef>
                      </a:pPr>
                      <a:endParaRPr sz="1100" dirty="0">
                        <a:latin typeface="Times New Roman"/>
                        <a:cs typeface="Times New Roman"/>
                      </a:endParaRPr>
                    </a:p>
                    <a:p>
                      <a:pPr marL="116839">
                        <a:lnSpc>
                          <a:spcPct val="100000"/>
                        </a:lnSpc>
                      </a:pPr>
                      <a:r>
                        <a:rPr sz="1100" spc="-5" dirty="0">
                          <a:solidFill>
                            <a:srgbClr val="7B7B7B"/>
                          </a:solidFill>
                          <a:latin typeface="BIZ UDGothic"/>
                          <a:cs typeface="BIZ UDGothic"/>
                        </a:rPr>
                        <a:t>上限５０万円</a:t>
                      </a:r>
                      <a:r>
                        <a:rPr sz="1100" spc="-10" dirty="0">
                          <a:solidFill>
                            <a:srgbClr val="7B7B7B"/>
                          </a:solidFill>
                          <a:latin typeface="BIZ UDGothic"/>
                          <a:cs typeface="BIZ UDGothic"/>
                        </a:rPr>
                        <a:t>（</a:t>
                      </a:r>
                      <a:r>
                        <a:rPr sz="1100" dirty="0">
                          <a:solidFill>
                            <a:srgbClr val="7B7B7B"/>
                          </a:solidFill>
                          <a:latin typeface="BIZ UDGothic"/>
                          <a:cs typeface="BIZ UDGothic"/>
                        </a:rPr>
                        <a:t>補助率</a:t>
                      </a:r>
                      <a:r>
                        <a:rPr sz="1100" spc="-10" dirty="0">
                          <a:solidFill>
                            <a:srgbClr val="7B7B7B"/>
                          </a:solidFill>
                          <a:latin typeface="BIZ UDGothic"/>
                          <a:cs typeface="BIZ UDGothic"/>
                        </a:rPr>
                        <a:t>1/</a:t>
                      </a:r>
                      <a:r>
                        <a:rPr lang="en-US" altLang="ja-JP" sz="1100" spc="-10" dirty="0">
                          <a:solidFill>
                            <a:srgbClr val="7B7B7B"/>
                          </a:solidFill>
                          <a:latin typeface="BIZ UDGothic"/>
                          <a:cs typeface="BIZ UDGothic"/>
                        </a:rPr>
                        <a:t>2</a:t>
                      </a:r>
                      <a:r>
                        <a:rPr sz="1100" spc="-10" dirty="0">
                          <a:solidFill>
                            <a:srgbClr val="7B7B7B"/>
                          </a:solidFill>
                          <a:latin typeface="BIZ UDGothic"/>
                          <a:cs typeface="BIZ UDGothic"/>
                        </a:rPr>
                        <a:t>）</a:t>
                      </a:r>
                      <a:endParaRPr sz="1100" dirty="0">
                        <a:latin typeface="BIZ UDGothic"/>
                        <a:cs typeface="BIZ UDGothic"/>
                      </a:endParaRPr>
                    </a:p>
                  </a:txBody>
                  <a:tcPr marL="0" marR="0" marT="9525" marB="0">
                    <a:lnL w="19050">
                      <a:solidFill>
                        <a:srgbClr val="525252"/>
                      </a:solidFill>
                      <a:prstDash val="solid"/>
                    </a:lnL>
                    <a:lnT w="9525">
                      <a:solidFill>
                        <a:srgbClr val="AEABAB"/>
                      </a:solidFill>
                      <a:prstDash val="sysDash"/>
                    </a:lnT>
                    <a:lnB w="19050">
                      <a:solidFill>
                        <a:srgbClr val="585858"/>
                      </a:solidFill>
                      <a:prstDash val="solid"/>
                    </a:lnB>
                  </a:tcPr>
                </a:tc>
                <a:extLst>
                  <a:ext uri="{0D108BD9-81ED-4DB2-BD59-A6C34878D82A}">
                    <a16:rowId xmlns:a16="http://schemas.microsoft.com/office/drawing/2014/main" val="10012"/>
                  </a:ext>
                </a:extLst>
              </a:tr>
            </a:tbl>
          </a:graphicData>
        </a:graphic>
      </p:graphicFrame>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12</a:t>
            </a:fld>
            <a:endParaRPr spc="-25" dirty="0"/>
          </a:p>
        </p:txBody>
      </p:sp>
      <p:sp>
        <p:nvSpPr>
          <p:cNvPr id="10" name="object 2">
            <a:extLst>
              <a:ext uri="{FF2B5EF4-FFF2-40B4-BE49-F238E27FC236}">
                <a16:creationId xmlns:a16="http://schemas.microsoft.com/office/drawing/2014/main" id="{28D8146A-F72C-4431-BD82-91C0B8D814F8}"/>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pic>
        <p:nvPicPr>
          <p:cNvPr id="8" name="図 7">
            <a:extLst>
              <a:ext uri="{FF2B5EF4-FFF2-40B4-BE49-F238E27FC236}">
                <a16:creationId xmlns:a16="http://schemas.microsoft.com/office/drawing/2014/main" id="{CD6349B2-0C6C-7D92-DF7A-84EE484AE276}"/>
              </a:ext>
            </a:extLst>
          </p:cNvPr>
          <p:cNvPicPr>
            <a:picLocks noChangeAspect="1"/>
          </p:cNvPicPr>
          <p:nvPr/>
        </p:nvPicPr>
        <p:blipFill>
          <a:blip r:embed="rId2"/>
          <a:stretch>
            <a:fillRect/>
          </a:stretch>
        </p:blipFill>
        <p:spPr>
          <a:xfrm>
            <a:off x="4703001" y="999955"/>
            <a:ext cx="4777167" cy="503765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5450" y="295656"/>
            <a:ext cx="3276600" cy="513080"/>
          </a:xfrm>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５</a:t>
            </a:r>
            <a:r>
              <a:rPr spc="-45" dirty="0"/>
              <a:t>スケジュール</a:t>
            </a:r>
          </a:p>
        </p:txBody>
      </p:sp>
      <p:graphicFrame>
        <p:nvGraphicFramePr>
          <p:cNvPr id="4" name="object 4"/>
          <p:cNvGraphicFramePr>
            <a:graphicFrameLocks noGrp="1"/>
          </p:cNvGraphicFramePr>
          <p:nvPr>
            <p:extLst>
              <p:ext uri="{D42A27DB-BD31-4B8C-83A1-F6EECF244321}">
                <p14:modId xmlns:p14="http://schemas.microsoft.com/office/powerpoint/2010/main" val="3598707936"/>
              </p:ext>
            </p:extLst>
          </p:nvPr>
        </p:nvGraphicFramePr>
        <p:xfrm>
          <a:off x="501024" y="1080899"/>
          <a:ext cx="8821412" cy="5271770"/>
        </p:xfrm>
        <a:graphic>
          <a:graphicData uri="http://schemas.openxmlformats.org/drawingml/2006/table">
            <a:tbl>
              <a:tblPr firstRow="1" bandRow="1">
                <a:tableStyleId>{2D5ABB26-0587-4C30-8999-92F81FD0307C}</a:tableStyleId>
              </a:tblPr>
              <a:tblGrid>
                <a:gridCol w="1762125">
                  <a:extLst>
                    <a:ext uri="{9D8B030D-6E8A-4147-A177-3AD203B41FA5}">
                      <a16:colId xmlns:a16="http://schemas.microsoft.com/office/drawing/2014/main" val="20000"/>
                    </a:ext>
                  </a:extLst>
                </a:gridCol>
                <a:gridCol w="339089">
                  <a:extLst>
                    <a:ext uri="{9D8B030D-6E8A-4147-A177-3AD203B41FA5}">
                      <a16:colId xmlns:a16="http://schemas.microsoft.com/office/drawing/2014/main" val="20001"/>
                    </a:ext>
                  </a:extLst>
                </a:gridCol>
                <a:gridCol w="334644">
                  <a:extLst>
                    <a:ext uri="{9D8B030D-6E8A-4147-A177-3AD203B41FA5}">
                      <a16:colId xmlns:a16="http://schemas.microsoft.com/office/drawing/2014/main" val="20002"/>
                    </a:ext>
                  </a:extLst>
                </a:gridCol>
                <a:gridCol w="334644">
                  <a:extLst>
                    <a:ext uri="{9D8B030D-6E8A-4147-A177-3AD203B41FA5}">
                      <a16:colId xmlns:a16="http://schemas.microsoft.com/office/drawing/2014/main" val="20003"/>
                    </a:ext>
                  </a:extLst>
                </a:gridCol>
                <a:gridCol w="334010">
                  <a:extLst>
                    <a:ext uri="{9D8B030D-6E8A-4147-A177-3AD203B41FA5}">
                      <a16:colId xmlns:a16="http://schemas.microsoft.com/office/drawing/2014/main" val="20004"/>
                    </a:ext>
                  </a:extLst>
                </a:gridCol>
                <a:gridCol w="334010">
                  <a:extLst>
                    <a:ext uri="{9D8B030D-6E8A-4147-A177-3AD203B41FA5}">
                      <a16:colId xmlns:a16="http://schemas.microsoft.com/office/drawing/2014/main" val="20005"/>
                    </a:ext>
                  </a:extLst>
                </a:gridCol>
                <a:gridCol w="334010">
                  <a:extLst>
                    <a:ext uri="{9D8B030D-6E8A-4147-A177-3AD203B41FA5}">
                      <a16:colId xmlns:a16="http://schemas.microsoft.com/office/drawing/2014/main" val="20006"/>
                    </a:ext>
                  </a:extLst>
                </a:gridCol>
                <a:gridCol w="329564">
                  <a:extLst>
                    <a:ext uri="{9D8B030D-6E8A-4147-A177-3AD203B41FA5}">
                      <a16:colId xmlns:a16="http://schemas.microsoft.com/office/drawing/2014/main" val="20007"/>
                    </a:ext>
                  </a:extLst>
                </a:gridCol>
                <a:gridCol w="337820">
                  <a:extLst>
                    <a:ext uri="{9D8B030D-6E8A-4147-A177-3AD203B41FA5}">
                      <a16:colId xmlns:a16="http://schemas.microsoft.com/office/drawing/2014/main" val="20008"/>
                    </a:ext>
                  </a:extLst>
                </a:gridCol>
                <a:gridCol w="334010">
                  <a:extLst>
                    <a:ext uri="{9D8B030D-6E8A-4147-A177-3AD203B41FA5}">
                      <a16:colId xmlns:a16="http://schemas.microsoft.com/office/drawing/2014/main" val="20009"/>
                    </a:ext>
                  </a:extLst>
                </a:gridCol>
                <a:gridCol w="334010">
                  <a:extLst>
                    <a:ext uri="{9D8B030D-6E8A-4147-A177-3AD203B41FA5}">
                      <a16:colId xmlns:a16="http://schemas.microsoft.com/office/drawing/2014/main" val="20010"/>
                    </a:ext>
                  </a:extLst>
                </a:gridCol>
                <a:gridCol w="334010">
                  <a:extLst>
                    <a:ext uri="{9D8B030D-6E8A-4147-A177-3AD203B41FA5}">
                      <a16:colId xmlns:a16="http://schemas.microsoft.com/office/drawing/2014/main" val="20011"/>
                    </a:ext>
                  </a:extLst>
                </a:gridCol>
                <a:gridCol w="334010">
                  <a:extLst>
                    <a:ext uri="{9D8B030D-6E8A-4147-A177-3AD203B41FA5}">
                      <a16:colId xmlns:a16="http://schemas.microsoft.com/office/drawing/2014/main" val="20012"/>
                    </a:ext>
                  </a:extLst>
                </a:gridCol>
                <a:gridCol w="334010">
                  <a:extLst>
                    <a:ext uri="{9D8B030D-6E8A-4147-A177-3AD203B41FA5}">
                      <a16:colId xmlns:a16="http://schemas.microsoft.com/office/drawing/2014/main" val="20013"/>
                    </a:ext>
                  </a:extLst>
                </a:gridCol>
                <a:gridCol w="334010">
                  <a:extLst>
                    <a:ext uri="{9D8B030D-6E8A-4147-A177-3AD203B41FA5}">
                      <a16:colId xmlns:a16="http://schemas.microsoft.com/office/drawing/2014/main" val="20014"/>
                    </a:ext>
                  </a:extLst>
                </a:gridCol>
                <a:gridCol w="334009">
                  <a:extLst>
                    <a:ext uri="{9D8B030D-6E8A-4147-A177-3AD203B41FA5}">
                      <a16:colId xmlns:a16="http://schemas.microsoft.com/office/drawing/2014/main" val="20015"/>
                    </a:ext>
                  </a:extLst>
                </a:gridCol>
                <a:gridCol w="334009">
                  <a:extLst>
                    <a:ext uri="{9D8B030D-6E8A-4147-A177-3AD203B41FA5}">
                      <a16:colId xmlns:a16="http://schemas.microsoft.com/office/drawing/2014/main" val="20016"/>
                    </a:ext>
                  </a:extLst>
                </a:gridCol>
                <a:gridCol w="334009">
                  <a:extLst>
                    <a:ext uri="{9D8B030D-6E8A-4147-A177-3AD203B41FA5}">
                      <a16:colId xmlns:a16="http://schemas.microsoft.com/office/drawing/2014/main" val="20017"/>
                    </a:ext>
                  </a:extLst>
                </a:gridCol>
                <a:gridCol w="334009">
                  <a:extLst>
                    <a:ext uri="{9D8B030D-6E8A-4147-A177-3AD203B41FA5}">
                      <a16:colId xmlns:a16="http://schemas.microsoft.com/office/drawing/2014/main" val="20018"/>
                    </a:ext>
                  </a:extLst>
                </a:gridCol>
                <a:gridCol w="330200">
                  <a:extLst>
                    <a:ext uri="{9D8B030D-6E8A-4147-A177-3AD203B41FA5}">
                      <a16:colId xmlns:a16="http://schemas.microsoft.com/office/drawing/2014/main" val="20019"/>
                    </a:ext>
                  </a:extLst>
                </a:gridCol>
                <a:gridCol w="711200">
                  <a:extLst>
                    <a:ext uri="{9D8B030D-6E8A-4147-A177-3AD203B41FA5}">
                      <a16:colId xmlns:a16="http://schemas.microsoft.com/office/drawing/2014/main" val="20020"/>
                    </a:ext>
                  </a:extLst>
                </a:gridCol>
              </a:tblGrid>
              <a:tr h="351790">
                <a:tc rowSpan="2">
                  <a:txBody>
                    <a:bodyPr/>
                    <a:lstStyle/>
                    <a:p>
                      <a:pPr>
                        <a:lnSpc>
                          <a:spcPct val="100000"/>
                        </a:lnSpc>
                        <a:spcBef>
                          <a:spcPts val="980"/>
                        </a:spcBef>
                      </a:pPr>
                      <a:endParaRPr sz="1000">
                        <a:latin typeface="Times New Roman"/>
                        <a:cs typeface="Times New Roman"/>
                      </a:endParaRPr>
                    </a:p>
                    <a:p>
                      <a:pPr marL="12065" algn="ctr">
                        <a:lnSpc>
                          <a:spcPct val="100000"/>
                        </a:lnSpc>
                      </a:pPr>
                      <a:r>
                        <a:rPr sz="1000" spc="140" dirty="0">
                          <a:latin typeface="BIZ UDGothic"/>
                          <a:cs typeface="BIZ UDGothic"/>
                        </a:rPr>
                        <a:t>内 容</a:t>
                      </a:r>
                      <a:endParaRPr sz="1000">
                        <a:latin typeface="BIZ UDGothic"/>
                        <a:cs typeface="BIZ UDGothic"/>
                      </a:endParaRPr>
                    </a:p>
                  </a:txBody>
                  <a:tcPr marL="0" marR="0" marT="12446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gridSpan="7">
                  <a:txBody>
                    <a:bodyPr/>
                    <a:lstStyle/>
                    <a:p>
                      <a:pPr marL="7620" algn="ctr">
                        <a:lnSpc>
                          <a:spcPct val="100000"/>
                        </a:lnSpc>
                        <a:spcBef>
                          <a:spcPts val="745"/>
                        </a:spcBef>
                      </a:pPr>
                      <a:r>
                        <a:rPr sz="1000" spc="-25" dirty="0" err="1">
                          <a:latin typeface="BIZ UDGothic" panose="020B0400000000000000" pitchFamily="49" charset="-128"/>
                          <a:ea typeface="BIZ UDGothic" panose="020B0400000000000000" pitchFamily="49" charset="-128"/>
                          <a:cs typeface="BIZ UDGothic"/>
                        </a:rPr>
                        <a:t>令和</a:t>
                      </a:r>
                      <a:r>
                        <a:rPr lang="ja-JP" altLang="en-US" sz="1000" spc="-25" dirty="0">
                          <a:latin typeface="BIZ UDGothic" panose="020B0400000000000000" pitchFamily="49" charset="-128"/>
                          <a:ea typeface="BIZ UDGothic" panose="020B0400000000000000" pitchFamily="49" charset="-128"/>
                          <a:cs typeface="BIZ UDGothic"/>
                        </a:rPr>
                        <a:t>７</a:t>
                      </a:r>
                      <a:r>
                        <a:rPr sz="1000" spc="-25" dirty="0" err="1">
                          <a:latin typeface="BIZ UDGothic" panose="020B0400000000000000" pitchFamily="49" charset="-128"/>
                          <a:ea typeface="BIZ UDGothic" panose="020B0400000000000000" pitchFamily="49" charset="-128"/>
                          <a:cs typeface="BIZ UDGothic"/>
                        </a:rPr>
                        <a:t>年度</a:t>
                      </a:r>
                      <a:endParaRPr sz="1000" dirty="0">
                        <a:latin typeface="BIZ UDGothic" panose="020B0400000000000000" pitchFamily="49" charset="-128"/>
                        <a:ea typeface="BIZ UDGothic" panose="020B0400000000000000" pitchFamily="49" charset="-128"/>
                        <a:cs typeface="BIZ UDGothic"/>
                      </a:endParaRPr>
                    </a:p>
                  </a:txBody>
                  <a:tcPr marL="0" marR="0" marT="9461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lnL w="19050" cap="flat" cmpd="sng" algn="ctr">
                      <a:solidFill>
                        <a:srgbClr val="000000"/>
                      </a:solidFill>
                      <a:prstDash val="solid"/>
                      <a:round/>
                      <a:headEnd type="none" w="med" len="med"/>
                      <a:tailEnd type="none" w="med" len="med"/>
                    </a:lnL>
                  </a:tcPr>
                </a:tc>
                <a:tc hMerge="1">
                  <a:txBody>
                    <a:bodyPr/>
                    <a:lstStyle/>
                    <a:p>
                      <a:endParaRPr/>
                    </a:p>
                  </a:txBody>
                  <a:tcPr marL="0" marR="0" marT="0" marB="0"/>
                </a:tc>
                <a:tc gridSpan="12">
                  <a:txBody>
                    <a:bodyPr/>
                    <a:lstStyle/>
                    <a:p>
                      <a:pPr marL="7620" algn="ctr">
                        <a:lnSpc>
                          <a:spcPct val="100000"/>
                        </a:lnSpc>
                        <a:spcBef>
                          <a:spcPts val="745"/>
                        </a:spcBef>
                      </a:pPr>
                      <a:r>
                        <a:rPr sz="1000" spc="-25" dirty="0" err="1">
                          <a:latin typeface="BIZ UDGothic"/>
                          <a:cs typeface="BIZ UDGothic"/>
                        </a:rPr>
                        <a:t>令和</a:t>
                      </a:r>
                      <a:r>
                        <a:rPr lang="ja-JP" altLang="en-US" sz="1000" spc="-25" dirty="0">
                          <a:latin typeface="BIZ UDGothic" panose="020B0400000000000000" pitchFamily="49" charset="-128"/>
                          <a:ea typeface="BIZ UDGothic" panose="020B0400000000000000" pitchFamily="49" charset="-128"/>
                          <a:cs typeface="BIZ UDGothic"/>
                        </a:rPr>
                        <a:t>８</a:t>
                      </a:r>
                      <a:r>
                        <a:rPr sz="1000" spc="-25" dirty="0" err="1">
                          <a:latin typeface="BIZ UDGothic"/>
                          <a:cs typeface="BIZ UDGothic"/>
                        </a:rPr>
                        <a:t>年度</a:t>
                      </a:r>
                      <a:endParaRPr sz="1000" dirty="0">
                        <a:latin typeface="BIZ UDGothic"/>
                        <a:cs typeface="BIZ UDGothic"/>
                      </a:endParaRPr>
                    </a:p>
                  </a:txBody>
                  <a:tcPr marL="0" marR="0" marT="9461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5875" algn="ctr">
                        <a:lnSpc>
                          <a:spcPct val="100000"/>
                        </a:lnSpc>
                        <a:spcBef>
                          <a:spcPts val="810"/>
                        </a:spcBef>
                      </a:pPr>
                      <a:r>
                        <a:rPr sz="1000" spc="-25" dirty="0" err="1">
                          <a:latin typeface="BIZ UDGothic"/>
                          <a:cs typeface="BIZ UDGothic"/>
                        </a:rPr>
                        <a:t>令和</a:t>
                      </a:r>
                      <a:r>
                        <a:rPr lang="ja-JP" altLang="en-US" sz="1000" spc="-25" dirty="0">
                          <a:latin typeface="BIZ UDGothic" panose="020B0400000000000000" pitchFamily="49" charset="-128"/>
                          <a:ea typeface="BIZ UDGothic" panose="020B0400000000000000" pitchFamily="49" charset="-128"/>
                          <a:cs typeface="BIZ UDGothic"/>
                        </a:rPr>
                        <a:t>９</a:t>
                      </a:r>
                      <a:r>
                        <a:rPr sz="1000" spc="-25" dirty="0" err="1">
                          <a:latin typeface="BIZ UDGothic"/>
                          <a:cs typeface="BIZ UDGothic"/>
                        </a:rPr>
                        <a:t>年度</a:t>
                      </a:r>
                      <a:endParaRPr sz="1000" dirty="0">
                        <a:latin typeface="BIZ UDGothic"/>
                        <a:cs typeface="BIZ UDGothic"/>
                      </a:endParaRPr>
                    </a:p>
                  </a:txBody>
                  <a:tcPr marL="0" marR="0" marT="10287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0"/>
                  </a:ext>
                </a:extLst>
              </a:tr>
              <a:tr h="347345">
                <a:tc vMerge="1">
                  <a:txBody>
                    <a:bodyPr/>
                    <a:lstStyle/>
                    <a:p>
                      <a:endParaRPr/>
                    </a:p>
                  </a:txBody>
                  <a:tcPr marL="0" marR="0" marT="12446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7620" algn="ctr">
                        <a:lnSpc>
                          <a:spcPct val="100000"/>
                        </a:lnSpc>
                        <a:spcBef>
                          <a:spcPts val="810"/>
                        </a:spcBef>
                      </a:pPr>
                      <a:r>
                        <a:rPr sz="1000" dirty="0">
                          <a:latin typeface="BIZ UDGothic"/>
                          <a:cs typeface="BIZ UDGothic"/>
                        </a:rPr>
                        <a:t>9</a:t>
                      </a:r>
                      <a:r>
                        <a:rPr sz="1000" spc="-50" dirty="0">
                          <a:latin typeface="BIZ UDGothic"/>
                          <a:cs typeface="BIZ UDGothic"/>
                        </a:rPr>
                        <a:t>月</a:t>
                      </a:r>
                      <a:endParaRPr sz="1000">
                        <a:latin typeface="BIZ UDGothic"/>
                        <a:cs typeface="BIZ UDGothic"/>
                      </a:endParaRPr>
                    </a:p>
                  </a:txBody>
                  <a:tcPr marL="0" marR="0" marT="102870" marB="0">
                    <a:lnL w="19050">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10</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7465">
                        <a:lnSpc>
                          <a:spcPct val="100000"/>
                        </a:lnSpc>
                        <a:spcBef>
                          <a:spcPts val="810"/>
                        </a:spcBef>
                      </a:pPr>
                      <a:r>
                        <a:rPr sz="1000" dirty="0">
                          <a:latin typeface="BIZ UDGothic"/>
                          <a:cs typeface="BIZ UDGothic"/>
                        </a:rPr>
                        <a:t>11</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12</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1</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2</a:t>
                      </a:r>
                      <a:r>
                        <a:rPr sz="1000" spc="-50" dirty="0">
                          <a:latin typeface="BIZ UDGothic"/>
                          <a:cs typeface="BIZ UDGothic"/>
                        </a:rPr>
                        <a:t>月</a:t>
                      </a:r>
                      <a:endParaRPr sz="1000">
                        <a:latin typeface="BIZ UDGothic"/>
                        <a:cs typeface="BIZ UDGothic"/>
                      </a:endParaRPr>
                    </a:p>
                  </a:txBody>
                  <a:tcPr marL="0" marR="0" marT="102870" marB="0">
                    <a:lnL w="9525" cap="flat" cmpd="sng" algn="ctr">
                      <a:solidFill>
                        <a:srgbClr val="000000"/>
                      </a:solidFill>
                      <a:prstDash val="solid"/>
                      <a:round/>
                      <a:headEnd type="none" w="med" len="med"/>
                      <a:tailEnd type="none" w="med" len="med"/>
                    </a:lnL>
                    <a:lnR w="9525">
                      <a:solidFill>
                        <a:srgbClr val="000000"/>
                      </a:solidFill>
                      <a:prstDash val="solid"/>
                    </a:lnR>
                    <a:lnT w="12700" cap="flat" cmpd="sng" algn="ctr">
                      <a:solidFill>
                        <a:schemeClr val="tx1"/>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8255" algn="ctr">
                        <a:lnSpc>
                          <a:spcPct val="100000"/>
                        </a:lnSpc>
                        <a:spcBef>
                          <a:spcPts val="810"/>
                        </a:spcBef>
                      </a:pPr>
                      <a:r>
                        <a:rPr sz="1000" dirty="0">
                          <a:latin typeface="BIZ UDGothic"/>
                          <a:cs typeface="BIZ UDGothic"/>
                        </a:rPr>
                        <a:t>3</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7620" algn="ctr">
                        <a:lnSpc>
                          <a:spcPct val="100000"/>
                        </a:lnSpc>
                        <a:spcBef>
                          <a:spcPts val="810"/>
                        </a:spcBef>
                      </a:pPr>
                      <a:r>
                        <a:rPr sz="1000" dirty="0">
                          <a:latin typeface="BIZ UDGothic"/>
                          <a:cs typeface="BIZ UDGothic"/>
                        </a:rPr>
                        <a:t>4</a:t>
                      </a:r>
                      <a:r>
                        <a:rPr sz="1000" spc="-50" dirty="0">
                          <a:latin typeface="BIZ UDGothic"/>
                          <a:cs typeface="BIZ UDGothic"/>
                        </a:rPr>
                        <a:t>月</a:t>
                      </a:r>
                      <a:endParaRPr sz="1000">
                        <a:latin typeface="BIZ UDGothic"/>
                        <a:cs typeface="BIZ UDGothic"/>
                      </a:endParaRPr>
                    </a:p>
                  </a:txBody>
                  <a:tcPr marL="0" marR="0" marT="102870" marB="0">
                    <a:lnL w="19050">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71120">
                        <a:lnSpc>
                          <a:spcPct val="100000"/>
                        </a:lnSpc>
                        <a:spcBef>
                          <a:spcPts val="810"/>
                        </a:spcBef>
                      </a:pPr>
                      <a:r>
                        <a:rPr sz="1000" dirty="0">
                          <a:latin typeface="BIZ UDGothic"/>
                          <a:cs typeface="BIZ UDGothic"/>
                        </a:rPr>
                        <a:t>5</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6</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70485">
                        <a:lnSpc>
                          <a:spcPct val="100000"/>
                        </a:lnSpc>
                        <a:spcBef>
                          <a:spcPts val="810"/>
                        </a:spcBef>
                      </a:pPr>
                      <a:r>
                        <a:rPr sz="1000" dirty="0">
                          <a:latin typeface="BIZ UDGothic"/>
                          <a:cs typeface="BIZ UDGothic"/>
                        </a:rPr>
                        <a:t>7</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70485">
                        <a:lnSpc>
                          <a:spcPct val="100000"/>
                        </a:lnSpc>
                        <a:spcBef>
                          <a:spcPts val="810"/>
                        </a:spcBef>
                      </a:pPr>
                      <a:r>
                        <a:rPr sz="1000" dirty="0">
                          <a:latin typeface="BIZ UDGothic"/>
                          <a:cs typeface="BIZ UDGothic"/>
                        </a:rPr>
                        <a:t>8</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9</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7465">
                        <a:lnSpc>
                          <a:spcPct val="100000"/>
                        </a:lnSpc>
                        <a:spcBef>
                          <a:spcPts val="810"/>
                        </a:spcBef>
                      </a:pPr>
                      <a:r>
                        <a:rPr sz="1000" dirty="0">
                          <a:latin typeface="BIZ UDGothic"/>
                          <a:cs typeface="BIZ UDGothic"/>
                        </a:rPr>
                        <a:t>10</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810" algn="ctr">
                        <a:lnSpc>
                          <a:spcPct val="100000"/>
                        </a:lnSpc>
                        <a:spcBef>
                          <a:spcPts val="810"/>
                        </a:spcBef>
                      </a:pPr>
                      <a:r>
                        <a:rPr sz="1000" dirty="0">
                          <a:latin typeface="BIZ UDGothic"/>
                          <a:cs typeface="BIZ UDGothic"/>
                        </a:rPr>
                        <a:t>11</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37465">
                        <a:lnSpc>
                          <a:spcPct val="100000"/>
                        </a:lnSpc>
                        <a:spcBef>
                          <a:spcPts val="810"/>
                        </a:spcBef>
                      </a:pPr>
                      <a:r>
                        <a:rPr sz="1000" dirty="0">
                          <a:latin typeface="BIZ UDGothic"/>
                          <a:cs typeface="BIZ UDGothic"/>
                        </a:rPr>
                        <a:t>12</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45720">
                        <a:lnSpc>
                          <a:spcPct val="100000"/>
                        </a:lnSpc>
                        <a:spcBef>
                          <a:spcPts val="810"/>
                        </a:spcBef>
                      </a:pPr>
                      <a:r>
                        <a:rPr sz="1000" spc="-35" dirty="0">
                          <a:latin typeface="BIZ UDGothic"/>
                          <a:cs typeface="BIZ UDGothic"/>
                        </a:rPr>
                        <a:t>１月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70485">
                        <a:lnSpc>
                          <a:spcPct val="100000"/>
                        </a:lnSpc>
                        <a:spcBef>
                          <a:spcPts val="810"/>
                        </a:spcBef>
                      </a:pPr>
                      <a:r>
                        <a:rPr sz="1000" dirty="0">
                          <a:latin typeface="BIZ UDGothic"/>
                          <a:cs typeface="BIZ UDGothic"/>
                        </a:rPr>
                        <a:t>2</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marL="70485">
                        <a:lnSpc>
                          <a:spcPct val="100000"/>
                        </a:lnSpc>
                        <a:spcBef>
                          <a:spcPts val="810"/>
                        </a:spcBef>
                      </a:pPr>
                      <a:r>
                        <a:rPr sz="1000" dirty="0">
                          <a:latin typeface="BIZ UDGothic"/>
                          <a:cs typeface="BIZ UDGothic"/>
                        </a:rPr>
                        <a:t>3</a:t>
                      </a:r>
                      <a:r>
                        <a:rPr sz="1000" spc="-50" dirty="0">
                          <a:latin typeface="BIZ UDGothic"/>
                          <a:cs typeface="BIZ UDGothic"/>
                        </a:rPr>
                        <a:t>月</a:t>
                      </a:r>
                      <a:endParaRPr sz="1000">
                        <a:latin typeface="BIZ UDGothic"/>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20320" algn="ctr">
                        <a:lnSpc>
                          <a:spcPct val="100000"/>
                        </a:lnSpc>
                        <a:spcBef>
                          <a:spcPts val="810"/>
                        </a:spcBef>
                      </a:pPr>
                      <a:r>
                        <a:rPr sz="1000" dirty="0">
                          <a:latin typeface="BIZ UDGothic"/>
                          <a:cs typeface="BIZ UDGothic"/>
                        </a:rPr>
                        <a:t>4</a:t>
                      </a:r>
                      <a:r>
                        <a:rPr sz="1000" spc="-50" dirty="0">
                          <a:latin typeface="BIZ UDGothic"/>
                          <a:cs typeface="BIZ UDGothic"/>
                        </a:rPr>
                        <a:t>月</a:t>
                      </a:r>
                      <a:endParaRPr sz="1000" dirty="0">
                        <a:latin typeface="BIZ UDGothic"/>
                        <a:cs typeface="BIZ UDGothic"/>
                      </a:endParaRPr>
                    </a:p>
                  </a:txBody>
                  <a:tcPr marL="0" marR="0" marT="102870" marB="0">
                    <a:lnL w="19050">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r h="355600">
                <a:tc>
                  <a:txBody>
                    <a:bodyPr/>
                    <a:lstStyle/>
                    <a:p>
                      <a:pPr marL="20320">
                        <a:lnSpc>
                          <a:spcPct val="100000"/>
                        </a:lnSpc>
                        <a:spcBef>
                          <a:spcPts val="844"/>
                        </a:spcBef>
                      </a:pPr>
                      <a:r>
                        <a:rPr lang="ja-JP" altLang="en-US" sz="1000" spc="-20" dirty="0">
                          <a:latin typeface="BIZ UDGothic" panose="020B0400000000000000" pitchFamily="49" charset="-128"/>
                          <a:ea typeface="BIZ UDGothic" panose="020B0400000000000000" pitchFamily="49" charset="-128"/>
                          <a:cs typeface="BIZ UDGothic"/>
                        </a:rPr>
                        <a:t>全員協議会</a:t>
                      </a:r>
                      <a:endParaRPr sz="1000" dirty="0">
                        <a:latin typeface="BIZ UDGothic" panose="020B0400000000000000" pitchFamily="49" charset="-128"/>
                        <a:ea typeface="BIZ UDGothic" panose="020B0400000000000000" pitchFamily="49" charset="-128"/>
                        <a:cs typeface="BIZ UDGothic"/>
                      </a:endParaRPr>
                    </a:p>
                  </a:txBody>
                  <a:tcPr marL="0" marR="0" marT="107314" marB="0">
                    <a:lnL w="9525">
                      <a:solidFill>
                        <a:srgbClr val="000000"/>
                      </a:solidFill>
                      <a:prstDash val="solid"/>
                    </a:lnL>
                    <a:lnR w="19050">
                      <a:solidFill>
                        <a:srgbClr val="000000"/>
                      </a:solidFill>
                      <a:prstDash val="solid"/>
                    </a:lnR>
                    <a:lnT w="19050">
                      <a:solidFill>
                        <a:srgbClr val="000000"/>
                      </a:solidFill>
                      <a:prstDash val="solid"/>
                    </a:lnT>
                    <a:lnB w="9525">
                      <a:solidFill>
                        <a:srgbClr val="000000"/>
                      </a:solidFill>
                      <a:prstDash val="solid"/>
                    </a:lnB>
                  </a:tcPr>
                </a:tc>
                <a:tc>
                  <a:txBody>
                    <a:bodyPr/>
                    <a:lstStyle/>
                    <a:p>
                      <a:pPr marL="3810" algn="ctr">
                        <a:lnSpc>
                          <a:spcPct val="100000"/>
                        </a:lnSpc>
                        <a:spcBef>
                          <a:spcPts val="844"/>
                        </a:spcBef>
                      </a:pPr>
                      <a:endParaRPr sz="1000" dirty="0">
                        <a:latin typeface="BIZ UDGothic"/>
                        <a:cs typeface="BIZ UDGothic"/>
                      </a:endParaRPr>
                    </a:p>
                  </a:txBody>
                  <a:tcPr marL="0" marR="0" marT="107314" marB="0">
                    <a:lnL w="19050">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gn="ctr">
                        <a:lnSpc>
                          <a:spcPct val="100000"/>
                        </a:lnSpc>
                        <a:spcBef>
                          <a:spcPts val="844"/>
                        </a:spcBef>
                      </a:pPr>
                      <a:r>
                        <a:rPr sz="1000" spc="-50" dirty="0">
                          <a:latin typeface="BIZ UDGothic"/>
                          <a:cs typeface="BIZ UDGothic"/>
                        </a:rPr>
                        <a:t>●</a:t>
                      </a:r>
                      <a:endParaRPr sz="1000" dirty="0">
                        <a:latin typeface="BIZ UDGothic"/>
                        <a:cs typeface="BIZ UDGothic"/>
                      </a:endParaRPr>
                    </a:p>
                  </a:txBody>
                  <a:tcPr marL="0" marR="0" marT="107314"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gn="ctr">
                        <a:lnSpc>
                          <a:spcPct val="100000"/>
                        </a:lnSpc>
                        <a:spcBef>
                          <a:spcPts val="844"/>
                        </a:spcBef>
                      </a:pPr>
                      <a:r>
                        <a:rPr sz="1000" spc="-50" dirty="0">
                          <a:latin typeface="BIZ UDGothic"/>
                          <a:cs typeface="BIZ UDGothic"/>
                        </a:rPr>
                        <a:t>●</a:t>
                      </a:r>
                      <a:endParaRPr sz="1000" dirty="0">
                        <a:latin typeface="BIZ UDGothic"/>
                        <a:cs typeface="BIZ UDGothic"/>
                      </a:endParaRPr>
                    </a:p>
                  </a:txBody>
                  <a:tcPr marL="0" marR="0" marT="107314" marB="0">
                    <a:lnL w="9525" cap="flat" cmpd="sng" algn="ctr">
                      <a:solidFill>
                        <a:srgbClr val="000000"/>
                      </a:solidFill>
                      <a:prstDash val="solid"/>
                      <a:round/>
                      <a:headEnd type="none" w="med" len="med"/>
                      <a:tailEnd type="none" w="med" len="med"/>
                    </a:lnL>
                    <a:lnR w="9525">
                      <a:solidFill>
                        <a:srgbClr val="000000"/>
                      </a:solidFill>
                      <a:prstDash val="solid"/>
                    </a:lnR>
                    <a:lnT w="1905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9525">
                      <a:solidFill>
                        <a:srgbClr val="000000"/>
                      </a:solidFill>
                      <a:prstDash val="solid"/>
                    </a:lnB>
                  </a:tcPr>
                </a:tc>
                <a:tc rowSpan="13">
                  <a:txBody>
                    <a:bodyPr/>
                    <a:lstStyle/>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spcBef>
                          <a:spcPts val="1130"/>
                        </a:spcBef>
                      </a:pPr>
                      <a:endParaRPr sz="1000">
                        <a:latin typeface="Times New Roman"/>
                        <a:cs typeface="Times New Roman"/>
                      </a:endParaRPr>
                    </a:p>
                    <a:p>
                      <a:pPr marL="292735" marR="285115" algn="just">
                        <a:lnSpc>
                          <a:spcPct val="197900"/>
                        </a:lnSpc>
                      </a:pPr>
                      <a:r>
                        <a:rPr sz="1000" spc="-60" dirty="0">
                          <a:latin typeface="BIZ UDGothic"/>
                          <a:cs typeface="BIZ UDGothic"/>
                        </a:rPr>
                        <a:t>宿泊税開始</a:t>
                      </a:r>
                      <a:endParaRPr sz="1000">
                        <a:latin typeface="BIZ UDGothic"/>
                        <a:cs typeface="BIZ UDGothic"/>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2"/>
                  </a:ext>
                </a:extLst>
              </a:tr>
              <a:tr h="351790">
                <a:tc>
                  <a:txBody>
                    <a:bodyPr/>
                    <a:lstStyle/>
                    <a:p>
                      <a:pPr marL="20320">
                        <a:lnSpc>
                          <a:spcPct val="100000"/>
                        </a:lnSpc>
                        <a:spcBef>
                          <a:spcPts val="810"/>
                        </a:spcBef>
                      </a:pPr>
                      <a:r>
                        <a:rPr lang="ja-JP" altLang="en-US" sz="1000" spc="-20" baseline="0" dirty="0">
                          <a:latin typeface="BIZ UDGothic" panose="020B0400000000000000" pitchFamily="49" charset="-128"/>
                          <a:ea typeface="BIZ UDGothic" panose="020B0400000000000000" pitchFamily="49" charset="-128"/>
                          <a:cs typeface="BIZ UDGothic"/>
                        </a:rPr>
                        <a:t>検討委員会開催</a:t>
                      </a:r>
                      <a:endParaRPr sz="1000" baseline="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810" algn="ctr">
                        <a:lnSpc>
                          <a:spcPct val="100000"/>
                        </a:lnSpc>
                        <a:spcBef>
                          <a:spcPts val="810"/>
                        </a:spcBef>
                      </a:pPr>
                      <a:endParaRPr sz="1000" dirty="0">
                        <a:latin typeface="BIZ UDGothic"/>
                        <a:cs typeface="BIZ UDGothic"/>
                      </a:endParaRPr>
                    </a:p>
                  </a:txBody>
                  <a:tcPr marL="0" marR="0" marT="10287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lang="en-US" altLang="ja-JP" sz="1000" dirty="0">
                        <a:latin typeface="Times New Roman"/>
                        <a:cs typeface="Times New Roman"/>
                      </a:endParaRPr>
                    </a:p>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3"/>
                  </a:ext>
                </a:extLst>
              </a:tr>
              <a:tr h="351790">
                <a:tc>
                  <a:txBody>
                    <a:bodyPr/>
                    <a:lstStyle/>
                    <a:p>
                      <a:pPr marL="20320">
                        <a:lnSpc>
                          <a:spcPct val="100000"/>
                        </a:lnSpc>
                        <a:spcBef>
                          <a:spcPts val="810"/>
                        </a:spcBef>
                      </a:pPr>
                      <a:r>
                        <a:rPr lang="ja-JP" altLang="en-US" sz="1000" spc="-20" dirty="0">
                          <a:latin typeface="BIZ UDGothic" panose="020B0400000000000000" pitchFamily="49" charset="-128"/>
                          <a:ea typeface="BIZ UDGothic" panose="020B0400000000000000" pitchFamily="49" charset="-128"/>
                          <a:cs typeface="BIZ UDGothic"/>
                        </a:rPr>
                        <a:t>事業者アンケート</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BIZ UDGothic" panose="020B0400000000000000" pitchFamily="49" charset="-128"/>
                        <a:ea typeface="BIZ UDGothic" panose="020B0400000000000000" pitchFamily="49" charset="-128"/>
                        <a:cs typeface="Times New Roman"/>
                      </a:endParaRPr>
                    </a:p>
                  </a:txBody>
                  <a:tcPr marL="0" marR="0" marT="0" marB="0" anchor="b">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marL="3810"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4445" algn="ctr">
                        <a:lnSpc>
                          <a:spcPct val="100000"/>
                        </a:lnSpc>
                        <a:spcBef>
                          <a:spcPts val="810"/>
                        </a:spcBef>
                      </a:pPr>
                      <a:endParaRPr sz="1000" dirty="0">
                        <a:latin typeface="BIZ UDGothic"/>
                        <a:cs typeface="BIZ UDGothic"/>
                      </a:endParaRPr>
                    </a:p>
                  </a:txBody>
                  <a:tcPr marL="0" marR="0" marT="10287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4"/>
                  </a:ext>
                </a:extLst>
              </a:tr>
              <a:tr h="351790">
                <a:tc>
                  <a:txBody>
                    <a:bodyPr/>
                    <a:lstStyle/>
                    <a:p>
                      <a:pPr marL="20320">
                        <a:lnSpc>
                          <a:spcPct val="100000"/>
                        </a:lnSpc>
                        <a:spcBef>
                          <a:spcPts val="810"/>
                        </a:spcBef>
                      </a:pPr>
                      <a:r>
                        <a:rPr lang="ja-JP" altLang="en-US" sz="1000" spc="-20" dirty="0">
                          <a:latin typeface="BIZ UDGothic" panose="020B0400000000000000" pitchFamily="49" charset="-128"/>
                          <a:ea typeface="BIZ UDGothic" panose="020B0400000000000000" pitchFamily="49" charset="-128"/>
                          <a:cs typeface="BIZ UDGothic"/>
                        </a:rPr>
                        <a:t>制度設計</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5"/>
                  </a:ext>
                </a:extLst>
              </a:tr>
              <a:tr h="351790">
                <a:tc>
                  <a:txBody>
                    <a:bodyPr/>
                    <a:lstStyle/>
                    <a:p>
                      <a:pPr marL="20320">
                        <a:lnSpc>
                          <a:spcPct val="100000"/>
                        </a:lnSpc>
                        <a:spcBef>
                          <a:spcPts val="810"/>
                        </a:spcBef>
                      </a:pPr>
                      <a:r>
                        <a:rPr lang="ja-JP" altLang="en-US" sz="1000" spc="-25" dirty="0">
                          <a:latin typeface="BIZ UDGothic" panose="020B0400000000000000" pitchFamily="49" charset="-128"/>
                          <a:ea typeface="BIZ UDGothic" panose="020B0400000000000000" pitchFamily="49" charset="-128"/>
                          <a:cs typeface="BIZ UDGothic"/>
                        </a:rPr>
                        <a:t>パブリックコメント</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6"/>
                  </a:ext>
                </a:extLst>
              </a:tr>
              <a:tr h="351790">
                <a:tc>
                  <a:txBody>
                    <a:bodyPr/>
                    <a:lstStyle/>
                    <a:p>
                      <a:pPr marL="20320">
                        <a:lnSpc>
                          <a:spcPct val="100000"/>
                        </a:lnSpc>
                        <a:spcBef>
                          <a:spcPts val="810"/>
                        </a:spcBef>
                      </a:pPr>
                      <a:r>
                        <a:rPr lang="ja-JP" altLang="en-US" sz="1000" spc="-20" dirty="0">
                          <a:latin typeface="BIZ UDGothic" panose="020B0400000000000000" pitchFamily="49" charset="-128"/>
                          <a:ea typeface="BIZ UDGothic" panose="020B0400000000000000" pitchFamily="49" charset="-128"/>
                          <a:cs typeface="BIZ UDGothic"/>
                        </a:rPr>
                        <a:t>宿泊者アンケート</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7"/>
                  </a:ext>
                </a:extLst>
              </a:tr>
              <a:tr h="351790">
                <a:tc>
                  <a:txBody>
                    <a:bodyPr/>
                    <a:lstStyle/>
                    <a:p>
                      <a:pPr marL="20320" marR="0" lvl="0" indent="0" defTabSz="914400" eaLnBrk="1" fontAlgn="auto" latinLnBrk="0" hangingPunct="1">
                        <a:lnSpc>
                          <a:spcPct val="100000"/>
                        </a:lnSpc>
                        <a:spcBef>
                          <a:spcPts val="810"/>
                        </a:spcBef>
                        <a:spcAft>
                          <a:spcPts val="0"/>
                        </a:spcAft>
                        <a:buClrTx/>
                        <a:buSzTx/>
                        <a:buFontTx/>
                        <a:buNone/>
                        <a:tabLst/>
                        <a:defRPr/>
                      </a:pPr>
                      <a:r>
                        <a:rPr kumimoji="0" lang="ja-JP" altLang="en-US" sz="1000" b="0" i="0" u="none" strike="noStrike" kern="0" cap="none" spc="-20" normalizeH="0" baseline="0" noProof="0" dirty="0">
                          <a:ln>
                            <a:noFill/>
                          </a:ln>
                          <a:solidFill>
                            <a:prstClr val="black"/>
                          </a:solidFill>
                          <a:effectLst/>
                          <a:uLnTx/>
                          <a:uFillTx/>
                          <a:latin typeface="BIZ UDGothic" panose="020B0400000000000000" pitchFamily="49" charset="-128"/>
                          <a:ea typeface="BIZ UDGothic" panose="020B0400000000000000" pitchFamily="49" charset="-128"/>
                          <a:cs typeface="BIZ UDGothic"/>
                        </a:rPr>
                        <a:t>収納管理システム検討・導入</a:t>
                      </a:r>
                      <a:endParaRPr kumimoji="0" lang="ja-JP" altLang="en-US" sz="1000" b="0" i="0" u="none" strike="noStrike" kern="0" cap="none" spc="0" normalizeH="0" baseline="0" noProof="0" dirty="0">
                        <a:ln>
                          <a:noFill/>
                        </a:ln>
                        <a:solidFill>
                          <a:prstClr val="black"/>
                        </a:solidFill>
                        <a:effectLst/>
                        <a:uLnTx/>
                        <a:uFillTx/>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8"/>
                  </a:ext>
                </a:extLst>
              </a:tr>
              <a:tr h="351790">
                <a:tc>
                  <a:txBody>
                    <a:bodyPr/>
                    <a:lstStyle/>
                    <a:p>
                      <a:pPr marL="20320">
                        <a:lnSpc>
                          <a:spcPct val="100000"/>
                        </a:lnSpc>
                        <a:spcBef>
                          <a:spcPts val="810"/>
                        </a:spcBef>
                      </a:pPr>
                      <a:r>
                        <a:rPr lang="ja-JP" altLang="en-US" sz="1000" dirty="0">
                          <a:latin typeface="BIZ UDGothic" panose="020B0400000000000000" pitchFamily="49" charset="-128"/>
                          <a:ea typeface="BIZ UDGothic" panose="020B0400000000000000" pitchFamily="49" charset="-128"/>
                          <a:cs typeface="BIZ UDGothic"/>
                        </a:rPr>
                        <a:t>条例上程</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9"/>
                  </a:ext>
                </a:extLst>
              </a:tr>
              <a:tr h="351790">
                <a:tc>
                  <a:txBody>
                    <a:bodyPr/>
                    <a:lstStyle/>
                    <a:p>
                      <a:pPr marL="20320">
                        <a:lnSpc>
                          <a:spcPct val="100000"/>
                        </a:lnSpc>
                        <a:spcBef>
                          <a:spcPts val="810"/>
                        </a:spcBef>
                      </a:pPr>
                      <a:r>
                        <a:rPr lang="ja-JP" altLang="en-US" sz="1000" spc="-25" dirty="0">
                          <a:latin typeface="BIZ UDGothic" panose="020B0400000000000000" pitchFamily="49" charset="-128"/>
                          <a:ea typeface="BIZ UDGothic" panose="020B0400000000000000" pitchFamily="49" charset="-128"/>
                          <a:cs typeface="BIZ UDGothic"/>
                        </a:rPr>
                        <a:t>検察庁協議</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10"/>
                  </a:ext>
                </a:extLst>
              </a:tr>
              <a:tr h="351790">
                <a:tc>
                  <a:txBody>
                    <a:bodyPr/>
                    <a:lstStyle/>
                    <a:p>
                      <a:pPr marL="20320">
                        <a:lnSpc>
                          <a:spcPct val="100000"/>
                        </a:lnSpc>
                        <a:spcBef>
                          <a:spcPts val="810"/>
                        </a:spcBef>
                      </a:pPr>
                      <a:r>
                        <a:rPr lang="ja-JP" altLang="en-US" sz="1000" spc="-25" dirty="0">
                          <a:latin typeface="BIZ UDGothic" panose="020B0400000000000000" pitchFamily="49" charset="-128"/>
                          <a:ea typeface="BIZ UDGothic" panose="020B0400000000000000" pitchFamily="49" charset="-128"/>
                          <a:cs typeface="BIZ UDGothic"/>
                        </a:rPr>
                        <a:t>総務省</a:t>
                      </a:r>
                      <a:r>
                        <a:rPr sz="1000" spc="-25" dirty="0" err="1">
                          <a:latin typeface="BIZ UDGothic"/>
                          <a:cs typeface="BIZ UDGothic"/>
                        </a:rPr>
                        <a:t>協議</a:t>
                      </a:r>
                      <a:endParaRPr sz="1000" dirty="0">
                        <a:latin typeface="BIZ UDGothic"/>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gridSpan="7">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cap="flat" cmpd="sng" algn="ctr">
                      <a:solidFill>
                        <a:srgbClr val="000000"/>
                      </a:solidFill>
                      <a:prstDash val="solid"/>
                      <a:round/>
                      <a:headEnd type="none" w="med" len="med"/>
                      <a:tailEnd type="none" w="med" len="med"/>
                    </a:lnR>
                    <a:lnT w="9525">
                      <a:solidFill>
                        <a:srgbClr val="000000"/>
                      </a:solidFill>
                      <a:prstDash val="solid"/>
                    </a:lnT>
                    <a:lnB w="9525" cap="flat" cmpd="sng" algn="ctr">
                      <a:solidFill>
                        <a:srgbClr val="000000"/>
                      </a:solidFill>
                      <a:prstDash val="solid"/>
                      <a:round/>
                      <a:headEnd type="none" w="med" len="med"/>
                      <a:tailEnd type="none" w="med" len="med"/>
                    </a:lnB>
                  </a:tcPr>
                </a:tc>
                <a:tc hMerge="1">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xBody>
                    <a:bodyPr/>
                    <a:lstStyle/>
                    <a:p>
                      <a:pPr>
                        <a:lnSpc>
                          <a:spcPct val="100000"/>
                        </a:lnSpc>
                      </a:pPr>
                      <a:endParaRPr sz="1000" dirty="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hMerge="1">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pPr>
                        <a:lnSpc>
                          <a:spcPct val="100000"/>
                        </a:lnSpc>
                      </a:pPr>
                      <a:endParaRPr sz="1000" dirty="0">
                        <a:latin typeface="Times New Roman"/>
                        <a:cs typeface="Times New Roman"/>
                      </a:endParaRPr>
                    </a:p>
                  </a:txBody>
                  <a:tcPr marL="0" marR="0" marT="0" marB="0">
                    <a:lnL w="19050">
                      <a:solidFill>
                        <a:srgbClr val="000000"/>
                      </a:solidFill>
                      <a:prstDash val="solid"/>
                    </a:lnL>
                    <a:lnR w="9525" cap="flat" cmpd="sng" algn="ctr">
                      <a:solidFill>
                        <a:srgbClr val="000000"/>
                      </a:solidFill>
                      <a:prstDash val="solid"/>
                      <a:round/>
                      <a:headEnd type="none" w="med" len="med"/>
                      <a:tailEnd type="none" w="med" len="med"/>
                    </a:lnR>
                    <a:lnT w="9525">
                      <a:solidFill>
                        <a:srgbClr val="000000"/>
                      </a:solidFill>
                      <a:prstDash val="solid"/>
                    </a:lnT>
                    <a:lnB w="9525" cap="flat" cmpd="sng" algn="ctr">
                      <a:solidFill>
                        <a:srgbClr val="000000"/>
                      </a:solidFill>
                      <a:prstDash val="solid"/>
                      <a:round/>
                      <a:headEnd type="none" w="med" len="med"/>
                      <a:tailEnd type="none" w="med" len="med"/>
                    </a:lnB>
                  </a:tcPr>
                </a:tc>
                <a:tc hMerge="1">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11"/>
                  </a:ext>
                </a:extLst>
              </a:tr>
              <a:tr h="351790">
                <a:tc>
                  <a:txBody>
                    <a:bodyPr/>
                    <a:lstStyle/>
                    <a:p>
                      <a:pPr marL="20320">
                        <a:lnSpc>
                          <a:spcPct val="100000"/>
                        </a:lnSpc>
                        <a:spcBef>
                          <a:spcPts val="810"/>
                        </a:spcBef>
                      </a:pPr>
                      <a:r>
                        <a:rPr lang="ja-JP" altLang="en-US" sz="1000" dirty="0">
                          <a:latin typeface="BIZ UDGothic" panose="020B0400000000000000" pitchFamily="49" charset="-128"/>
                          <a:ea typeface="BIZ UDGothic" panose="020B0400000000000000" pitchFamily="49" charset="-128"/>
                          <a:cs typeface="BIZ UDGothic"/>
                        </a:rPr>
                        <a:t>事業者説明会</a:t>
                      </a:r>
                      <a:endParaRPr sz="100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422275">
                        <a:lnSpc>
                          <a:spcPct val="100000"/>
                        </a:lnSpc>
                        <a:spcBef>
                          <a:spcPts val="745"/>
                        </a:spcBef>
                      </a:pPr>
                      <a:endParaRPr sz="1000" dirty="0">
                        <a:latin typeface="BIZ UDGothic"/>
                        <a:cs typeface="BIZ UDGothic"/>
                      </a:endParaRPr>
                    </a:p>
                  </a:txBody>
                  <a:tcPr marL="0" marR="0" marT="94615" marB="0">
                    <a:lnL w="9525">
                      <a:solidFill>
                        <a:srgbClr val="000000"/>
                      </a:solidFill>
                      <a:prstDash val="solid"/>
                    </a:lnL>
                    <a:lnR w="12700" cap="flat" cmpd="sng" algn="ctr">
                      <a:solidFill>
                        <a:schemeClr val="tx1"/>
                      </a:solidFill>
                      <a:prstDash val="solid"/>
                      <a:round/>
                      <a:headEnd type="none" w="med" len="med"/>
                      <a:tailEnd type="none" w="med" len="med"/>
                    </a:lnR>
                    <a:lnT w="9525">
                      <a:solidFill>
                        <a:srgbClr val="000000"/>
                      </a:solidFill>
                      <a:prstDash val="solid"/>
                    </a:lnT>
                    <a:lnB w="9525">
                      <a:solidFill>
                        <a:srgbClr val="000000"/>
                      </a:solidFill>
                      <a:prstDash val="solid"/>
                    </a:lnB>
                  </a:tcPr>
                </a:tc>
                <a:tc>
                  <a:txBody>
                    <a:bodyPr/>
                    <a:lstStyle/>
                    <a:p>
                      <a:pPr marL="422275">
                        <a:lnSpc>
                          <a:spcPct val="100000"/>
                        </a:lnSpc>
                        <a:spcBef>
                          <a:spcPts val="745"/>
                        </a:spcBef>
                      </a:pPr>
                      <a:endParaRPr sz="1000" dirty="0">
                        <a:latin typeface="BIZ UDGothic"/>
                        <a:cs typeface="BIZ UDGothic"/>
                      </a:endParaRPr>
                    </a:p>
                  </a:txBody>
                  <a:tcPr marL="0" marR="0" marT="946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a:solidFill>
                        <a:srgbClr val="000000"/>
                      </a:solidFill>
                      <a:prstDash val="solid"/>
                    </a:lnT>
                    <a:lnB w="9525">
                      <a:solidFill>
                        <a:srgbClr val="000000"/>
                      </a:solidFill>
                      <a:prstDash val="solid"/>
                    </a:lnB>
                  </a:tcPr>
                </a:tc>
                <a:tc>
                  <a:txBody>
                    <a:bodyPr/>
                    <a:lstStyle/>
                    <a:p>
                      <a:pPr marL="422275">
                        <a:lnSpc>
                          <a:spcPct val="100000"/>
                        </a:lnSpc>
                        <a:spcBef>
                          <a:spcPts val="745"/>
                        </a:spcBef>
                      </a:pPr>
                      <a:endParaRPr sz="1000" dirty="0">
                        <a:latin typeface="BIZ UDGothic"/>
                        <a:cs typeface="BIZ UDGothic"/>
                      </a:endParaRPr>
                    </a:p>
                  </a:txBody>
                  <a:tcPr marL="0" marR="0" marT="9461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a:solidFill>
                        <a:srgbClr val="000000"/>
                      </a:solidFill>
                      <a:prstDash val="solid"/>
                    </a:lnT>
                    <a:lnB w="9525">
                      <a:solidFill>
                        <a:srgbClr val="000000"/>
                      </a:solidFill>
                      <a:prstDash val="solid"/>
                    </a:lnB>
                  </a:tcPr>
                </a:tc>
                <a:tc>
                  <a:txBody>
                    <a:bodyPr/>
                    <a:lstStyle/>
                    <a:p>
                      <a:pPr marL="422275">
                        <a:lnSpc>
                          <a:spcPct val="100000"/>
                        </a:lnSpc>
                        <a:spcBef>
                          <a:spcPts val="745"/>
                        </a:spcBef>
                      </a:pPr>
                      <a:endParaRPr sz="1000" dirty="0">
                        <a:latin typeface="BIZ UDGothic"/>
                        <a:cs typeface="BIZ UDGothic"/>
                      </a:endParaRPr>
                    </a:p>
                  </a:txBody>
                  <a:tcPr marL="0" marR="0" marT="94615" marB="0">
                    <a:lnL w="12700" cap="flat" cmpd="sng" algn="ctr">
                      <a:solidFill>
                        <a:schemeClr val="tx1"/>
                      </a:solidFill>
                      <a:prstDash val="solid"/>
                      <a:round/>
                      <a:headEnd type="none" w="med" len="med"/>
                      <a:tailEnd type="none" w="med" len="me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12"/>
                  </a:ext>
                </a:extLst>
              </a:tr>
              <a:tr h="351790">
                <a:tc>
                  <a:txBody>
                    <a:bodyPr/>
                    <a:lstStyle/>
                    <a:p>
                      <a:pPr marL="20320">
                        <a:lnSpc>
                          <a:spcPct val="100000"/>
                        </a:lnSpc>
                        <a:spcBef>
                          <a:spcPts val="810"/>
                        </a:spcBef>
                      </a:pPr>
                      <a:r>
                        <a:rPr lang="ja-JP" altLang="en-US" sz="1000" spc="-25" baseline="0" dirty="0">
                          <a:latin typeface="BIZ UDGothic" panose="020B0400000000000000" pitchFamily="49" charset="-128"/>
                          <a:ea typeface="BIZ UDGothic" panose="020B0400000000000000" pitchFamily="49" charset="-128"/>
                          <a:cs typeface="BIZ UDGothic"/>
                        </a:rPr>
                        <a:t>事業者周知期間</a:t>
                      </a:r>
                      <a:endParaRPr sz="1000" baseline="0" dirty="0">
                        <a:latin typeface="BIZ UDGothic" panose="020B0400000000000000" pitchFamily="49" charset="-128"/>
                        <a:ea typeface="BIZ UDGothic" panose="020B0400000000000000" pitchFamily="49" charset="-128"/>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cap="flat" cmpd="sng" algn="ctr">
                      <a:solidFill>
                        <a:srgbClr val="000000"/>
                      </a:solidFill>
                      <a:prstDash val="solid"/>
                      <a:round/>
                      <a:headEnd type="none" w="med" len="med"/>
                      <a:tailEnd type="none" w="med" len="me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nSpc>
                          <a:spcPct val="100000"/>
                        </a:lnSpc>
                      </a:pPr>
                      <a:endParaRPr sz="1000" dirty="0">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R="8890" algn="ctr">
                        <a:lnSpc>
                          <a:spcPct val="100000"/>
                        </a:lnSpc>
                        <a:spcBef>
                          <a:spcPts val="745"/>
                        </a:spcBef>
                      </a:pPr>
                      <a:endParaRPr sz="1000" dirty="0">
                        <a:latin typeface="BIZ UDGothic"/>
                        <a:cs typeface="BIZ UDGothic"/>
                      </a:endParaRPr>
                    </a:p>
                  </a:txBody>
                  <a:tcPr marL="0" marR="0" marT="94615"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635" algn="ctr">
                        <a:lnSpc>
                          <a:spcPct val="100000"/>
                        </a:lnSpc>
                        <a:spcBef>
                          <a:spcPts val="810"/>
                        </a:spcBef>
                      </a:pPr>
                      <a:endParaRPr sz="1000" dirty="0">
                        <a:latin typeface="BIZ UDGothic"/>
                        <a:cs typeface="BIZ UDGothic"/>
                      </a:endParaRPr>
                    </a:p>
                  </a:txBody>
                  <a:tcPr marL="0" marR="0" marT="10287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13"/>
                  </a:ext>
                </a:extLst>
              </a:tr>
              <a:tr h="347345">
                <a:tc>
                  <a:txBody>
                    <a:bodyPr/>
                    <a:lstStyle/>
                    <a:p>
                      <a:pPr marL="20320">
                        <a:lnSpc>
                          <a:spcPct val="100000"/>
                        </a:lnSpc>
                        <a:spcBef>
                          <a:spcPts val="810"/>
                        </a:spcBef>
                      </a:pPr>
                      <a:r>
                        <a:rPr sz="1000" spc="-20" dirty="0">
                          <a:latin typeface="BIZ UDGothic"/>
                          <a:cs typeface="BIZ UDGothic"/>
                        </a:rPr>
                        <a:t>宿泊税使途の検討</a:t>
                      </a:r>
                      <a:endParaRPr sz="1000">
                        <a:latin typeface="BIZ UDGothic"/>
                        <a:cs typeface="BIZ UDGothic"/>
                      </a:endParaRPr>
                    </a:p>
                  </a:txBody>
                  <a:tcPr marL="0" marR="0" marT="10287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cap="flat" cmpd="sng" algn="ctr">
                      <a:solidFill>
                        <a:srgbClr val="000000"/>
                      </a:solidFill>
                      <a:prstDash val="solid"/>
                      <a:round/>
                      <a:headEnd type="none" w="med" len="med"/>
                      <a:tailEnd type="none" w="med" len="med"/>
                    </a:lnL>
                    <a:lnR w="9525">
                      <a:solidFill>
                        <a:srgbClr val="000000"/>
                      </a:solidFill>
                      <a:prstDash val="solid"/>
                    </a:lnR>
                    <a:lnT w="9525" cap="flat" cmpd="sng" algn="ctr">
                      <a:solidFill>
                        <a:srgbClr val="000000"/>
                      </a:solidFill>
                      <a:prstDash val="solid"/>
                      <a:round/>
                      <a:headEnd type="none" w="med" len="med"/>
                      <a:tailEnd type="none" w="med" len="me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9050">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19050">
                      <a:solidFill>
                        <a:srgbClr val="000000"/>
                      </a:solidFill>
                      <a:prstDash val="solid"/>
                    </a:lnB>
                  </a:tcPr>
                </a:tc>
                <a:tc>
                  <a:txBody>
                    <a:bodyPr/>
                    <a:lstStyle/>
                    <a:p>
                      <a:pPr>
                        <a:lnSpc>
                          <a:spcPct val="100000"/>
                        </a:lnSpc>
                      </a:pPr>
                      <a:endParaRPr sz="1000" dirty="0">
                        <a:latin typeface="Times New Roman"/>
                        <a:cs typeface="Times New Roman"/>
                      </a:endParaRPr>
                    </a:p>
                  </a:txBody>
                  <a:tcPr marL="0" marR="0" marT="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vMerge="1">
                  <a:txBody>
                    <a:bodyPr/>
                    <a:lstStyle/>
                    <a:p>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14"/>
                  </a:ext>
                </a:extLst>
              </a:tr>
            </a:tbl>
          </a:graphicData>
        </a:graphic>
      </p:graphicFrame>
      <p:sp>
        <p:nvSpPr>
          <p:cNvPr id="5" name="object 5"/>
          <p:cNvSpPr/>
          <p:nvPr/>
        </p:nvSpPr>
        <p:spPr>
          <a:xfrm>
            <a:off x="2613663" y="3036145"/>
            <a:ext cx="2272742" cy="45720"/>
          </a:xfrm>
          <a:custGeom>
            <a:avLst/>
            <a:gdLst/>
            <a:ahLst/>
            <a:cxnLst/>
            <a:rect l="l" t="t" r="r" b="b"/>
            <a:pathLst>
              <a:path w="1948179" h="67310">
                <a:moveTo>
                  <a:pt x="1880775" y="0"/>
                </a:moveTo>
                <a:lnTo>
                  <a:pt x="1880775" y="66911"/>
                </a:lnTo>
                <a:lnTo>
                  <a:pt x="1936532" y="39031"/>
                </a:lnTo>
                <a:lnTo>
                  <a:pt x="1891927" y="39031"/>
                </a:lnTo>
                <a:lnTo>
                  <a:pt x="1891927" y="27879"/>
                </a:lnTo>
                <a:lnTo>
                  <a:pt x="1936532" y="27879"/>
                </a:lnTo>
                <a:lnTo>
                  <a:pt x="1880775" y="0"/>
                </a:lnTo>
                <a:close/>
              </a:path>
              <a:path w="1948179" h="67310">
                <a:moveTo>
                  <a:pt x="1880775" y="27879"/>
                </a:moveTo>
                <a:lnTo>
                  <a:pt x="0" y="27879"/>
                </a:lnTo>
                <a:lnTo>
                  <a:pt x="0" y="39031"/>
                </a:lnTo>
                <a:lnTo>
                  <a:pt x="1880775" y="39031"/>
                </a:lnTo>
                <a:lnTo>
                  <a:pt x="1880775" y="27879"/>
                </a:lnTo>
                <a:close/>
              </a:path>
              <a:path w="1948179" h="67310">
                <a:moveTo>
                  <a:pt x="1936532" y="27879"/>
                </a:moveTo>
                <a:lnTo>
                  <a:pt x="1891927" y="27879"/>
                </a:lnTo>
                <a:lnTo>
                  <a:pt x="1891927" y="39031"/>
                </a:lnTo>
                <a:lnTo>
                  <a:pt x="1936532" y="39031"/>
                </a:lnTo>
                <a:lnTo>
                  <a:pt x="1947683" y="33455"/>
                </a:lnTo>
                <a:lnTo>
                  <a:pt x="1936532" y="27879"/>
                </a:lnTo>
                <a:close/>
              </a:path>
            </a:pathLst>
          </a:custGeom>
          <a:solidFill>
            <a:srgbClr val="000000"/>
          </a:solidFill>
        </p:spPr>
        <p:txBody>
          <a:bodyPr wrap="square" lIns="0" tIns="0" rIns="0" bIns="0" rtlCol="0"/>
          <a:lstStyle/>
          <a:p>
            <a:endParaRPr/>
          </a:p>
        </p:txBody>
      </p:sp>
      <p:sp>
        <p:nvSpPr>
          <p:cNvPr id="6" name="object 6"/>
          <p:cNvSpPr/>
          <p:nvPr/>
        </p:nvSpPr>
        <p:spPr>
          <a:xfrm>
            <a:off x="3033661" y="2646471"/>
            <a:ext cx="527050" cy="45719"/>
          </a:xfrm>
          <a:custGeom>
            <a:avLst/>
            <a:gdLst/>
            <a:ahLst/>
            <a:cxnLst/>
            <a:rect l="l" t="t" r="r" b="b"/>
            <a:pathLst>
              <a:path w="527050" h="67310">
                <a:moveTo>
                  <a:pt x="459990" y="0"/>
                </a:moveTo>
                <a:lnTo>
                  <a:pt x="459990" y="66911"/>
                </a:lnTo>
                <a:lnTo>
                  <a:pt x="515746" y="39031"/>
                </a:lnTo>
                <a:lnTo>
                  <a:pt x="471141" y="39031"/>
                </a:lnTo>
                <a:lnTo>
                  <a:pt x="471141" y="27879"/>
                </a:lnTo>
                <a:lnTo>
                  <a:pt x="515746" y="27879"/>
                </a:lnTo>
                <a:lnTo>
                  <a:pt x="459990" y="0"/>
                </a:lnTo>
                <a:close/>
              </a:path>
              <a:path w="527050" h="67310">
                <a:moveTo>
                  <a:pt x="459990" y="27879"/>
                </a:moveTo>
                <a:lnTo>
                  <a:pt x="0" y="27879"/>
                </a:lnTo>
                <a:lnTo>
                  <a:pt x="0" y="39031"/>
                </a:lnTo>
                <a:lnTo>
                  <a:pt x="459990" y="39031"/>
                </a:lnTo>
                <a:lnTo>
                  <a:pt x="459990" y="27879"/>
                </a:lnTo>
                <a:close/>
              </a:path>
              <a:path w="527050" h="67310">
                <a:moveTo>
                  <a:pt x="515746" y="27879"/>
                </a:moveTo>
                <a:lnTo>
                  <a:pt x="471141" y="27879"/>
                </a:lnTo>
                <a:lnTo>
                  <a:pt x="471141" y="39031"/>
                </a:lnTo>
                <a:lnTo>
                  <a:pt x="515746" y="39031"/>
                </a:lnTo>
                <a:lnTo>
                  <a:pt x="526898" y="33455"/>
                </a:lnTo>
                <a:lnTo>
                  <a:pt x="515746" y="27879"/>
                </a:lnTo>
                <a:close/>
              </a:path>
            </a:pathLst>
          </a:custGeom>
          <a:solidFill>
            <a:srgbClr val="000000"/>
          </a:solidFill>
        </p:spPr>
        <p:txBody>
          <a:bodyPr wrap="square" lIns="0" tIns="0" rIns="0" bIns="0" rtlCol="0"/>
          <a:lstStyle/>
          <a:p>
            <a:endParaRPr/>
          </a:p>
        </p:txBody>
      </p:sp>
      <p:sp>
        <p:nvSpPr>
          <p:cNvPr id="7" name="object 7"/>
          <p:cNvSpPr/>
          <p:nvPr/>
        </p:nvSpPr>
        <p:spPr>
          <a:xfrm>
            <a:off x="3034677" y="3698364"/>
            <a:ext cx="527050" cy="45719"/>
          </a:xfrm>
          <a:custGeom>
            <a:avLst/>
            <a:gdLst/>
            <a:ahLst/>
            <a:cxnLst/>
            <a:rect l="l" t="t" r="r" b="b"/>
            <a:pathLst>
              <a:path w="619125" h="67310">
                <a:moveTo>
                  <a:pt x="551877" y="0"/>
                </a:moveTo>
                <a:lnTo>
                  <a:pt x="551877" y="66911"/>
                </a:lnTo>
                <a:lnTo>
                  <a:pt x="607633" y="39031"/>
                </a:lnTo>
                <a:lnTo>
                  <a:pt x="563139" y="39031"/>
                </a:lnTo>
                <a:lnTo>
                  <a:pt x="563139" y="27879"/>
                </a:lnTo>
                <a:lnTo>
                  <a:pt x="607633" y="27879"/>
                </a:lnTo>
                <a:lnTo>
                  <a:pt x="551877" y="0"/>
                </a:lnTo>
                <a:close/>
              </a:path>
              <a:path w="619125" h="67310">
                <a:moveTo>
                  <a:pt x="551877" y="27879"/>
                </a:moveTo>
                <a:lnTo>
                  <a:pt x="0" y="27879"/>
                </a:lnTo>
                <a:lnTo>
                  <a:pt x="0" y="39031"/>
                </a:lnTo>
                <a:lnTo>
                  <a:pt x="551877" y="39031"/>
                </a:lnTo>
                <a:lnTo>
                  <a:pt x="551877" y="27879"/>
                </a:lnTo>
                <a:close/>
              </a:path>
              <a:path w="619125" h="67310">
                <a:moveTo>
                  <a:pt x="607633" y="27879"/>
                </a:moveTo>
                <a:lnTo>
                  <a:pt x="563139" y="27879"/>
                </a:lnTo>
                <a:lnTo>
                  <a:pt x="563139" y="39031"/>
                </a:lnTo>
                <a:lnTo>
                  <a:pt x="607633" y="39031"/>
                </a:lnTo>
                <a:lnTo>
                  <a:pt x="618784" y="33455"/>
                </a:lnTo>
                <a:lnTo>
                  <a:pt x="607633" y="27879"/>
                </a:lnTo>
                <a:close/>
              </a:path>
            </a:pathLst>
          </a:custGeom>
          <a:solidFill>
            <a:srgbClr val="000000"/>
          </a:solidFill>
        </p:spPr>
        <p:txBody>
          <a:bodyPr wrap="square" lIns="0" tIns="0" rIns="0" bIns="0" rtlCol="0"/>
          <a:lstStyle/>
          <a:p>
            <a:endParaRPr/>
          </a:p>
        </p:txBody>
      </p:sp>
      <p:sp>
        <p:nvSpPr>
          <p:cNvPr id="8" name="object 8"/>
          <p:cNvSpPr/>
          <p:nvPr/>
        </p:nvSpPr>
        <p:spPr>
          <a:xfrm>
            <a:off x="5459216" y="5114292"/>
            <a:ext cx="1004569" cy="67310"/>
          </a:xfrm>
          <a:custGeom>
            <a:avLst/>
            <a:gdLst/>
            <a:ahLst/>
            <a:cxnLst/>
            <a:rect l="l" t="t" r="r" b="b"/>
            <a:pathLst>
              <a:path w="1004570" h="67310">
                <a:moveTo>
                  <a:pt x="937377" y="0"/>
                </a:moveTo>
                <a:lnTo>
                  <a:pt x="937377" y="66911"/>
                </a:lnTo>
                <a:lnTo>
                  <a:pt x="993133" y="39031"/>
                </a:lnTo>
                <a:lnTo>
                  <a:pt x="948528" y="39031"/>
                </a:lnTo>
                <a:lnTo>
                  <a:pt x="948528" y="27879"/>
                </a:lnTo>
                <a:lnTo>
                  <a:pt x="993133" y="27879"/>
                </a:lnTo>
                <a:lnTo>
                  <a:pt x="937377" y="0"/>
                </a:lnTo>
                <a:close/>
              </a:path>
              <a:path w="1004570" h="67310">
                <a:moveTo>
                  <a:pt x="937377" y="27879"/>
                </a:moveTo>
                <a:lnTo>
                  <a:pt x="0" y="27879"/>
                </a:lnTo>
                <a:lnTo>
                  <a:pt x="0" y="39031"/>
                </a:lnTo>
                <a:lnTo>
                  <a:pt x="937377" y="39031"/>
                </a:lnTo>
                <a:lnTo>
                  <a:pt x="937377" y="27879"/>
                </a:lnTo>
                <a:close/>
              </a:path>
              <a:path w="1004570" h="67310">
                <a:moveTo>
                  <a:pt x="993133" y="27879"/>
                </a:moveTo>
                <a:lnTo>
                  <a:pt x="948528" y="27879"/>
                </a:lnTo>
                <a:lnTo>
                  <a:pt x="948528" y="39031"/>
                </a:lnTo>
                <a:lnTo>
                  <a:pt x="993133" y="39031"/>
                </a:lnTo>
                <a:lnTo>
                  <a:pt x="1004284" y="33455"/>
                </a:lnTo>
                <a:lnTo>
                  <a:pt x="993133" y="27879"/>
                </a:lnTo>
                <a:close/>
              </a:path>
            </a:pathLst>
          </a:custGeom>
          <a:solidFill>
            <a:srgbClr val="000000"/>
          </a:solidFill>
        </p:spPr>
        <p:txBody>
          <a:bodyPr wrap="square" lIns="0" tIns="0" rIns="0" bIns="0" rtlCol="0"/>
          <a:lstStyle/>
          <a:p>
            <a:endParaRPr/>
          </a:p>
        </p:txBody>
      </p:sp>
      <p:sp>
        <p:nvSpPr>
          <p:cNvPr id="9" name="object 9"/>
          <p:cNvSpPr/>
          <p:nvPr/>
        </p:nvSpPr>
        <p:spPr>
          <a:xfrm>
            <a:off x="3625669" y="4062399"/>
            <a:ext cx="4582160" cy="67310"/>
          </a:xfrm>
          <a:custGeom>
            <a:avLst/>
            <a:gdLst/>
            <a:ahLst/>
            <a:cxnLst/>
            <a:rect l="l" t="t" r="r" b="b"/>
            <a:pathLst>
              <a:path w="4582159" h="67310">
                <a:moveTo>
                  <a:pt x="4514821" y="0"/>
                </a:moveTo>
                <a:lnTo>
                  <a:pt x="4514821" y="66911"/>
                </a:lnTo>
                <a:lnTo>
                  <a:pt x="4570577" y="39031"/>
                </a:lnTo>
                <a:lnTo>
                  <a:pt x="4526083" y="39031"/>
                </a:lnTo>
                <a:lnTo>
                  <a:pt x="4526083" y="27879"/>
                </a:lnTo>
                <a:lnTo>
                  <a:pt x="4570577" y="27879"/>
                </a:lnTo>
                <a:lnTo>
                  <a:pt x="4514821" y="0"/>
                </a:lnTo>
                <a:close/>
              </a:path>
              <a:path w="4582159" h="67310">
                <a:moveTo>
                  <a:pt x="4514821" y="27879"/>
                </a:moveTo>
                <a:lnTo>
                  <a:pt x="0" y="27879"/>
                </a:lnTo>
                <a:lnTo>
                  <a:pt x="0" y="39031"/>
                </a:lnTo>
                <a:lnTo>
                  <a:pt x="4514821" y="39031"/>
                </a:lnTo>
                <a:lnTo>
                  <a:pt x="4514821" y="27879"/>
                </a:lnTo>
                <a:close/>
              </a:path>
              <a:path w="4582159" h="67310">
                <a:moveTo>
                  <a:pt x="4570577" y="27879"/>
                </a:moveTo>
                <a:lnTo>
                  <a:pt x="4526083" y="27879"/>
                </a:lnTo>
                <a:lnTo>
                  <a:pt x="4526083" y="39031"/>
                </a:lnTo>
                <a:lnTo>
                  <a:pt x="4570577" y="39031"/>
                </a:lnTo>
                <a:lnTo>
                  <a:pt x="4581728" y="33455"/>
                </a:lnTo>
                <a:lnTo>
                  <a:pt x="4570577" y="27879"/>
                </a:lnTo>
                <a:close/>
              </a:path>
            </a:pathLst>
          </a:custGeom>
          <a:solidFill>
            <a:srgbClr val="000000"/>
          </a:solidFill>
        </p:spPr>
        <p:txBody>
          <a:bodyPr wrap="square" lIns="0" tIns="0" rIns="0" bIns="0" rtlCol="0"/>
          <a:lstStyle/>
          <a:p>
            <a:endParaRPr/>
          </a:p>
        </p:txBody>
      </p:sp>
      <p:sp>
        <p:nvSpPr>
          <p:cNvPr id="10" name="object 10"/>
          <p:cNvSpPr/>
          <p:nvPr/>
        </p:nvSpPr>
        <p:spPr>
          <a:xfrm>
            <a:off x="4651455" y="3354028"/>
            <a:ext cx="469900" cy="67310"/>
          </a:xfrm>
          <a:custGeom>
            <a:avLst/>
            <a:gdLst/>
            <a:ahLst/>
            <a:cxnLst/>
            <a:rect l="l" t="t" r="r" b="b"/>
            <a:pathLst>
              <a:path w="469900" h="67310">
                <a:moveTo>
                  <a:pt x="402784" y="0"/>
                </a:moveTo>
                <a:lnTo>
                  <a:pt x="402784" y="66911"/>
                </a:lnTo>
                <a:lnTo>
                  <a:pt x="458540" y="39031"/>
                </a:lnTo>
                <a:lnTo>
                  <a:pt x="413935" y="39031"/>
                </a:lnTo>
                <a:lnTo>
                  <a:pt x="413935" y="27879"/>
                </a:lnTo>
                <a:lnTo>
                  <a:pt x="458540" y="27879"/>
                </a:lnTo>
                <a:lnTo>
                  <a:pt x="402784" y="0"/>
                </a:lnTo>
                <a:close/>
              </a:path>
              <a:path w="469900" h="67310">
                <a:moveTo>
                  <a:pt x="402784" y="27879"/>
                </a:moveTo>
                <a:lnTo>
                  <a:pt x="0" y="27879"/>
                </a:lnTo>
                <a:lnTo>
                  <a:pt x="0" y="39031"/>
                </a:lnTo>
                <a:lnTo>
                  <a:pt x="402784" y="39031"/>
                </a:lnTo>
                <a:lnTo>
                  <a:pt x="402784" y="27879"/>
                </a:lnTo>
                <a:close/>
              </a:path>
              <a:path w="469900" h="67310">
                <a:moveTo>
                  <a:pt x="458540" y="27879"/>
                </a:moveTo>
                <a:lnTo>
                  <a:pt x="413935" y="27879"/>
                </a:lnTo>
                <a:lnTo>
                  <a:pt x="413935" y="39031"/>
                </a:lnTo>
                <a:lnTo>
                  <a:pt x="458540" y="39031"/>
                </a:lnTo>
                <a:lnTo>
                  <a:pt x="469692" y="33455"/>
                </a:lnTo>
                <a:lnTo>
                  <a:pt x="458540" y="27879"/>
                </a:lnTo>
                <a:close/>
              </a:path>
            </a:pathLst>
          </a:custGeom>
          <a:solidFill>
            <a:srgbClr val="000000"/>
          </a:solidFill>
        </p:spPr>
        <p:txBody>
          <a:bodyPr wrap="square" lIns="0" tIns="0" rIns="0" bIns="0" rtlCol="0"/>
          <a:lstStyle/>
          <a:p>
            <a:endParaRPr/>
          </a:p>
        </p:txBody>
      </p:sp>
      <p:sp>
        <p:nvSpPr>
          <p:cNvPr id="11" name="object 11"/>
          <p:cNvSpPr/>
          <p:nvPr/>
        </p:nvSpPr>
        <p:spPr>
          <a:xfrm>
            <a:off x="2613663" y="6187777"/>
            <a:ext cx="4321915" cy="45719"/>
          </a:xfrm>
          <a:custGeom>
            <a:avLst/>
            <a:gdLst/>
            <a:ahLst/>
            <a:cxnLst/>
            <a:rect l="l" t="t" r="r" b="b"/>
            <a:pathLst>
              <a:path w="4276725" h="67310">
                <a:moveTo>
                  <a:pt x="4209275" y="0"/>
                </a:moveTo>
                <a:lnTo>
                  <a:pt x="4209275" y="66911"/>
                </a:lnTo>
                <a:lnTo>
                  <a:pt x="4265032" y="39031"/>
                </a:lnTo>
                <a:lnTo>
                  <a:pt x="4220538" y="39031"/>
                </a:lnTo>
                <a:lnTo>
                  <a:pt x="4220427" y="27879"/>
                </a:lnTo>
                <a:lnTo>
                  <a:pt x="4265032" y="27879"/>
                </a:lnTo>
                <a:lnTo>
                  <a:pt x="4209275" y="0"/>
                </a:lnTo>
                <a:close/>
              </a:path>
              <a:path w="4276725" h="67310">
                <a:moveTo>
                  <a:pt x="4209275" y="27879"/>
                </a:moveTo>
                <a:lnTo>
                  <a:pt x="0" y="27879"/>
                </a:lnTo>
                <a:lnTo>
                  <a:pt x="0" y="39031"/>
                </a:lnTo>
                <a:lnTo>
                  <a:pt x="4209275" y="39031"/>
                </a:lnTo>
                <a:lnTo>
                  <a:pt x="4209275" y="27879"/>
                </a:lnTo>
                <a:close/>
              </a:path>
              <a:path w="4276725" h="67310">
                <a:moveTo>
                  <a:pt x="4265032" y="27879"/>
                </a:moveTo>
                <a:lnTo>
                  <a:pt x="4220427" y="27879"/>
                </a:lnTo>
                <a:lnTo>
                  <a:pt x="4220538" y="39031"/>
                </a:lnTo>
                <a:lnTo>
                  <a:pt x="4265032" y="39031"/>
                </a:lnTo>
                <a:lnTo>
                  <a:pt x="4276183" y="33455"/>
                </a:lnTo>
                <a:lnTo>
                  <a:pt x="4265032" y="27879"/>
                </a:lnTo>
                <a:close/>
              </a:path>
            </a:pathLst>
          </a:custGeom>
          <a:solidFill>
            <a:srgbClr val="000000"/>
          </a:solidFill>
        </p:spPr>
        <p:txBody>
          <a:bodyPr wrap="square" lIns="0" tIns="0" rIns="0" bIns="0" rtlCol="0"/>
          <a:lstStyle/>
          <a:p>
            <a:endParaRPr/>
          </a:p>
        </p:txBody>
      </p:sp>
      <p:sp>
        <p:nvSpPr>
          <p:cNvPr id="12" name="object 12"/>
          <p:cNvSpPr/>
          <p:nvPr/>
        </p:nvSpPr>
        <p:spPr>
          <a:xfrm>
            <a:off x="3946736" y="4753615"/>
            <a:ext cx="619125" cy="67310"/>
          </a:xfrm>
          <a:custGeom>
            <a:avLst/>
            <a:gdLst/>
            <a:ahLst/>
            <a:cxnLst/>
            <a:rect l="l" t="t" r="r" b="b"/>
            <a:pathLst>
              <a:path w="619125" h="67310">
                <a:moveTo>
                  <a:pt x="551988" y="0"/>
                </a:moveTo>
                <a:lnTo>
                  <a:pt x="551988" y="66911"/>
                </a:lnTo>
                <a:lnTo>
                  <a:pt x="607745" y="39031"/>
                </a:lnTo>
                <a:lnTo>
                  <a:pt x="563139" y="39031"/>
                </a:lnTo>
                <a:lnTo>
                  <a:pt x="563139" y="27879"/>
                </a:lnTo>
                <a:lnTo>
                  <a:pt x="607745" y="27879"/>
                </a:lnTo>
                <a:lnTo>
                  <a:pt x="551988" y="0"/>
                </a:lnTo>
                <a:close/>
              </a:path>
              <a:path w="619125" h="67310">
                <a:moveTo>
                  <a:pt x="551988" y="27879"/>
                </a:moveTo>
                <a:lnTo>
                  <a:pt x="0" y="27879"/>
                </a:lnTo>
                <a:lnTo>
                  <a:pt x="0" y="39031"/>
                </a:lnTo>
                <a:lnTo>
                  <a:pt x="551988" y="39031"/>
                </a:lnTo>
                <a:lnTo>
                  <a:pt x="551988" y="27879"/>
                </a:lnTo>
                <a:close/>
              </a:path>
              <a:path w="619125" h="67310">
                <a:moveTo>
                  <a:pt x="607745" y="27879"/>
                </a:moveTo>
                <a:lnTo>
                  <a:pt x="563139" y="27879"/>
                </a:lnTo>
                <a:lnTo>
                  <a:pt x="563139" y="39031"/>
                </a:lnTo>
                <a:lnTo>
                  <a:pt x="607745" y="39031"/>
                </a:lnTo>
                <a:lnTo>
                  <a:pt x="618896" y="33455"/>
                </a:lnTo>
                <a:lnTo>
                  <a:pt x="607745" y="27879"/>
                </a:lnTo>
                <a:close/>
              </a:path>
            </a:pathLst>
          </a:custGeom>
          <a:solidFill>
            <a:srgbClr val="000000"/>
          </a:solidFill>
        </p:spPr>
        <p:txBody>
          <a:bodyPr wrap="square" lIns="0" tIns="0" rIns="0" bIns="0" rtlCol="0"/>
          <a:lstStyle/>
          <a:p>
            <a:endParaRP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13</a:t>
            </a:fld>
            <a:endParaRPr spc="-25" dirty="0"/>
          </a:p>
        </p:txBody>
      </p:sp>
      <p:pic>
        <p:nvPicPr>
          <p:cNvPr id="14" name="図 13">
            <a:extLst>
              <a:ext uri="{FF2B5EF4-FFF2-40B4-BE49-F238E27FC236}">
                <a16:creationId xmlns:a16="http://schemas.microsoft.com/office/drawing/2014/main" id="{B9B368BC-DC41-4997-954E-079A22D99A49}"/>
              </a:ext>
            </a:extLst>
          </p:cNvPr>
          <p:cNvPicPr>
            <a:picLocks noChangeAspect="1"/>
          </p:cNvPicPr>
          <p:nvPr/>
        </p:nvPicPr>
        <p:blipFill>
          <a:blip r:embed="rId2"/>
          <a:stretch>
            <a:fillRect/>
          </a:stretch>
        </p:blipFill>
        <p:spPr>
          <a:xfrm>
            <a:off x="2613663" y="2183463"/>
            <a:ext cx="280440" cy="274344"/>
          </a:xfrm>
          <a:prstGeom prst="rect">
            <a:avLst/>
          </a:prstGeom>
        </p:spPr>
      </p:pic>
      <p:pic>
        <p:nvPicPr>
          <p:cNvPr id="15" name="図 14">
            <a:extLst>
              <a:ext uri="{FF2B5EF4-FFF2-40B4-BE49-F238E27FC236}">
                <a16:creationId xmlns:a16="http://schemas.microsoft.com/office/drawing/2014/main" id="{053C5949-67AE-400B-AE8C-418F59C7D03C}"/>
              </a:ext>
            </a:extLst>
          </p:cNvPr>
          <p:cNvPicPr>
            <a:picLocks noChangeAspect="1"/>
          </p:cNvPicPr>
          <p:nvPr/>
        </p:nvPicPr>
        <p:blipFill>
          <a:blip r:embed="rId2"/>
          <a:stretch>
            <a:fillRect/>
          </a:stretch>
        </p:blipFill>
        <p:spPr>
          <a:xfrm>
            <a:off x="3636247" y="2183463"/>
            <a:ext cx="280440" cy="274344"/>
          </a:xfrm>
          <a:prstGeom prst="rect">
            <a:avLst/>
          </a:prstGeom>
        </p:spPr>
      </p:pic>
      <p:pic>
        <p:nvPicPr>
          <p:cNvPr id="16" name="図 15">
            <a:extLst>
              <a:ext uri="{FF2B5EF4-FFF2-40B4-BE49-F238E27FC236}">
                <a16:creationId xmlns:a16="http://schemas.microsoft.com/office/drawing/2014/main" id="{7CE08238-CBDC-4884-8B38-86EE6B0C1F53}"/>
              </a:ext>
            </a:extLst>
          </p:cNvPr>
          <p:cNvPicPr>
            <a:picLocks noChangeAspect="1"/>
          </p:cNvPicPr>
          <p:nvPr/>
        </p:nvPicPr>
        <p:blipFill>
          <a:blip r:embed="rId2"/>
          <a:stretch>
            <a:fillRect/>
          </a:stretch>
        </p:blipFill>
        <p:spPr>
          <a:xfrm>
            <a:off x="3953884" y="2183463"/>
            <a:ext cx="280440" cy="274344"/>
          </a:xfrm>
          <a:prstGeom prst="rect">
            <a:avLst/>
          </a:prstGeom>
        </p:spPr>
      </p:pic>
      <p:pic>
        <p:nvPicPr>
          <p:cNvPr id="17" name="図 16">
            <a:extLst>
              <a:ext uri="{FF2B5EF4-FFF2-40B4-BE49-F238E27FC236}">
                <a16:creationId xmlns:a16="http://schemas.microsoft.com/office/drawing/2014/main" id="{F27DB68A-85D5-40EA-BDB1-1411B9DC030C}"/>
              </a:ext>
            </a:extLst>
          </p:cNvPr>
          <p:cNvPicPr>
            <a:picLocks noChangeAspect="1"/>
          </p:cNvPicPr>
          <p:nvPr/>
        </p:nvPicPr>
        <p:blipFill>
          <a:blip r:embed="rId2"/>
          <a:stretch>
            <a:fillRect/>
          </a:stretch>
        </p:blipFill>
        <p:spPr>
          <a:xfrm>
            <a:off x="4285421" y="2197978"/>
            <a:ext cx="280440" cy="274344"/>
          </a:xfrm>
          <a:prstGeom prst="rect">
            <a:avLst/>
          </a:prstGeom>
        </p:spPr>
      </p:pic>
      <p:pic>
        <p:nvPicPr>
          <p:cNvPr id="18" name="図 17">
            <a:extLst>
              <a:ext uri="{FF2B5EF4-FFF2-40B4-BE49-F238E27FC236}">
                <a16:creationId xmlns:a16="http://schemas.microsoft.com/office/drawing/2014/main" id="{0AB47545-B8F8-437F-A699-FD4A3C98F8AD}"/>
              </a:ext>
            </a:extLst>
          </p:cNvPr>
          <p:cNvPicPr>
            <a:picLocks noChangeAspect="1"/>
          </p:cNvPicPr>
          <p:nvPr/>
        </p:nvPicPr>
        <p:blipFill>
          <a:blip r:embed="rId2"/>
          <a:stretch>
            <a:fillRect/>
          </a:stretch>
        </p:blipFill>
        <p:spPr>
          <a:xfrm>
            <a:off x="2976182" y="5353763"/>
            <a:ext cx="280440" cy="274344"/>
          </a:xfrm>
          <a:prstGeom prst="rect">
            <a:avLst/>
          </a:prstGeom>
        </p:spPr>
      </p:pic>
      <p:sp>
        <p:nvSpPr>
          <p:cNvPr id="20" name="正方形/長方形 19">
            <a:extLst>
              <a:ext uri="{FF2B5EF4-FFF2-40B4-BE49-F238E27FC236}">
                <a16:creationId xmlns:a16="http://schemas.microsoft.com/office/drawing/2014/main" id="{C4FFA70A-67E5-48E8-88D8-1C94380F1133}"/>
              </a:ext>
            </a:extLst>
          </p:cNvPr>
          <p:cNvSpPr/>
          <p:nvPr/>
        </p:nvSpPr>
        <p:spPr>
          <a:xfrm>
            <a:off x="8630697" y="1055357"/>
            <a:ext cx="738759" cy="53558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3FFA9729-0F8A-41A8-9507-311C2AF23592}"/>
              </a:ext>
            </a:extLst>
          </p:cNvPr>
          <p:cNvSpPr txBox="1"/>
          <p:nvPr/>
        </p:nvSpPr>
        <p:spPr>
          <a:xfrm>
            <a:off x="8856106" y="2286000"/>
            <a:ext cx="400110" cy="2015899"/>
          </a:xfrm>
          <a:prstGeom prst="rect">
            <a:avLst/>
          </a:prstGeom>
          <a:solidFill>
            <a:schemeClr val="bg1"/>
          </a:solidFill>
        </p:spPr>
        <p:txBody>
          <a:bodyPr vert="eaVert" wrap="square" rtlCol="0">
            <a:spAutoFit/>
          </a:bodyPr>
          <a:lstStyle/>
          <a:p>
            <a:r>
              <a:rPr kumimoji="1" lang="ja-JP" altLang="en-US" sz="1400" dirty="0">
                <a:latin typeface="BIZ UDGothic" panose="020B0400000000000000" pitchFamily="49" charset="-128"/>
                <a:ea typeface="BIZ UDGothic" panose="020B0400000000000000" pitchFamily="49" charset="-128"/>
              </a:rPr>
              <a:t>　宿　泊　税　開　始</a:t>
            </a:r>
          </a:p>
        </p:txBody>
      </p:sp>
      <p:sp>
        <p:nvSpPr>
          <p:cNvPr id="21" name="矢印: 右 20">
            <a:extLst>
              <a:ext uri="{FF2B5EF4-FFF2-40B4-BE49-F238E27FC236}">
                <a16:creationId xmlns:a16="http://schemas.microsoft.com/office/drawing/2014/main" id="{EAFDB855-1516-4232-B60C-A7C696CD68FD}"/>
              </a:ext>
            </a:extLst>
          </p:cNvPr>
          <p:cNvSpPr/>
          <p:nvPr/>
        </p:nvSpPr>
        <p:spPr>
          <a:xfrm>
            <a:off x="8677181" y="3238024"/>
            <a:ext cx="225409" cy="2739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EEC468D2-5E22-4AEF-AF9F-8A8564344170}"/>
              </a:ext>
            </a:extLst>
          </p:cNvPr>
          <p:cNvPicPr>
            <a:picLocks noChangeAspect="1"/>
          </p:cNvPicPr>
          <p:nvPr/>
        </p:nvPicPr>
        <p:blipFill>
          <a:blip r:embed="rId2"/>
          <a:stretch>
            <a:fillRect/>
          </a:stretch>
        </p:blipFill>
        <p:spPr>
          <a:xfrm>
            <a:off x="5282904" y="4319225"/>
            <a:ext cx="339276" cy="331901"/>
          </a:xfrm>
          <a:prstGeom prst="rect">
            <a:avLst/>
          </a:prstGeom>
        </p:spPr>
      </p:pic>
      <p:sp>
        <p:nvSpPr>
          <p:cNvPr id="26" name="テキスト ボックス 25">
            <a:extLst>
              <a:ext uri="{FF2B5EF4-FFF2-40B4-BE49-F238E27FC236}">
                <a16:creationId xmlns:a16="http://schemas.microsoft.com/office/drawing/2014/main" id="{6CDED76F-D091-43DA-B91F-F8F31EAD85BD}"/>
              </a:ext>
            </a:extLst>
          </p:cNvPr>
          <p:cNvSpPr txBox="1"/>
          <p:nvPr/>
        </p:nvSpPr>
        <p:spPr>
          <a:xfrm>
            <a:off x="3566220" y="5037111"/>
            <a:ext cx="1716684" cy="246221"/>
          </a:xfrm>
          <a:prstGeom prst="rect">
            <a:avLst/>
          </a:prstGeom>
          <a:solidFill>
            <a:schemeClr val="bg1"/>
          </a:solidFill>
        </p:spPr>
        <p:txBody>
          <a:bodyPr wrap="square" rtlCol="0">
            <a:spAutoFit/>
          </a:bodyPr>
          <a:lstStyle/>
          <a:p>
            <a:r>
              <a:rPr kumimoji="1" lang="ja-JP" altLang="en-US" sz="1000" dirty="0">
                <a:latin typeface="BIZ UDGothic" panose="020B0400000000000000" pitchFamily="49" charset="-128"/>
                <a:ea typeface="BIZ UDGothic" panose="020B0400000000000000" pitchFamily="49" charset="-128"/>
              </a:rPr>
              <a:t>事前調整</a:t>
            </a:r>
          </a:p>
        </p:txBody>
      </p:sp>
      <p:pic>
        <p:nvPicPr>
          <p:cNvPr id="29" name="図 28">
            <a:extLst>
              <a:ext uri="{FF2B5EF4-FFF2-40B4-BE49-F238E27FC236}">
                <a16:creationId xmlns:a16="http://schemas.microsoft.com/office/drawing/2014/main" id="{B0426FF4-43C1-43E3-85CF-C9FF48C7D1CC}"/>
              </a:ext>
            </a:extLst>
          </p:cNvPr>
          <p:cNvPicPr>
            <a:picLocks noChangeAspect="1"/>
          </p:cNvPicPr>
          <p:nvPr/>
        </p:nvPicPr>
        <p:blipFill>
          <a:blip r:embed="rId2"/>
          <a:stretch>
            <a:fillRect/>
          </a:stretch>
        </p:blipFill>
        <p:spPr>
          <a:xfrm>
            <a:off x="6314577" y="5383987"/>
            <a:ext cx="280440" cy="274344"/>
          </a:xfrm>
          <a:prstGeom prst="rect">
            <a:avLst/>
          </a:prstGeom>
        </p:spPr>
      </p:pic>
      <p:pic>
        <p:nvPicPr>
          <p:cNvPr id="30" name="図 29">
            <a:extLst>
              <a:ext uri="{FF2B5EF4-FFF2-40B4-BE49-F238E27FC236}">
                <a16:creationId xmlns:a16="http://schemas.microsoft.com/office/drawing/2014/main" id="{EB5DD9C6-DCD5-4DE7-8E7E-E6B59E1C13AD}"/>
              </a:ext>
            </a:extLst>
          </p:cNvPr>
          <p:cNvPicPr>
            <a:picLocks noChangeAspect="1"/>
          </p:cNvPicPr>
          <p:nvPr/>
        </p:nvPicPr>
        <p:blipFill>
          <a:blip r:embed="rId2"/>
          <a:stretch>
            <a:fillRect/>
          </a:stretch>
        </p:blipFill>
        <p:spPr>
          <a:xfrm>
            <a:off x="6983039" y="5383987"/>
            <a:ext cx="280440" cy="274344"/>
          </a:xfrm>
          <a:prstGeom prst="rect">
            <a:avLst/>
          </a:prstGeom>
        </p:spPr>
      </p:pic>
      <p:sp>
        <p:nvSpPr>
          <p:cNvPr id="32" name="object 9">
            <a:extLst>
              <a:ext uri="{FF2B5EF4-FFF2-40B4-BE49-F238E27FC236}">
                <a16:creationId xmlns:a16="http://schemas.microsoft.com/office/drawing/2014/main" id="{66482BFD-E9FD-4F86-B6A4-F6D065D35725}"/>
              </a:ext>
            </a:extLst>
          </p:cNvPr>
          <p:cNvSpPr/>
          <p:nvPr/>
        </p:nvSpPr>
        <p:spPr>
          <a:xfrm>
            <a:off x="6463785" y="5827060"/>
            <a:ext cx="2119892" cy="103433"/>
          </a:xfrm>
          <a:custGeom>
            <a:avLst/>
            <a:gdLst/>
            <a:ahLst/>
            <a:cxnLst/>
            <a:rect l="l" t="t" r="r" b="b"/>
            <a:pathLst>
              <a:path w="4582159" h="67310">
                <a:moveTo>
                  <a:pt x="4514821" y="0"/>
                </a:moveTo>
                <a:lnTo>
                  <a:pt x="4514821" y="66911"/>
                </a:lnTo>
                <a:lnTo>
                  <a:pt x="4570577" y="39031"/>
                </a:lnTo>
                <a:lnTo>
                  <a:pt x="4526083" y="39031"/>
                </a:lnTo>
                <a:lnTo>
                  <a:pt x="4526083" y="27879"/>
                </a:lnTo>
                <a:lnTo>
                  <a:pt x="4570577" y="27879"/>
                </a:lnTo>
                <a:lnTo>
                  <a:pt x="4514821" y="0"/>
                </a:lnTo>
                <a:close/>
              </a:path>
              <a:path w="4582159" h="67310">
                <a:moveTo>
                  <a:pt x="4514821" y="27879"/>
                </a:moveTo>
                <a:lnTo>
                  <a:pt x="0" y="27879"/>
                </a:lnTo>
                <a:lnTo>
                  <a:pt x="0" y="39031"/>
                </a:lnTo>
                <a:lnTo>
                  <a:pt x="4514821" y="39031"/>
                </a:lnTo>
                <a:lnTo>
                  <a:pt x="4514821" y="27879"/>
                </a:lnTo>
                <a:close/>
              </a:path>
              <a:path w="4582159" h="67310">
                <a:moveTo>
                  <a:pt x="4570577" y="27879"/>
                </a:moveTo>
                <a:lnTo>
                  <a:pt x="4526083" y="27879"/>
                </a:lnTo>
                <a:lnTo>
                  <a:pt x="4526083" y="39031"/>
                </a:lnTo>
                <a:lnTo>
                  <a:pt x="4570577" y="39031"/>
                </a:lnTo>
                <a:lnTo>
                  <a:pt x="4581728" y="33455"/>
                </a:lnTo>
                <a:lnTo>
                  <a:pt x="4570577" y="27879"/>
                </a:lnTo>
                <a:close/>
              </a:path>
            </a:pathLst>
          </a:custGeom>
          <a:solidFill>
            <a:srgbClr val="000000"/>
          </a:solidFill>
        </p:spPr>
        <p:txBody>
          <a:bodyPr wrap="square" lIns="0" tIns="0" rIns="0" bIns="0" rtlCol="0"/>
          <a:lstStyle/>
          <a:p>
            <a:endParaRPr/>
          </a:p>
        </p:txBody>
      </p:sp>
      <p:pic>
        <p:nvPicPr>
          <p:cNvPr id="27" name="図 26">
            <a:extLst>
              <a:ext uri="{FF2B5EF4-FFF2-40B4-BE49-F238E27FC236}">
                <a16:creationId xmlns:a16="http://schemas.microsoft.com/office/drawing/2014/main" id="{C76C3BC5-B98E-4882-9372-204EF93CF1FA}"/>
              </a:ext>
            </a:extLst>
          </p:cNvPr>
          <p:cNvPicPr>
            <a:picLocks noChangeAspect="1"/>
          </p:cNvPicPr>
          <p:nvPr/>
        </p:nvPicPr>
        <p:blipFill>
          <a:blip r:embed="rId2"/>
          <a:stretch>
            <a:fillRect/>
          </a:stretch>
        </p:blipFill>
        <p:spPr>
          <a:xfrm>
            <a:off x="4953000" y="1840802"/>
            <a:ext cx="280440" cy="274344"/>
          </a:xfrm>
          <a:prstGeom prst="rect">
            <a:avLst/>
          </a:prstGeom>
        </p:spPr>
      </p:pic>
      <p:sp>
        <p:nvSpPr>
          <p:cNvPr id="28" name="object 2">
            <a:extLst>
              <a:ext uri="{FF2B5EF4-FFF2-40B4-BE49-F238E27FC236}">
                <a16:creationId xmlns:a16="http://schemas.microsoft.com/office/drawing/2014/main" id="{062016D7-2B8A-42D3-9CC5-01DA8330E90D}"/>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ctr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１</a:t>
            </a:r>
            <a:r>
              <a:rPr spc="-40" dirty="0"/>
              <a:t>法定外税（宿泊税）</a:t>
            </a:r>
            <a:r>
              <a:rPr spc="-45" dirty="0"/>
              <a:t>の新設</a:t>
            </a:r>
          </a:p>
        </p:txBody>
      </p:sp>
      <p:pic>
        <p:nvPicPr>
          <p:cNvPr id="4" name="object 4"/>
          <p:cNvPicPr/>
          <p:nvPr/>
        </p:nvPicPr>
        <p:blipFill>
          <a:blip r:embed="rId2" cstate="print"/>
          <a:stretch>
            <a:fillRect/>
          </a:stretch>
        </p:blipFill>
        <p:spPr>
          <a:xfrm>
            <a:off x="1528929" y="1395841"/>
            <a:ext cx="7112801" cy="5257699"/>
          </a:xfrm>
          <a:prstGeom prst="rect">
            <a:avLst/>
          </a:prstGeom>
        </p:spPr>
      </p:pic>
      <p:sp>
        <p:nvSpPr>
          <p:cNvPr id="5" name="object 5"/>
          <p:cNvSpPr txBox="1"/>
          <p:nvPr/>
        </p:nvSpPr>
        <p:spPr>
          <a:xfrm>
            <a:off x="425450" y="983488"/>
            <a:ext cx="1282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(1)</a:t>
            </a:r>
            <a:r>
              <a:rPr sz="1800" spc="-15" dirty="0">
                <a:latin typeface="BIZ UDGothic"/>
                <a:cs typeface="BIZ UDGothic"/>
              </a:rPr>
              <a:t>制度概要</a:t>
            </a:r>
            <a:endParaRPr sz="1800">
              <a:latin typeface="BIZ UDGothic"/>
              <a:cs typeface="BIZ UDGothic"/>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2</a:t>
            </a:fld>
            <a:endParaRPr spc="-25" dirty="0"/>
          </a:p>
        </p:txBody>
      </p:sp>
      <p:sp>
        <p:nvSpPr>
          <p:cNvPr id="6" name="object 6"/>
          <p:cNvSpPr txBox="1"/>
          <p:nvPr/>
        </p:nvSpPr>
        <p:spPr>
          <a:xfrm>
            <a:off x="8763254" y="987551"/>
            <a:ext cx="736600" cy="147320"/>
          </a:xfrm>
          <a:prstGeom prst="rect">
            <a:avLst/>
          </a:prstGeom>
        </p:spPr>
        <p:txBody>
          <a:bodyPr vert="horz" wrap="square" lIns="0" tIns="12065" rIns="0" bIns="0" rtlCol="0">
            <a:spAutoFit/>
          </a:bodyPr>
          <a:lstStyle/>
          <a:p>
            <a:pPr marL="12700">
              <a:lnSpc>
                <a:spcPct val="100000"/>
              </a:lnSpc>
              <a:spcBef>
                <a:spcPts val="95"/>
              </a:spcBef>
            </a:pPr>
            <a:r>
              <a:rPr sz="800" spc="-15" dirty="0">
                <a:latin typeface="BIZ UDGothic"/>
                <a:cs typeface="BIZ UDGothic"/>
              </a:rPr>
              <a:t>出典：総務省</a:t>
            </a:r>
            <a:r>
              <a:rPr sz="800" spc="-25" dirty="0">
                <a:latin typeface="BIZ UDGothic"/>
                <a:cs typeface="BIZ UDGothic"/>
              </a:rPr>
              <a:t>HP</a:t>
            </a:r>
            <a:endParaRPr sz="800">
              <a:latin typeface="BIZ UDGothic"/>
              <a:cs typeface="BIZ UDGothic"/>
            </a:endParaRPr>
          </a:p>
        </p:txBody>
      </p:sp>
      <p:sp>
        <p:nvSpPr>
          <p:cNvPr id="8" name="object 2">
            <a:extLst>
              <a:ext uri="{FF2B5EF4-FFF2-40B4-BE49-F238E27FC236}">
                <a16:creationId xmlns:a16="http://schemas.microsoft.com/office/drawing/2014/main" id="{DA15D948-4011-47AE-BE64-4CD180DEDACB}"/>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ctr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１</a:t>
            </a:r>
            <a:r>
              <a:rPr spc="-40" dirty="0"/>
              <a:t>法定外税（宿泊税）</a:t>
            </a:r>
            <a:r>
              <a:rPr spc="-45" dirty="0"/>
              <a:t>の新設</a:t>
            </a:r>
          </a:p>
        </p:txBody>
      </p:sp>
      <p:sp>
        <p:nvSpPr>
          <p:cNvPr id="4" name="object 4"/>
          <p:cNvSpPr txBox="1"/>
          <p:nvPr/>
        </p:nvSpPr>
        <p:spPr>
          <a:xfrm>
            <a:off x="425450" y="983488"/>
            <a:ext cx="1282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(2)</a:t>
            </a:r>
            <a:r>
              <a:rPr sz="1800" spc="-15" dirty="0">
                <a:latin typeface="BIZ UDGothic"/>
                <a:cs typeface="BIZ UDGothic"/>
              </a:rPr>
              <a:t>処理基準</a:t>
            </a:r>
            <a:endParaRPr sz="1800" dirty="0">
              <a:latin typeface="BIZ UDGothic"/>
              <a:cs typeface="BIZ UDGothic"/>
            </a:endParaRPr>
          </a:p>
        </p:txBody>
      </p:sp>
      <p:sp>
        <p:nvSpPr>
          <p:cNvPr id="5" name="object 5"/>
          <p:cNvSpPr txBox="1"/>
          <p:nvPr/>
        </p:nvSpPr>
        <p:spPr>
          <a:xfrm>
            <a:off x="8763254" y="987551"/>
            <a:ext cx="736600" cy="147320"/>
          </a:xfrm>
          <a:prstGeom prst="rect">
            <a:avLst/>
          </a:prstGeom>
        </p:spPr>
        <p:txBody>
          <a:bodyPr vert="horz" wrap="square" lIns="0" tIns="12065" rIns="0" bIns="0" rtlCol="0">
            <a:spAutoFit/>
          </a:bodyPr>
          <a:lstStyle/>
          <a:p>
            <a:pPr marL="12700">
              <a:lnSpc>
                <a:spcPct val="100000"/>
              </a:lnSpc>
              <a:spcBef>
                <a:spcPts val="95"/>
              </a:spcBef>
            </a:pPr>
            <a:r>
              <a:rPr sz="800" spc="-15" dirty="0">
                <a:latin typeface="BIZ UDGothic"/>
                <a:cs typeface="BIZ UDGothic"/>
              </a:rPr>
              <a:t>出典：総務省</a:t>
            </a:r>
            <a:r>
              <a:rPr sz="800" spc="-25" dirty="0">
                <a:latin typeface="BIZ UDGothic"/>
                <a:cs typeface="BIZ UDGothic"/>
              </a:rPr>
              <a:t>HP</a:t>
            </a:r>
            <a:endParaRPr sz="800">
              <a:latin typeface="BIZ UDGothic"/>
              <a:cs typeface="BIZ UDGothic"/>
            </a:endParaRPr>
          </a:p>
        </p:txBody>
      </p:sp>
      <p:pic>
        <p:nvPicPr>
          <p:cNvPr id="6" name="object 6"/>
          <p:cNvPicPr/>
          <p:nvPr/>
        </p:nvPicPr>
        <p:blipFill>
          <a:blip r:embed="rId2" cstate="print"/>
          <a:stretch>
            <a:fillRect/>
          </a:stretch>
        </p:blipFill>
        <p:spPr>
          <a:xfrm>
            <a:off x="1559603" y="1355603"/>
            <a:ext cx="7005835" cy="5172513"/>
          </a:xfrm>
          <a:prstGeom prst="rect">
            <a:avLst/>
          </a:prstGeom>
        </p:spPr>
      </p:pic>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3</a:t>
            </a:fld>
            <a:endParaRPr spc="-25" dirty="0"/>
          </a:p>
        </p:txBody>
      </p:sp>
      <p:sp>
        <p:nvSpPr>
          <p:cNvPr id="10" name="正方形/長方形 9">
            <a:extLst>
              <a:ext uri="{FF2B5EF4-FFF2-40B4-BE49-F238E27FC236}">
                <a16:creationId xmlns:a16="http://schemas.microsoft.com/office/drawing/2014/main" id="{17AE7A95-FA27-4537-9BA3-D2089CCAA174}"/>
              </a:ext>
            </a:extLst>
          </p:cNvPr>
          <p:cNvSpPr/>
          <p:nvPr/>
        </p:nvSpPr>
        <p:spPr>
          <a:xfrm>
            <a:off x="1708150" y="2590800"/>
            <a:ext cx="6140450" cy="1143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object 2">
            <a:extLst>
              <a:ext uri="{FF2B5EF4-FFF2-40B4-BE49-F238E27FC236}">
                <a16:creationId xmlns:a16="http://schemas.microsoft.com/office/drawing/2014/main" id="{CE4F196A-F758-4514-AD42-D6C25C882B46}"/>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ctr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１</a:t>
            </a:r>
            <a:r>
              <a:rPr spc="-40" dirty="0"/>
              <a:t>法定外税（宿泊税）</a:t>
            </a:r>
            <a:r>
              <a:rPr spc="-45" dirty="0"/>
              <a:t>の新設</a:t>
            </a:r>
          </a:p>
        </p:txBody>
      </p:sp>
      <p:sp>
        <p:nvSpPr>
          <p:cNvPr id="4" name="object 4"/>
          <p:cNvSpPr txBox="1"/>
          <p:nvPr/>
        </p:nvSpPr>
        <p:spPr>
          <a:xfrm>
            <a:off x="425450" y="983488"/>
            <a:ext cx="1282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a:t>
            </a:r>
            <a:r>
              <a:rPr sz="1800" spc="-15" dirty="0">
                <a:latin typeface="BIZ UDGothic"/>
                <a:cs typeface="BIZ UDGothic"/>
              </a:rPr>
              <a:t>留意事項</a:t>
            </a:r>
            <a:endParaRPr sz="1800">
              <a:latin typeface="BIZ UDGothic"/>
              <a:cs typeface="BIZ UDGothic"/>
            </a:endParaRPr>
          </a:p>
        </p:txBody>
      </p:sp>
      <p:sp>
        <p:nvSpPr>
          <p:cNvPr id="5" name="object 5"/>
          <p:cNvSpPr txBox="1"/>
          <p:nvPr/>
        </p:nvSpPr>
        <p:spPr>
          <a:xfrm>
            <a:off x="8763254" y="987551"/>
            <a:ext cx="736600" cy="147320"/>
          </a:xfrm>
          <a:prstGeom prst="rect">
            <a:avLst/>
          </a:prstGeom>
        </p:spPr>
        <p:txBody>
          <a:bodyPr vert="horz" wrap="square" lIns="0" tIns="12065" rIns="0" bIns="0" rtlCol="0">
            <a:spAutoFit/>
          </a:bodyPr>
          <a:lstStyle/>
          <a:p>
            <a:pPr marL="12700">
              <a:lnSpc>
                <a:spcPct val="100000"/>
              </a:lnSpc>
              <a:spcBef>
                <a:spcPts val="95"/>
              </a:spcBef>
            </a:pPr>
            <a:r>
              <a:rPr sz="800" spc="-15" dirty="0">
                <a:latin typeface="BIZ UDGothic"/>
                <a:cs typeface="BIZ UDGothic"/>
              </a:rPr>
              <a:t>出典：総務省</a:t>
            </a:r>
            <a:r>
              <a:rPr sz="800" spc="-25" dirty="0">
                <a:latin typeface="BIZ UDGothic"/>
                <a:cs typeface="BIZ UDGothic"/>
              </a:rPr>
              <a:t>HP</a:t>
            </a:r>
            <a:endParaRPr sz="800">
              <a:latin typeface="BIZ UDGothic"/>
              <a:cs typeface="BIZ UDGothic"/>
            </a:endParaRPr>
          </a:p>
        </p:txBody>
      </p:sp>
      <p:pic>
        <p:nvPicPr>
          <p:cNvPr id="6" name="object 6"/>
          <p:cNvPicPr/>
          <p:nvPr/>
        </p:nvPicPr>
        <p:blipFill>
          <a:blip r:embed="rId2" cstate="print"/>
          <a:stretch>
            <a:fillRect/>
          </a:stretch>
        </p:blipFill>
        <p:spPr>
          <a:xfrm>
            <a:off x="1451105" y="1424533"/>
            <a:ext cx="7232557" cy="5056976"/>
          </a:xfrm>
          <a:prstGeom prst="rect">
            <a:avLst/>
          </a:prstGeom>
        </p:spPr>
      </p:pic>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4</a:t>
            </a:fld>
            <a:endParaRPr spc="-25" dirty="0"/>
          </a:p>
        </p:txBody>
      </p:sp>
      <p:cxnSp>
        <p:nvCxnSpPr>
          <p:cNvPr id="8" name="直線コネクタ 7">
            <a:extLst>
              <a:ext uri="{FF2B5EF4-FFF2-40B4-BE49-F238E27FC236}">
                <a16:creationId xmlns:a16="http://schemas.microsoft.com/office/drawing/2014/main" id="{7D836243-ABB7-4ED0-8074-FDFD7B255AD7}"/>
              </a:ext>
            </a:extLst>
          </p:cNvPr>
          <p:cNvCxnSpPr>
            <a:cxnSpLocks/>
          </p:cNvCxnSpPr>
          <p:nvPr/>
        </p:nvCxnSpPr>
        <p:spPr>
          <a:xfrm>
            <a:off x="2438400" y="3886200"/>
            <a:ext cx="51816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C5DAC9FB-7859-43D9-8585-A7D93BCD72D8}"/>
              </a:ext>
            </a:extLst>
          </p:cNvPr>
          <p:cNvCxnSpPr>
            <a:cxnSpLocks/>
          </p:cNvCxnSpPr>
          <p:nvPr/>
        </p:nvCxnSpPr>
        <p:spPr>
          <a:xfrm>
            <a:off x="1816354" y="4419600"/>
            <a:ext cx="686730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5B6C2784-A41A-4E22-BB1B-5A14ED6833EA}"/>
              </a:ext>
            </a:extLst>
          </p:cNvPr>
          <p:cNvCxnSpPr>
            <a:cxnSpLocks/>
          </p:cNvCxnSpPr>
          <p:nvPr/>
        </p:nvCxnSpPr>
        <p:spPr>
          <a:xfrm>
            <a:off x="4298568" y="4191000"/>
            <a:ext cx="4385094"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E92595A-4DA6-4D13-B276-155188DFC8C6}"/>
              </a:ext>
            </a:extLst>
          </p:cNvPr>
          <p:cNvCxnSpPr>
            <a:cxnSpLocks/>
          </p:cNvCxnSpPr>
          <p:nvPr/>
        </p:nvCxnSpPr>
        <p:spPr>
          <a:xfrm>
            <a:off x="1816354" y="4572000"/>
            <a:ext cx="290804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22A29D-652A-4B77-AB4D-CC57A9DFC8B6}"/>
              </a:ext>
            </a:extLst>
          </p:cNvPr>
          <p:cNvCxnSpPr>
            <a:cxnSpLocks/>
          </p:cNvCxnSpPr>
          <p:nvPr/>
        </p:nvCxnSpPr>
        <p:spPr>
          <a:xfrm>
            <a:off x="2057400" y="5105400"/>
            <a:ext cx="6477000"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080A3A4-D9BB-48B6-8755-D41CD7FD2D9D}"/>
              </a:ext>
            </a:extLst>
          </p:cNvPr>
          <p:cNvCxnSpPr>
            <a:cxnSpLocks/>
          </p:cNvCxnSpPr>
          <p:nvPr/>
        </p:nvCxnSpPr>
        <p:spPr>
          <a:xfrm>
            <a:off x="5943600" y="5638800"/>
            <a:ext cx="274006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8F4DF009-9A8D-4247-9B94-2DE503F96E7C}"/>
              </a:ext>
            </a:extLst>
          </p:cNvPr>
          <p:cNvCxnSpPr>
            <a:cxnSpLocks/>
          </p:cNvCxnSpPr>
          <p:nvPr/>
        </p:nvCxnSpPr>
        <p:spPr>
          <a:xfrm>
            <a:off x="1816354" y="5791200"/>
            <a:ext cx="146024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object 2">
            <a:extLst>
              <a:ext uri="{FF2B5EF4-FFF2-40B4-BE49-F238E27FC236}">
                <a16:creationId xmlns:a16="http://schemas.microsoft.com/office/drawing/2014/main" id="{C6DECB79-FBA9-4C48-8A3C-9D8F5371A713}"/>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4" name="object 4"/>
          <p:cNvSpPr/>
          <p:nvPr/>
        </p:nvSpPr>
        <p:spPr>
          <a:xfrm>
            <a:off x="6033135" y="1299857"/>
            <a:ext cx="3488054" cy="4592320"/>
          </a:xfrm>
          <a:custGeom>
            <a:avLst/>
            <a:gdLst/>
            <a:ahLst/>
            <a:cxnLst/>
            <a:rect l="l" t="t" r="r" b="b"/>
            <a:pathLst>
              <a:path w="3488054" h="4592320">
                <a:moveTo>
                  <a:pt x="3487928" y="3798341"/>
                </a:moveTo>
                <a:lnTo>
                  <a:pt x="0" y="3798341"/>
                </a:lnTo>
                <a:lnTo>
                  <a:pt x="0" y="4287482"/>
                </a:lnTo>
                <a:lnTo>
                  <a:pt x="0" y="4592282"/>
                </a:lnTo>
                <a:lnTo>
                  <a:pt x="3487928" y="4592282"/>
                </a:lnTo>
                <a:lnTo>
                  <a:pt x="3487928" y="4287507"/>
                </a:lnTo>
                <a:lnTo>
                  <a:pt x="3487928" y="3798341"/>
                </a:lnTo>
                <a:close/>
              </a:path>
              <a:path w="3488054" h="4592320">
                <a:moveTo>
                  <a:pt x="3487928" y="3309124"/>
                </a:moveTo>
                <a:lnTo>
                  <a:pt x="0" y="3309124"/>
                </a:lnTo>
                <a:lnTo>
                  <a:pt x="0" y="3798303"/>
                </a:lnTo>
                <a:lnTo>
                  <a:pt x="3487928" y="3798303"/>
                </a:lnTo>
                <a:lnTo>
                  <a:pt x="3487928" y="3309124"/>
                </a:lnTo>
                <a:close/>
              </a:path>
              <a:path w="3488054" h="4592320">
                <a:moveTo>
                  <a:pt x="3487928" y="2026043"/>
                </a:moveTo>
                <a:lnTo>
                  <a:pt x="0" y="2026043"/>
                </a:lnTo>
                <a:lnTo>
                  <a:pt x="0" y="2515222"/>
                </a:lnTo>
                <a:lnTo>
                  <a:pt x="0" y="2819920"/>
                </a:lnTo>
                <a:lnTo>
                  <a:pt x="0" y="3309099"/>
                </a:lnTo>
                <a:lnTo>
                  <a:pt x="3487928" y="3309099"/>
                </a:lnTo>
                <a:lnTo>
                  <a:pt x="3487928" y="2820022"/>
                </a:lnTo>
                <a:lnTo>
                  <a:pt x="3487928" y="2515222"/>
                </a:lnTo>
                <a:lnTo>
                  <a:pt x="3487928" y="2026043"/>
                </a:lnTo>
                <a:close/>
              </a:path>
              <a:path w="3488054" h="4592320">
                <a:moveTo>
                  <a:pt x="3487928" y="1259471"/>
                </a:moveTo>
                <a:lnTo>
                  <a:pt x="0" y="1259471"/>
                </a:lnTo>
                <a:lnTo>
                  <a:pt x="0" y="2026018"/>
                </a:lnTo>
                <a:lnTo>
                  <a:pt x="3487928" y="2026018"/>
                </a:lnTo>
                <a:lnTo>
                  <a:pt x="3487928" y="1259471"/>
                </a:lnTo>
                <a:close/>
              </a:path>
              <a:path w="3488054" h="4592320">
                <a:moveTo>
                  <a:pt x="3487928" y="0"/>
                </a:moveTo>
                <a:lnTo>
                  <a:pt x="0" y="0"/>
                </a:lnTo>
                <a:lnTo>
                  <a:pt x="0" y="345046"/>
                </a:lnTo>
                <a:lnTo>
                  <a:pt x="0" y="649846"/>
                </a:lnTo>
                <a:lnTo>
                  <a:pt x="0" y="954646"/>
                </a:lnTo>
                <a:lnTo>
                  <a:pt x="0" y="1259446"/>
                </a:lnTo>
                <a:lnTo>
                  <a:pt x="3487928" y="1259446"/>
                </a:lnTo>
                <a:lnTo>
                  <a:pt x="3487928" y="954646"/>
                </a:lnTo>
                <a:lnTo>
                  <a:pt x="3487928" y="649846"/>
                </a:lnTo>
                <a:lnTo>
                  <a:pt x="3487928" y="345046"/>
                </a:lnTo>
                <a:lnTo>
                  <a:pt x="3487928" y="0"/>
                </a:lnTo>
                <a:close/>
              </a:path>
            </a:pathLst>
          </a:custGeom>
          <a:solidFill>
            <a:srgbClr val="DEEBF7"/>
          </a:solidFill>
        </p:spPr>
        <p:txBody>
          <a:bodyPr wrap="square" lIns="0" tIns="0" rIns="0" bIns="0" rtlCol="0"/>
          <a:lstStyle/>
          <a:p>
            <a:endParaRPr/>
          </a:p>
        </p:txBody>
      </p:sp>
      <p:sp>
        <p:nvSpPr>
          <p:cNvPr id="5" name="object 5"/>
          <p:cNvSpPr/>
          <p:nvPr/>
        </p:nvSpPr>
        <p:spPr>
          <a:xfrm>
            <a:off x="1844801" y="1299844"/>
            <a:ext cx="0" cy="345440"/>
          </a:xfrm>
          <a:custGeom>
            <a:avLst/>
            <a:gdLst/>
            <a:ahLst/>
            <a:cxnLst/>
            <a:rect l="l" t="t" r="r" b="b"/>
            <a:pathLst>
              <a:path h="345439">
                <a:moveTo>
                  <a:pt x="0" y="0"/>
                </a:moveTo>
                <a:lnTo>
                  <a:pt x="0" y="345058"/>
                </a:lnTo>
              </a:path>
            </a:pathLst>
          </a:custGeom>
          <a:ln w="19050">
            <a:solidFill>
              <a:srgbClr val="525252"/>
            </a:solidFill>
          </a:ln>
        </p:spPr>
        <p:txBody>
          <a:bodyPr wrap="square" lIns="0" tIns="0" rIns="0" bIns="0" rtlCol="0"/>
          <a:lstStyle/>
          <a:p>
            <a:endParaRPr/>
          </a:p>
        </p:txBody>
      </p:sp>
      <p:sp>
        <p:nvSpPr>
          <p:cNvPr id="6" name="object 6"/>
          <p:cNvSpPr txBox="1"/>
          <p:nvPr/>
        </p:nvSpPr>
        <p:spPr>
          <a:xfrm>
            <a:off x="425450" y="847766"/>
            <a:ext cx="3792854" cy="754380"/>
          </a:xfrm>
          <a:prstGeom prst="rect">
            <a:avLst/>
          </a:prstGeom>
        </p:spPr>
        <p:txBody>
          <a:bodyPr vert="horz" wrap="square" lIns="0" tIns="147955" rIns="0" bIns="0" rtlCol="0">
            <a:spAutoFit/>
          </a:bodyPr>
          <a:lstStyle/>
          <a:p>
            <a:pPr marL="12700">
              <a:lnSpc>
                <a:spcPct val="100000"/>
              </a:lnSpc>
              <a:spcBef>
                <a:spcPts val="1165"/>
              </a:spcBef>
            </a:pPr>
            <a:r>
              <a:rPr sz="1800" dirty="0">
                <a:latin typeface="BIZ UDGothic"/>
                <a:cs typeface="BIZ UDGothic"/>
              </a:rPr>
              <a:t>(1)</a:t>
            </a:r>
            <a:r>
              <a:rPr sz="1800" spc="-15" dirty="0">
                <a:latin typeface="BIZ UDGothic"/>
                <a:cs typeface="BIZ UDGothic"/>
              </a:rPr>
              <a:t>課税要件</a:t>
            </a:r>
            <a:endParaRPr sz="1800">
              <a:latin typeface="BIZ UDGothic"/>
              <a:cs typeface="BIZ UDGothic"/>
            </a:endParaRPr>
          </a:p>
          <a:p>
            <a:pPr marL="479425">
              <a:lnSpc>
                <a:spcPct val="100000"/>
              </a:lnSpc>
              <a:spcBef>
                <a:spcPts val="830"/>
              </a:spcBef>
              <a:tabLst>
                <a:tab pos="834390" algn="l"/>
                <a:tab pos="3246755" algn="l"/>
                <a:tab pos="3602354" algn="l"/>
              </a:tabLst>
            </a:pPr>
            <a:r>
              <a:rPr sz="1400" spc="-50" dirty="0">
                <a:solidFill>
                  <a:srgbClr val="7B7B7B"/>
                </a:solidFill>
                <a:latin typeface="BIZ UDGothic"/>
                <a:cs typeface="BIZ UDGothic"/>
              </a:rPr>
              <a:t>項目</a:t>
            </a:r>
            <a:r>
              <a:rPr sz="1400" spc="-60" dirty="0">
                <a:solidFill>
                  <a:srgbClr val="7B7B7B"/>
                </a:solidFill>
                <a:latin typeface="BIZ UDGothic"/>
                <a:cs typeface="BIZ UDGothic"/>
              </a:rPr>
              <a:t>内</a:t>
            </a:r>
            <a:r>
              <a:rPr sz="1400" spc="-50" dirty="0">
                <a:solidFill>
                  <a:srgbClr val="7B7B7B"/>
                </a:solidFill>
                <a:latin typeface="BIZ UDGothic"/>
                <a:cs typeface="BIZ UDGothic"/>
              </a:rPr>
              <a:t>容</a:t>
            </a:r>
            <a:endParaRPr sz="1400">
              <a:latin typeface="BIZ UDGothic"/>
              <a:cs typeface="BIZ UDGothic"/>
            </a:endParaRP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5</a:t>
            </a:fld>
            <a:endParaRPr spc="-25" dirty="0"/>
          </a:p>
        </p:txBody>
      </p:sp>
      <p:sp>
        <p:nvSpPr>
          <p:cNvPr id="7" name="object 7"/>
          <p:cNvSpPr txBox="1"/>
          <p:nvPr/>
        </p:nvSpPr>
        <p:spPr>
          <a:xfrm>
            <a:off x="6787133" y="1363218"/>
            <a:ext cx="1979930" cy="227626"/>
          </a:xfrm>
          <a:prstGeom prst="rect">
            <a:avLst/>
          </a:prstGeom>
        </p:spPr>
        <p:txBody>
          <a:bodyPr vert="horz" wrap="square" lIns="0" tIns="12065" rIns="0" bIns="0" rtlCol="0">
            <a:spAutoFit/>
          </a:bodyPr>
          <a:lstStyle/>
          <a:p>
            <a:pPr marL="12700">
              <a:lnSpc>
                <a:spcPct val="100000"/>
              </a:lnSpc>
              <a:spcBef>
                <a:spcPts val="95"/>
              </a:spcBef>
            </a:pPr>
            <a:r>
              <a:rPr lang="ja-JP" altLang="en-US" sz="1400" spc="-20" dirty="0">
                <a:solidFill>
                  <a:srgbClr val="7B7B7B"/>
                </a:solidFill>
                <a:latin typeface="BIZ UDGothic"/>
                <a:cs typeface="BIZ UDGothic"/>
              </a:rPr>
              <a:t>白浜</a:t>
            </a:r>
            <a:r>
              <a:rPr sz="1400" spc="-20" dirty="0" err="1">
                <a:solidFill>
                  <a:srgbClr val="7B7B7B"/>
                </a:solidFill>
                <a:latin typeface="BIZ UDGothic"/>
                <a:cs typeface="BIZ UDGothic"/>
              </a:rPr>
              <a:t>町の宿泊税（案</a:t>
            </a:r>
            <a:r>
              <a:rPr sz="1400" spc="-50" dirty="0">
                <a:solidFill>
                  <a:srgbClr val="7B7B7B"/>
                </a:solidFill>
                <a:latin typeface="BIZ UDGothic"/>
                <a:cs typeface="BIZ UDGothic"/>
              </a:rPr>
              <a:t>）</a:t>
            </a:r>
            <a:endParaRPr sz="1400" dirty="0">
              <a:latin typeface="BIZ UDGothic"/>
              <a:cs typeface="BIZ UDGothic"/>
            </a:endParaRPr>
          </a:p>
        </p:txBody>
      </p:sp>
      <p:graphicFrame>
        <p:nvGraphicFramePr>
          <p:cNvPr id="8" name="object 8"/>
          <p:cNvGraphicFramePr>
            <a:graphicFrameLocks noGrp="1"/>
          </p:cNvGraphicFramePr>
          <p:nvPr>
            <p:extLst>
              <p:ext uri="{D42A27DB-BD31-4B8C-83A1-F6EECF244321}">
                <p14:modId xmlns:p14="http://schemas.microsoft.com/office/powerpoint/2010/main" val="388785232"/>
              </p:ext>
            </p:extLst>
          </p:nvPr>
        </p:nvGraphicFramePr>
        <p:xfrm>
          <a:off x="499427" y="1635379"/>
          <a:ext cx="9022715" cy="4245610"/>
        </p:xfrm>
        <a:graphic>
          <a:graphicData uri="http://schemas.openxmlformats.org/drawingml/2006/table">
            <a:tbl>
              <a:tblPr firstRow="1" bandRow="1">
                <a:tableStyleId>{2D5ABB26-0587-4C30-8999-92F81FD0307C}</a:tableStyleId>
              </a:tblPr>
              <a:tblGrid>
                <a:gridCol w="1345565">
                  <a:extLst>
                    <a:ext uri="{9D8B030D-6E8A-4147-A177-3AD203B41FA5}">
                      <a16:colId xmlns:a16="http://schemas.microsoft.com/office/drawing/2014/main" val="20000"/>
                    </a:ext>
                  </a:extLst>
                </a:gridCol>
                <a:gridCol w="4166870">
                  <a:extLst>
                    <a:ext uri="{9D8B030D-6E8A-4147-A177-3AD203B41FA5}">
                      <a16:colId xmlns:a16="http://schemas.microsoft.com/office/drawing/2014/main" val="20001"/>
                    </a:ext>
                  </a:extLst>
                </a:gridCol>
                <a:gridCol w="3510280">
                  <a:extLst>
                    <a:ext uri="{9D8B030D-6E8A-4147-A177-3AD203B41FA5}">
                      <a16:colId xmlns:a16="http://schemas.microsoft.com/office/drawing/2014/main" val="20002"/>
                    </a:ext>
                  </a:extLst>
                </a:gridCol>
              </a:tblGrid>
              <a:tr h="304800">
                <a:tc>
                  <a:txBody>
                    <a:bodyPr/>
                    <a:lstStyle/>
                    <a:p>
                      <a:pPr algn="ctr">
                        <a:lnSpc>
                          <a:spcPct val="100000"/>
                        </a:lnSpc>
                        <a:spcBef>
                          <a:spcPts val="434"/>
                        </a:spcBef>
                      </a:pPr>
                      <a:r>
                        <a:rPr sz="1400" spc="-30" dirty="0">
                          <a:solidFill>
                            <a:srgbClr val="7B7B7B"/>
                          </a:solidFill>
                          <a:latin typeface="BIZ UDGothic"/>
                          <a:cs typeface="BIZ UDGothic"/>
                        </a:rPr>
                        <a:t>課税客体</a:t>
                      </a:r>
                      <a:endParaRPr sz="1400">
                        <a:latin typeface="BIZ UDGothic"/>
                        <a:cs typeface="BIZ UDGothic"/>
                      </a:endParaRPr>
                    </a:p>
                  </a:txBody>
                  <a:tcPr marL="0" marR="0" marT="55244" marB="0">
                    <a:lnR w="19050">
                      <a:solidFill>
                        <a:srgbClr val="585858"/>
                      </a:solidFill>
                      <a:prstDash val="solid"/>
                    </a:lnR>
                    <a:lnT w="19050">
                      <a:solidFill>
                        <a:srgbClr val="525252"/>
                      </a:solidFill>
                      <a:prstDash val="solid"/>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税金がかかる物や行為</a:t>
                      </a:r>
                      <a:endParaRPr sz="1100">
                        <a:latin typeface="BIZ UDGothic"/>
                        <a:cs typeface="BIZ UDGothic"/>
                      </a:endParaRPr>
                    </a:p>
                  </a:txBody>
                  <a:tcPr marL="0" marR="0" marT="69850" marB="0">
                    <a:lnL w="19050">
                      <a:solidFill>
                        <a:srgbClr val="585858"/>
                      </a:solidFill>
                      <a:prstDash val="solid"/>
                    </a:lnL>
                    <a:lnT w="19050">
                      <a:solidFill>
                        <a:srgbClr val="525252"/>
                      </a:solidFill>
                      <a:prstDash val="solid"/>
                    </a:lnT>
                    <a:lnB w="9525">
                      <a:solidFill>
                        <a:srgbClr val="AEABAB"/>
                      </a:solidFill>
                      <a:prstDash val="sysDash"/>
                    </a:lnB>
                  </a:tcPr>
                </a:tc>
                <a:tc>
                  <a:txBody>
                    <a:bodyPr/>
                    <a:lstStyle/>
                    <a:p>
                      <a:pPr marL="139065">
                        <a:lnSpc>
                          <a:spcPct val="100000"/>
                        </a:lnSpc>
                        <a:spcBef>
                          <a:spcPts val="550"/>
                        </a:spcBef>
                      </a:pP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白浜</a:t>
                      </a:r>
                      <a:r>
                        <a:rPr sz="1100" spc="-25" dirty="0" err="1">
                          <a:solidFill>
                            <a:srgbClr val="7B7B7B"/>
                          </a:solidFill>
                          <a:latin typeface="BIZ UDGothic"/>
                          <a:cs typeface="BIZ UDGothic"/>
                        </a:rPr>
                        <a:t>町に所在する宿泊施設への宿泊行為</a:t>
                      </a:r>
                      <a:endParaRPr sz="1100" dirty="0">
                        <a:latin typeface="BIZ UDGothic"/>
                        <a:cs typeface="BIZ UDGothic"/>
                      </a:endParaRPr>
                    </a:p>
                  </a:txBody>
                  <a:tcPr marL="0" marR="0" marT="69850" marB="0">
                    <a:lnT w="19050">
                      <a:solidFill>
                        <a:srgbClr val="525252"/>
                      </a:solidFill>
                      <a:prstDash val="solid"/>
                    </a:lnT>
                    <a:lnB w="9525">
                      <a:solidFill>
                        <a:srgbClr val="AEABAB"/>
                      </a:solidFill>
                      <a:prstDash val="sysDash"/>
                    </a:lnB>
                  </a:tcPr>
                </a:tc>
                <a:extLst>
                  <a:ext uri="{0D108BD9-81ED-4DB2-BD59-A6C34878D82A}">
                    <a16:rowId xmlns:a16="http://schemas.microsoft.com/office/drawing/2014/main" val="10000"/>
                  </a:ext>
                </a:extLst>
              </a:tr>
              <a:tr h="304800">
                <a:tc>
                  <a:txBody>
                    <a:bodyPr/>
                    <a:lstStyle/>
                    <a:p>
                      <a:pPr algn="ctr">
                        <a:lnSpc>
                          <a:spcPct val="100000"/>
                        </a:lnSpc>
                        <a:spcBef>
                          <a:spcPts val="434"/>
                        </a:spcBef>
                      </a:pPr>
                      <a:r>
                        <a:rPr sz="1400" spc="-30" dirty="0">
                          <a:solidFill>
                            <a:srgbClr val="7B7B7B"/>
                          </a:solidFill>
                          <a:latin typeface="BIZ UDGothic"/>
                          <a:cs typeface="BIZ UDGothic"/>
                        </a:rPr>
                        <a:t>課税標準</a:t>
                      </a:r>
                      <a:endParaRPr sz="14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15" dirty="0">
                          <a:solidFill>
                            <a:srgbClr val="7B7B7B"/>
                          </a:solidFill>
                          <a:latin typeface="BIZ UDGothic"/>
                          <a:cs typeface="BIZ UDGothic"/>
                        </a:rPr>
                        <a:t>納税額を算出する際に必要な基本的な数値</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a:lnSpc>
                          <a:spcPct val="100000"/>
                        </a:lnSpc>
                        <a:spcBef>
                          <a:spcPts val="550"/>
                        </a:spcBef>
                      </a:pPr>
                      <a:r>
                        <a:rPr sz="1100" spc="-15" dirty="0">
                          <a:solidFill>
                            <a:srgbClr val="7B7B7B"/>
                          </a:solidFill>
                          <a:latin typeface="BIZ UDGothic"/>
                          <a:cs typeface="BIZ UDGothic"/>
                        </a:rPr>
                        <a:t>宿泊施設への宿泊数</a:t>
                      </a:r>
                      <a:endParaRPr sz="1100">
                        <a:latin typeface="BIZ UDGothic"/>
                        <a:cs typeface="BIZ UDGothic"/>
                      </a:endParaRPr>
                    </a:p>
                  </a:txBody>
                  <a:tcPr marL="0" marR="0" marT="6985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1"/>
                  </a:ext>
                </a:extLst>
              </a:tr>
              <a:tr h="304800">
                <a:tc>
                  <a:txBody>
                    <a:bodyPr/>
                    <a:lstStyle/>
                    <a:p>
                      <a:pPr algn="ctr">
                        <a:lnSpc>
                          <a:spcPct val="100000"/>
                        </a:lnSpc>
                        <a:spcBef>
                          <a:spcPts val="434"/>
                        </a:spcBef>
                      </a:pPr>
                      <a:r>
                        <a:rPr sz="1400" spc="-30" dirty="0">
                          <a:solidFill>
                            <a:srgbClr val="7B7B7B"/>
                          </a:solidFill>
                          <a:latin typeface="BIZ UDGothic"/>
                          <a:cs typeface="BIZ UDGothic"/>
                        </a:rPr>
                        <a:t>納税義務者</a:t>
                      </a:r>
                      <a:endParaRPr sz="1400">
                        <a:latin typeface="BIZ UDGothic"/>
                        <a:cs typeface="BIZ UDGothic"/>
                      </a:endParaRPr>
                    </a:p>
                  </a:txBody>
                  <a:tcPr marL="0" marR="0" marT="55244"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租税を納める義務を課せられる者</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a:lnSpc>
                          <a:spcPct val="100000"/>
                        </a:lnSpc>
                        <a:spcBef>
                          <a:spcPts val="550"/>
                        </a:spcBef>
                      </a:pPr>
                      <a:r>
                        <a:rPr sz="1100" spc="-25" dirty="0">
                          <a:solidFill>
                            <a:srgbClr val="7B7B7B"/>
                          </a:solidFill>
                          <a:latin typeface="BIZ UDGothic"/>
                          <a:cs typeface="BIZ UDGothic"/>
                        </a:rPr>
                        <a:t>宿泊施設への宿泊者</a:t>
                      </a:r>
                      <a:endParaRPr sz="1100">
                        <a:latin typeface="BIZ UDGothic"/>
                        <a:cs typeface="BIZ UDGothic"/>
                      </a:endParaRPr>
                    </a:p>
                  </a:txBody>
                  <a:tcPr marL="0" marR="0" marT="6985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2"/>
                  </a:ext>
                </a:extLst>
              </a:tr>
              <a:tr h="766445">
                <a:tc>
                  <a:txBody>
                    <a:bodyPr/>
                    <a:lstStyle/>
                    <a:p>
                      <a:pPr>
                        <a:lnSpc>
                          <a:spcPct val="100000"/>
                        </a:lnSpc>
                        <a:spcBef>
                          <a:spcPts val="645"/>
                        </a:spcBef>
                      </a:pPr>
                      <a:endParaRPr sz="1400">
                        <a:latin typeface="Times New Roman"/>
                        <a:cs typeface="Times New Roman"/>
                      </a:endParaRPr>
                    </a:p>
                    <a:p>
                      <a:pPr algn="ctr">
                        <a:lnSpc>
                          <a:spcPct val="100000"/>
                        </a:lnSpc>
                      </a:pPr>
                      <a:r>
                        <a:rPr sz="1400" spc="-30" dirty="0">
                          <a:solidFill>
                            <a:srgbClr val="7B7B7B"/>
                          </a:solidFill>
                          <a:latin typeface="BIZ UDGothic"/>
                          <a:cs typeface="BIZ UDGothic"/>
                        </a:rPr>
                        <a:t>徴収方法</a:t>
                      </a:r>
                      <a:endParaRPr sz="1400">
                        <a:latin typeface="BIZ UDGothic"/>
                        <a:cs typeface="BIZ UDGothic"/>
                      </a:endParaRPr>
                    </a:p>
                  </a:txBody>
                  <a:tcPr marL="0" marR="0" marT="8191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815340" marR="131445" indent="-699135">
                        <a:lnSpc>
                          <a:spcPts val="1880"/>
                        </a:lnSpc>
                        <a:spcBef>
                          <a:spcPts val="145"/>
                        </a:spcBef>
                      </a:pPr>
                      <a:r>
                        <a:rPr sz="1100" spc="-20" dirty="0">
                          <a:solidFill>
                            <a:srgbClr val="7B7B7B"/>
                          </a:solidFill>
                          <a:latin typeface="BIZ UDGothic"/>
                          <a:cs typeface="BIZ UDGothic"/>
                        </a:rPr>
                        <a:t>特別徴収：特別徴収義務者（宿泊施設）</a:t>
                      </a:r>
                      <a:r>
                        <a:rPr sz="1100" spc="-25" dirty="0">
                          <a:solidFill>
                            <a:srgbClr val="7B7B7B"/>
                          </a:solidFill>
                          <a:latin typeface="BIZ UDGothic"/>
                          <a:cs typeface="BIZ UDGothic"/>
                        </a:rPr>
                        <a:t>が宿泊者から宿泊税を</a:t>
                      </a:r>
                      <a:r>
                        <a:rPr sz="1100" spc="-30" dirty="0">
                          <a:solidFill>
                            <a:srgbClr val="7B7B7B"/>
                          </a:solidFill>
                          <a:latin typeface="BIZ UDGothic"/>
                          <a:cs typeface="BIZ UDGothic"/>
                        </a:rPr>
                        <a:t>徴収し納入</a:t>
                      </a:r>
                      <a:endParaRPr sz="1100">
                        <a:latin typeface="BIZ UDGothic"/>
                        <a:cs typeface="BIZ UDGothic"/>
                      </a:endParaRPr>
                    </a:p>
                    <a:p>
                      <a:pPr marL="116839">
                        <a:lnSpc>
                          <a:spcPct val="100000"/>
                        </a:lnSpc>
                        <a:spcBef>
                          <a:spcPts val="415"/>
                        </a:spcBef>
                      </a:pPr>
                      <a:r>
                        <a:rPr sz="1100" spc="-25" dirty="0">
                          <a:solidFill>
                            <a:srgbClr val="7B7B7B"/>
                          </a:solidFill>
                          <a:latin typeface="BIZ UDGothic"/>
                          <a:cs typeface="BIZ UDGothic"/>
                        </a:rPr>
                        <a:t>普通徴収：町が納税義務者から直接租税を徴収</a:t>
                      </a:r>
                      <a:endParaRPr sz="1100">
                        <a:latin typeface="BIZ UDGothic"/>
                        <a:cs typeface="BIZ UDGothic"/>
                      </a:endParaRPr>
                    </a:p>
                  </a:txBody>
                  <a:tcPr marL="0" marR="0" marT="18415"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a:lnSpc>
                          <a:spcPct val="100000"/>
                        </a:lnSpc>
                        <a:spcBef>
                          <a:spcPts val="1170"/>
                        </a:spcBef>
                      </a:pPr>
                      <a:endParaRPr sz="1100">
                        <a:latin typeface="Times New Roman"/>
                        <a:cs typeface="Times New Roman"/>
                      </a:endParaRPr>
                    </a:p>
                    <a:p>
                      <a:pPr marL="139065">
                        <a:lnSpc>
                          <a:spcPct val="100000"/>
                        </a:lnSpc>
                      </a:pPr>
                      <a:r>
                        <a:rPr sz="1100" spc="-30" dirty="0">
                          <a:solidFill>
                            <a:srgbClr val="7B7B7B"/>
                          </a:solidFill>
                          <a:latin typeface="BIZ UDGothic"/>
                          <a:cs typeface="BIZ UDGothic"/>
                        </a:rPr>
                        <a:t>特別徴収</a:t>
                      </a:r>
                      <a:endParaRPr sz="1100">
                        <a:latin typeface="BIZ UDGothic"/>
                        <a:cs typeface="BIZ UDGothic"/>
                      </a:endParaRPr>
                    </a:p>
                  </a:txBody>
                  <a:tcPr marL="0" marR="0" marT="14859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3"/>
                  </a:ext>
                </a:extLst>
              </a:tr>
              <a:tr h="488950">
                <a:tc>
                  <a:txBody>
                    <a:bodyPr/>
                    <a:lstStyle/>
                    <a:p>
                      <a:pPr algn="ctr">
                        <a:lnSpc>
                          <a:spcPct val="100000"/>
                        </a:lnSpc>
                        <a:spcBef>
                          <a:spcPts val="1165"/>
                        </a:spcBef>
                      </a:pPr>
                      <a:r>
                        <a:rPr sz="1400" spc="-30" dirty="0">
                          <a:solidFill>
                            <a:srgbClr val="7B7B7B"/>
                          </a:solidFill>
                          <a:latin typeface="BIZ UDGothic"/>
                          <a:cs typeface="BIZ UDGothic"/>
                        </a:rPr>
                        <a:t>申告期限</a:t>
                      </a:r>
                      <a:endParaRPr sz="1400">
                        <a:latin typeface="BIZ UDGothic"/>
                        <a:cs typeface="BIZ UDGothic"/>
                      </a:endParaRPr>
                    </a:p>
                  </a:txBody>
                  <a:tcPr marL="0" marR="0" marT="1479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marR="131445">
                        <a:lnSpc>
                          <a:spcPct val="120000"/>
                        </a:lnSpc>
                        <a:spcBef>
                          <a:spcPts val="285"/>
                        </a:spcBef>
                      </a:pPr>
                      <a:r>
                        <a:rPr sz="1100" spc="-20" dirty="0">
                          <a:solidFill>
                            <a:srgbClr val="7B7B7B"/>
                          </a:solidFill>
                          <a:latin typeface="BIZ UDGothic"/>
                          <a:cs typeface="BIZ UDGothic"/>
                        </a:rPr>
                        <a:t>条例に規定される日までに、徴収（納付）</a:t>
                      </a:r>
                      <a:r>
                        <a:rPr sz="1100" spc="-25" dirty="0">
                          <a:solidFill>
                            <a:srgbClr val="7B7B7B"/>
                          </a:solidFill>
                          <a:latin typeface="BIZ UDGothic"/>
                          <a:cs typeface="BIZ UDGothic"/>
                        </a:rPr>
                        <a:t>すべき租税の情報を申告し、租税を納付するもの</a:t>
                      </a:r>
                      <a:endParaRPr sz="1100" dirty="0">
                        <a:latin typeface="BIZ UDGothic"/>
                        <a:cs typeface="BIZ UDGothic"/>
                      </a:endParaRPr>
                    </a:p>
                  </a:txBody>
                  <a:tcPr marL="0" marR="0" marT="36195"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marR="150495">
                        <a:lnSpc>
                          <a:spcPct val="120000"/>
                        </a:lnSpc>
                        <a:spcBef>
                          <a:spcPts val="285"/>
                        </a:spcBef>
                      </a:pPr>
                      <a:r>
                        <a:rPr sz="1100" spc="-25" dirty="0" err="1">
                          <a:solidFill>
                            <a:srgbClr val="7B7B7B"/>
                          </a:solidFill>
                          <a:latin typeface="BIZ UDGothic"/>
                          <a:cs typeface="BIZ UDGothic"/>
                        </a:rPr>
                        <a:t>毎月末日までに前月の初日から末日までの間の分を</a:t>
                      </a:r>
                      <a:r>
                        <a:rPr sz="1100" spc="-30" dirty="0" err="1">
                          <a:solidFill>
                            <a:srgbClr val="7B7B7B"/>
                          </a:solidFill>
                          <a:latin typeface="BIZ UDGothic"/>
                          <a:cs typeface="BIZ UDGothic"/>
                        </a:rPr>
                        <a:t>申告納入</a:t>
                      </a:r>
                      <a:r>
                        <a:rPr lang="ja-JP" altLang="en-US" sz="1100" spc="-30" dirty="0">
                          <a:solidFill>
                            <a:srgbClr val="7B7B7B"/>
                          </a:solidFill>
                          <a:latin typeface="BIZ UDGothic" panose="020B0400000000000000" pitchFamily="49" charset="-128"/>
                          <a:ea typeface="BIZ UDGothic" panose="020B0400000000000000" pitchFamily="49" charset="-128"/>
                          <a:cs typeface="BIZ UDGothic"/>
                        </a:rPr>
                        <a:t>（特例規定有り）</a:t>
                      </a:r>
                      <a:endParaRPr sz="1100" dirty="0">
                        <a:latin typeface="BIZ UDGothic" panose="020B0400000000000000" pitchFamily="49" charset="-128"/>
                        <a:ea typeface="BIZ UDGothic" panose="020B0400000000000000" pitchFamily="49" charset="-128"/>
                        <a:cs typeface="BIZ UDGothic"/>
                      </a:endParaRPr>
                    </a:p>
                  </a:txBody>
                  <a:tcPr marL="0" marR="0" marT="3619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4"/>
                  </a:ext>
                </a:extLst>
              </a:tr>
              <a:tr h="304800">
                <a:tc>
                  <a:txBody>
                    <a:bodyPr/>
                    <a:lstStyle/>
                    <a:p>
                      <a:pPr algn="ctr">
                        <a:lnSpc>
                          <a:spcPct val="100000"/>
                        </a:lnSpc>
                        <a:spcBef>
                          <a:spcPts val="440"/>
                        </a:spcBef>
                      </a:pPr>
                      <a:r>
                        <a:rPr sz="1400" spc="-35" dirty="0">
                          <a:solidFill>
                            <a:srgbClr val="7B7B7B"/>
                          </a:solidFill>
                          <a:latin typeface="BIZ UDGothic"/>
                          <a:cs typeface="BIZ UDGothic"/>
                        </a:rPr>
                        <a:t>免税点</a:t>
                      </a:r>
                      <a:endParaRPr sz="1400">
                        <a:latin typeface="BIZ UDGothic"/>
                        <a:cs typeface="BIZ UDGothic"/>
                      </a:endParaRPr>
                    </a:p>
                  </a:txBody>
                  <a:tcPr marL="0" marR="0" marT="55880"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一定の要件を満たさなければ課税しないとする制度</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a:lnSpc>
                          <a:spcPct val="100000"/>
                        </a:lnSpc>
                        <a:spcBef>
                          <a:spcPts val="550"/>
                        </a:spcBef>
                      </a:pPr>
                      <a:r>
                        <a:rPr sz="1100" spc="-25" dirty="0">
                          <a:solidFill>
                            <a:srgbClr val="7B7B7B"/>
                          </a:solidFill>
                          <a:latin typeface="BIZ UDGothic"/>
                          <a:cs typeface="BIZ UDGothic"/>
                        </a:rPr>
                        <a:t>先行導入自治体の例を参考に、検討</a:t>
                      </a:r>
                      <a:endParaRPr sz="1100">
                        <a:latin typeface="BIZ UDGothic"/>
                        <a:cs typeface="BIZ UDGothic"/>
                      </a:endParaRPr>
                    </a:p>
                  </a:txBody>
                  <a:tcPr marL="0" marR="0" marT="6985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5"/>
                  </a:ext>
                </a:extLst>
              </a:tr>
              <a:tr h="488950">
                <a:tc>
                  <a:txBody>
                    <a:bodyPr/>
                    <a:lstStyle/>
                    <a:p>
                      <a:pPr algn="ctr">
                        <a:lnSpc>
                          <a:spcPct val="100000"/>
                        </a:lnSpc>
                        <a:spcBef>
                          <a:spcPts val="1165"/>
                        </a:spcBef>
                      </a:pPr>
                      <a:r>
                        <a:rPr sz="1400" spc="-30" dirty="0">
                          <a:solidFill>
                            <a:srgbClr val="7B7B7B"/>
                          </a:solidFill>
                          <a:latin typeface="BIZ UDGothic"/>
                          <a:cs typeface="BIZ UDGothic"/>
                        </a:rPr>
                        <a:t>税額・税率</a:t>
                      </a:r>
                      <a:endParaRPr sz="1400">
                        <a:latin typeface="BIZ UDGothic"/>
                        <a:cs typeface="BIZ UDGothic"/>
                      </a:endParaRPr>
                    </a:p>
                  </a:txBody>
                  <a:tcPr marL="0" marR="0" marT="1479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7B7B7B"/>
                          </a:solidFill>
                          <a:latin typeface="BIZ UDGothic"/>
                          <a:cs typeface="BIZ UDGothic"/>
                        </a:rPr>
                        <a:t>税金の額。一律定額制、段階的定額制、定率制が考えられる</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marR="150495">
                        <a:lnSpc>
                          <a:spcPct val="120200"/>
                        </a:lnSpc>
                        <a:spcBef>
                          <a:spcPts val="285"/>
                        </a:spcBef>
                      </a:pPr>
                      <a:r>
                        <a:rPr sz="1100" spc="-25" dirty="0">
                          <a:solidFill>
                            <a:srgbClr val="7B7B7B"/>
                          </a:solidFill>
                          <a:latin typeface="BIZ UDGothic"/>
                          <a:cs typeface="BIZ UDGothic"/>
                        </a:rPr>
                        <a:t>先行導入自治体の例を参考に、事業者の事務負担を</a:t>
                      </a:r>
                      <a:r>
                        <a:rPr sz="1100" spc="-30" dirty="0">
                          <a:solidFill>
                            <a:srgbClr val="7B7B7B"/>
                          </a:solidFill>
                          <a:latin typeface="BIZ UDGothic"/>
                          <a:cs typeface="BIZ UDGothic"/>
                        </a:rPr>
                        <a:t>考慮し検討</a:t>
                      </a:r>
                      <a:endParaRPr sz="1100">
                        <a:latin typeface="BIZ UDGothic"/>
                        <a:cs typeface="BIZ UDGothic"/>
                      </a:endParaRPr>
                    </a:p>
                  </a:txBody>
                  <a:tcPr marL="0" marR="0" marT="3619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6"/>
                  </a:ext>
                </a:extLst>
              </a:tr>
              <a:tr h="488950">
                <a:tc>
                  <a:txBody>
                    <a:bodyPr/>
                    <a:lstStyle/>
                    <a:p>
                      <a:pPr algn="ctr">
                        <a:lnSpc>
                          <a:spcPct val="100000"/>
                        </a:lnSpc>
                        <a:spcBef>
                          <a:spcPts val="1165"/>
                        </a:spcBef>
                      </a:pPr>
                      <a:r>
                        <a:rPr sz="1400" spc="-30" dirty="0">
                          <a:solidFill>
                            <a:srgbClr val="7B7B7B"/>
                          </a:solidFill>
                          <a:latin typeface="BIZ UDGothic"/>
                          <a:cs typeface="BIZ UDGothic"/>
                        </a:rPr>
                        <a:t>課税免除</a:t>
                      </a:r>
                      <a:endParaRPr sz="1400">
                        <a:latin typeface="BIZ UDGothic"/>
                        <a:cs typeface="BIZ UDGothic"/>
                      </a:endParaRPr>
                    </a:p>
                  </a:txBody>
                  <a:tcPr marL="0" marR="0" marT="1479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marR="131445">
                        <a:lnSpc>
                          <a:spcPct val="120000"/>
                        </a:lnSpc>
                        <a:spcBef>
                          <a:spcPts val="290"/>
                        </a:spcBef>
                      </a:pPr>
                      <a:r>
                        <a:rPr sz="1100" spc="-25" dirty="0">
                          <a:solidFill>
                            <a:srgbClr val="7B7B7B"/>
                          </a:solidFill>
                          <a:latin typeface="BIZ UDGothic"/>
                          <a:cs typeface="BIZ UDGothic"/>
                        </a:rPr>
                        <a:t>地方税法第６条の規定により、公益上その他の理由があるときは、課税をしないことができる</a:t>
                      </a:r>
                      <a:endParaRPr sz="1100">
                        <a:latin typeface="BIZ UDGothic"/>
                        <a:cs typeface="BIZ UDGothic"/>
                      </a:endParaRPr>
                    </a:p>
                  </a:txBody>
                  <a:tcPr marL="0" marR="0" marT="3683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a:lnSpc>
                          <a:spcPct val="100000"/>
                        </a:lnSpc>
                        <a:spcBef>
                          <a:spcPts val="80"/>
                        </a:spcBef>
                      </a:pPr>
                      <a:endParaRPr sz="1100">
                        <a:latin typeface="Times New Roman"/>
                        <a:cs typeface="Times New Roman"/>
                      </a:endParaRPr>
                    </a:p>
                    <a:p>
                      <a:pPr marL="139065">
                        <a:lnSpc>
                          <a:spcPct val="100000"/>
                        </a:lnSpc>
                      </a:pPr>
                      <a:r>
                        <a:rPr sz="1100" spc="-25" dirty="0">
                          <a:solidFill>
                            <a:srgbClr val="7B7B7B"/>
                          </a:solidFill>
                          <a:latin typeface="BIZ UDGothic"/>
                          <a:cs typeface="BIZ UDGothic"/>
                        </a:rPr>
                        <a:t>先行導入自治体の例を参考に、検討</a:t>
                      </a:r>
                      <a:endParaRPr sz="1100">
                        <a:latin typeface="BIZ UDGothic"/>
                        <a:cs typeface="BIZ UDGothic"/>
                      </a:endParaRPr>
                    </a:p>
                  </a:txBody>
                  <a:tcPr marL="0" marR="0" marT="1016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7"/>
                  </a:ext>
                </a:extLst>
              </a:tr>
              <a:tr h="488950">
                <a:tc>
                  <a:txBody>
                    <a:bodyPr/>
                    <a:lstStyle/>
                    <a:p>
                      <a:pPr algn="ctr">
                        <a:lnSpc>
                          <a:spcPts val="1670"/>
                        </a:lnSpc>
                        <a:spcBef>
                          <a:spcPts val="565"/>
                        </a:spcBef>
                      </a:pPr>
                      <a:r>
                        <a:rPr sz="1400" spc="-30" dirty="0">
                          <a:solidFill>
                            <a:srgbClr val="7B7B7B"/>
                          </a:solidFill>
                          <a:latin typeface="BIZ UDGothic"/>
                          <a:cs typeface="BIZ UDGothic"/>
                        </a:rPr>
                        <a:t>課税期間</a:t>
                      </a:r>
                      <a:endParaRPr sz="1400">
                        <a:latin typeface="BIZ UDGothic"/>
                        <a:cs typeface="BIZ UDGothic"/>
                      </a:endParaRPr>
                    </a:p>
                    <a:p>
                      <a:pPr algn="ctr">
                        <a:lnSpc>
                          <a:spcPts val="1190"/>
                        </a:lnSpc>
                      </a:pPr>
                      <a:r>
                        <a:rPr sz="1000" dirty="0">
                          <a:solidFill>
                            <a:srgbClr val="7B7B7B"/>
                          </a:solidFill>
                          <a:latin typeface="BIZ UDGothic"/>
                          <a:cs typeface="BIZ UDGothic"/>
                        </a:rPr>
                        <a:t>（</a:t>
                      </a:r>
                      <a:r>
                        <a:rPr sz="1000" spc="-10" dirty="0">
                          <a:solidFill>
                            <a:srgbClr val="7B7B7B"/>
                          </a:solidFill>
                          <a:latin typeface="BIZ UDGothic"/>
                          <a:cs typeface="BIZ UDGothic"/>
                        </a:rPr>
                        <a:t>見直し期間</a:t>
                      </a:r>
                      <a:r>
                        <a:rPr sz="1000" spc="-50" dirty="0">
                          <a:solidFill>
                            <a:srgbClr val="7B7B7B"/>
                          </a:solidFill>
                          <a:latin typeface="BIZ UDGothic"/>
                          <a:cs typeface="BIZ UDGothic"/>
                        </a:rPr>
                        <a:t>）</a:t>
                      </a:r>
                      <a:endParaRPr sz="1000">
                        <a:latin typeface="BIZ UDGothic"/>
                        <a:cs typeface="BIZ UDGothic"/>
                      </a:endParaRPr>
                    </a:p>
                  </a:txBody>
                  <a:tcPr marL="0" marR="0" marT="717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marR="131445">
                        <a:lnSpc>
                          <a:spcPct val="120000"/>
                        </a:lnSpc>
                        <a:spcBef>
                          <a:spcPts val="290"/>
                        </a:spcBef>
                      </a:pPr>
                      <a:r>
                        <a:rPr sz="1100" spc="-25" dirty="0">
                          <a:solidFill>
                            <a:srgbClr val="7B7B7B"/>
                          </a:solidFill>
                          <a:latin typeface="BIZ UDGothic"/>
                          <a:cs typeface="BIZ UDGothic"/>
                        </a:rPr>
                        <a:t>制度の施行状況や社会経済情勢の推移などを勘案して、一定期間ごとに見直しを行う</a:t>
                      </a:r>
                      <a:endParaRPr sz="1100">
                        <a:latin typeface="BIZ UDGothic"/>
                        <a:cs typeface="BIZ UDGothic"/>
                      </a:endParaRPr>
                    </a:p>
                  </a:txBody>
                  <a:tcPr marL="0" marR="0" marT="3683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39065" marR="150495">
                        <a:lnSpc>
                          <a:spcPct val="120000"/>
                        </a:lnSpc>
                        <a:spcBef>
                          <a:spcPts val="290"/>
                        </a:spcBef>
                      </a:pPr>
                      <a:r>
                        <a:rPr sz="1100" spc="-25" dirty="0">
                          <a:solidFill>
                            <a:srgbClr val="7B7B7B"/>
                          </a:solidFill>
                          <a:latin typeface="BIZ UDGothic"/>
                          <a:cs typeface="BIZ UDGothic"/>
                        </a:rPr>
                        <a:t>多くの先行導入自治体と同様に、条例施行後５年周期での見直しを検討</a:t>
                      </a:r>
                      <a:endParaRPr sz="1100">
                        <a:latin typeface="BIZ UDGothic"/>
                        <a:cs typeface="BIZ UDGothic"/>
                      </a:endParaRPr>
                    </a:p>
                  </a:txBody>
                  <a:tcPr marL="0" marR="0" marT="3683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8"/>
                  </a:ext>
                </a:extLst>
              </a:tr>
              <a:tr h="304165">
                <a:tc>
                  <a:txBody>
                    <a:bodyPr/>
                    <a:lstStyle/>
                    <a:p>
                      <a:pPr algn="ctr">
                        <a:lnSpc>
                          <a:spcPct val="100000"/>
                        </a:lnSpc>
                        <a:spcBef>
                          <a:spcPts val="440"/>
                        </a:spcBef>
                      </a:pPr>
                      <a:r>
                        <a:rPr sz="1400" spc="-30" dirty="0">
                          <a:solidFill>
                            <a:srgbClr val="7B7B7B"/>
                          </a:solidFill>
                          <a:latin typeface="BIZ UDGothic"/>
                          <a:cs typeface="BIZ UDGothic"/>
                        </a:rPr>
                        <a:t>罰則規定</a:t>
                      </a:r>
                      <a:endParaRPr sz="1400">
                        <a:latin typeface="BIZ UDGothic"/>
                        <a:cs typeface="BIZ UDGothic"/>
                      </a:endParaRPr>
                    </a:p>
                  </a:txBody>
                  <a:tcPr marL="0" marR="0" marT="55880" marB="0">
                    <a:lnR w="19050">
                      <a:solidFill>
                        <a:srgbClr val="525252"/>
                      </a:solidFill>
                      <a:prstDash val="solid"/>
                    </a:lnR>
                    <a:lnT w="9525">
                      <a:solidFill>
                        <a:srgbClr val="AEABAB"/>
                      </a:solidFill>
                      <a:prstDash val="sysDash"/>
                    </a:lnT>
                    <a:lnB w="19050">
                      <a:solidFill>
                        <a:srgbClr val="585858"/>
                      </a:solidFill>
                      <a:prstDash val="solid"/>
                    </a:lnB>
                  </a:tcPr>
                </a:tc>
                <a:tc>
                  <a:txBody>
                    <a:bodyPr/>
                    <a:lstStyle/>
                    <a:p>
                      <a:pPr marL="116839">
                        <a:lnSpc>
                          <a:spcPct val="100000"/>
                        </a:lnSpc>
                        <a:spcBef>
                          <a:spcPts val="555"/>
                        </a:spcBef>
                      </a:pPr>
                      <a:r>
                        <a:rPr sz="1100" spc="-25" dirty="0">
                          <a:solidFill>
                            <a:srgbClr val="7B7B7B"/>
                          </a:solidFill>
                          <a:latin typeface="BIZ UDGothic"/>
                          <a:cs typeface="BIZ UDGothic"/>
                        </a:rPr>
                        <a:t>不申告に関する過料や帳簿記載義務違反等に関する罰則</a:t>
                      </a:r>
                      <a:endParaRPr sz="1100">
                        <a:latin typeface="BIZ UDGothic"/>
                        <a:cs typeface="BIZ UDGothic"/>
                      </a:endParaRPr>
                    </a:p>
                  </a:txBody>
                  <a:tcPr marL="0" marR="0" marT="70485" marB="0">
                    <a:lnL w="19050">
                      <a:solidFill>
                        <a:srgbClr val="525252"/>
                      </a:solidFill>
                      <a:prstDash val="solid"/>
                    </a:lnL>
                    <a:lnT w="9525">
                      <a:solidFill>
                        <a:srgbClr val="AEABAB"/>
                      </a:solidFill>
                      <a:prstDash val="sysDash"/>
                    </a:lnT>
                    <a:lnB w="19050">
                      <a:solidFill>
                        <a:srgbClr val="585858"/>
                      </a:solidFill>
                      <a:prstDash val="solid"/>
                    </a:lnB>
                  </a:tcPr>
                </a:tc>
                <a:tc>
                  <a:txBody>
                    <a:bodyPr/>
                    <a:lstStyle/>
                    <a:p>
                      <a:pPr marL="139065">
                        <a:lnSpc>
                          <a:spcPct val="100000"/>
                        </a:lnSpc>
                        <a:spcBef>
                          <a:spcPts val="555"/>
                        </a:spcBef>
                      </a:pPr>
                      <a:r>
                        <a:rPr sz="1100" spc="-25" dirty="0">
                          <a:solidFill>
                            <a:srgbClr val="7B7B7B"/>
                          </a:solidFill>
                          <a:latin typeface="BIZ UDGothic"/>
                          <a:cs typeface="BIZ UDGothic"/>
                        </a:rPr>
                        <a:t>先行自治体の例を参考に、検討</a:t>
                      </a:r>
                      <a:endParaRPr sz="1100" dirty="0">
                        <a:latin typeface="BIZ UDGothic"/>
                        <a:cs typeface="BIZ UDGothic"/>
                      </a:endParaRPr>
                    </a:p>
                  </a:txBody>
                  <a:tcPr marL="0" marR="0" marT="70485" marB="0">
                    <a:lnT w="9525">
                      <a:solidFill>
                        <a:srgbClr val="AEABAB"/>
                      </a:solidFill>
                      <a:prstDash val="sysDash"/>
                    </a:lnT>
                    <a:lnB w="19050">
                      <a:solidFill>
                        <a:srgbClr val="585858"/>
                      </a:solidFill>
                      <a:prstDash val="solid"/>
                    </a:lnB>
                  </a:tcPr>
                </a:tc>
                <a:extLst>
                  <a:ext uri="{0D108BD9-81ED-4DB2-BD59-A6C34878D82A}">
                    <a16:rowId xmlns:a16="http://schemas.microsoft.com/office/drawing/2014/main" val="10009"/>
                  </a:ext>
                </a:extLst>
              </a:tr>
            </a:tbl>
          </a:graphicData>
        </a:graphic>
      </p:graphicFrame>
      <p:sp>
        <p:nvSpPr>
          <p:cNvPr id="9" name="object 9"/>
          <p:cNvSpPr txBox="1"/>
          <p:nvPr/>
        </p:nvSpPr>
        <p:spPr>
          <a:xfrm>
            <a:off x="425450" y="6028182"/>
            <a:ext cx="4908550" cy="289823"/>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(2)</a:t>
            </a:r>
            <a:r>
              <a:rPr lang="ja-JP" altLang="en-US" sz="1800" dirty="0">
                <a:latin typeface="BIZ UDGothic"/>
                <a:cs typeface="BIZ UDGothic"/>
              </a:rPr>
              <a:t>先行</a:t>
            </a:r>
            <a:r>
              <a:rPr sz="1800" spc="-5" dirty="0" err="1">
                <a:latin typeface="BIZ UDGothic"/>
                <a:cs typeface="BIZ UDGothic"/>
              </a:rPr>
              <a:t>導入自治体の状況</a:t>
            </a:r>
            <a:r>
              <a:rPr sz="1800" spc="-5" dirty="0">
                <a:latin typeface="BIZ UDGothic"/>
                <a:cs typeface="BIZ UDGothic"/>
              </a:rPr>
              <a:t>・・・参考資料２</a:t>
            </a:r>
            <a:endParaRPr sz="1800" dirty="0">
              <a:latin typeface="BIZ UDGothic"/>
              <a:cs typeface="BIZ UDGothic"/>
            </a:endParaRPr>
          </a:p>
        </p:txBody>
      </p:sp>
      <p:sp>
        <p:nvSpPr>
          <p:cNvPr id="11" name="object 2">
            <a:extLst>
              <a:ext uri="{FF2B5EF4-FFF2-40B4-BE49-F238E27FC236}">
                <a16:creationId xmlns:a16="http://schemas.microsoft.com/office/drawing/2014/main" id="{A3ED4A8E-908F-4632-B9C5-33DB4C3F87FC}"/>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6</a:t>
            </a:fld>
            <a:endParaRPr spc="-25" dirty="0"/>
          </a:p>
        </p:txBody>
      </p:sp>
      <p:sp>
        <p:nvSpPr>
          <p:cNvPr id="4" name="object 4"/>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5" name="object 5"/>
          <p:cNvSpPr txBox="1"/>
          <p:nvPr/>
        </p:nvSpPr>
        <p:spPr>
          <a:xfrm>
            <a:off x="347090" y="1319402"/>
            <a:ext cx="9174480" cy="98020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err="1">
                <a:latin typeface="BIZ UDGothic"/>
                <a:cs typeface="BIZ UDGothic"/>
              </a:rPr>
              <a:t>課税客体</a:t>
            </a:r>
            <a:r>
              <a:rPr lang="ja-JP" altLang="en-US" sz="1400" spc="-15" dirty="0">
                <a:latin typeface="BIZ UDGothic"/>
                <a:cs typeface="BIZ UDGothic"/>
              </a:rPr>
              <a:t>　</a:t>
            </a:r>
            <a:r>
              <a:rPr sz="1400" spc="-15" dirty="0">
                <a:latin typeface="BIZ UDGothic"/>
                <a:cs typeface="BIZ UDGothic"/>
              </a:rPr>
              <a:t>：</a:t>
            </a:r>
            <a:r>
              <a:rPr lang="ja-JP" altLang="en-US" sz="1400" spc="-15" dirty="0">
                <a:latin typeface="BIZ UDGothic"/>
                <a:cs typeface="BIZ UDGothic"/>
              </a:rPr>
              <a:t>白浜</a:t>
            </a:r>
            <a:r>
              <a:rPr sz="1400" spc="-15" dirty="0" err="1">
                <a:latin typeface="BIZ UDGothic"/>
                <a:cs typeface="BIZ UDGothic"/>
              </a:rPr>
              <a:t>町に所在する宿泊施設への宿泊行為</a:t>
            </a:r>
            <a:endParaRPr sz="1400" dirty="0">
              <a:latin typeface="BIZ UDGothic"/>
              <a:cs typeface="BIZ UDGothic"/>
            </a:endParaRPr>
          </a:p>
          <a:p>
            <a:pPr marL="90805" marR="6407785">
              <a:lnSpc>
                <a:spcPct val="179600"/>
              </a:lnSpc>
            </a:pPr>
            <a:r>
              <a:rPr sz="1400" spc="-15" dirty="0" err="1">
                <a:latin typeface="BIZ UDGothic"/>
                <a:cs typeface="BIZ UDGothic"/>
              </a:rPr>
              <a:t>課税標準</a:t>
            </a:r>
            <a:r>
              <a:rPr lang="ja-JP" altLang="en-US" sz="1400" spc="-15" dirty="0">
                <a:latin typeface="BIZ UDGothic"/>
                <a:cs typeface="BIZ UDGothic"/>
              </a:rPr>
              <a:t>　</a:t>
            </a:r>
            <a:r>
              <a:rPr sz="1400" spc="-15" dirty="0">
                <a:latin typeface="BIZ UDGothic"/>
                <a:cs typeface="BIZ UDGothic"/>
              </a:rPr>
              <a:t>：</a:t>
            </a:r>
            <a:r>
              <a:rPr sz="1400" spc="-15" dirty="0" err="1">
                <a:latin typeface="BIZ UDGothic"/>
                <a:cs typeface="BIZ UDGothic"/>
              </a:rPr>
              <a:t>宿泊施設への宿泊数</a:t>
            </a:r>
            <a:endParaRPr lang="en-US" altLang="ja-JP" sz="1400" spc="-15" dirty="0">
              <a:latin typeface="BIZ UDGothic"/>
              <a:cs typeface="BIZ UDGothic"/>
            </a:endParaRPr>
          </a:p>
          <a:p>
            <a:pPr marL="90805" marR="6407785">
              <a:lnSpc>
                <a:spcPct val="179600"/>
              </a:lnSpc>
            </a:pPr>
            <a:r>
              <a:rPr sz="1400" spc="-15" dirty="0" err="1">
                <a:latin typeface="BIZ UDGothic"/>
                <a:cs typeface="BIZ UDGothic"/>
              </a:rPr>
              <a:t>納税義務者：宿泊施設への宿泊者</a:t>
            </a:r>
            <a:endParaRPr sz="1400" dirty="0">
              <a:latin typeface="BIZ UDGothic"/>
              <a:cs typeface="BIZ UDGothic"/>
            </a:endParaRPr>
          </a:p>
        </p:txBody>
      </p:sp>
      <p:sp>
        <p:nvSpPr>
          <p:cNvPr id="6" name="object 6"/>
          <p:cNvSpPr txBox="1"/>
          <p:nvPr/>
        </p:nvSpPr>
        <p:spPr>
          <a:xfrm>
            <a:off x="425450" y="2607310"/>
            <a:ext cx="8943975" cy="1544320"/>
          </a:xfrm>
          <a:prstGeom prst="rect">
            <a:avLst/>
          </a:prstGeom>
        </p:spPr>
        <p:txBody>
          <a:bodyPr vert="horz" wrap="square" lIns="0" tIns="11430" rIns="0" bIns="0" rtlCol="0">
            <a:spAutoFit/>
          </a:bodyPr>
          <a:lstStyle/>
          <a:p>
            <a:pPr marL="12700" marR="5080" indent="165100" algn="just">
              <a:lnSpc>
                <a:spcPct val="100600"/>
              </a:lnSpc>
              <a:spcBef>
                <a:spcPts val="90"/>
              </a:spcBef>
            </a:pPr>
            <a:r>
              <a:rPr sz="1300" b="0" spc="-15" dirty="0">
                <a:latin typeface="BIZ UDMincho Medium"/>
                <a:cs typeface="BIZ UDMincho Medium"/>
              </a:rPr>
              <a:t>先行導入自治体において東京都を除き、「</a:t>
            </a:r>
            <a:r>
              <a:rPr sz="1300" b="0" spc="-15" dirty="0" err="1">
                <a:latin typeface="BIZ UDMincho Medium"/>
                <a:cs typeface="BIZ UDMincho Medium"/>
              </a:rPr>
              <a:t>旅館業法の許可を受けたホテル・旅館・簡易宿所</a:t>
            </a:r>
            <a:r>
              <a:rPr sz="1300" b="0" spc="-15" dirty="0">
                <a:latin typeface="BIZ UDMincho Medium"/>
                <a:cs typeface="BIZ UDMincho Medium"/>
              </a:rPr>
              <a:t>」、「住宅宿泊事業法に</a:t>
            </a:r>
            <a:r>
              <a:rPr sz="1300" b="0" spc="-10" dirty="0">
                <a:latin typeface="BIZ UDMincho Medium"/>
                <a:cs typeface="BIZ UDMincho Medium"/>
              </a:rPr>
              <a:t>規定する住宅宿泊事業に係る施設（</a:t>
            </a:r>
            <a:r>
              <a:rPr sz="1300" b="0" dirty="0">
                <a:latin typeface="BIZ UDMincho Medium"/>
                <a:cs typeface="BIZ UDMincho Medium"/>
              </a:rPr>
              <a:t>民泊）</a:t>
            </a:r>
            <a:r>
              <a:rPr sz="1300" b="0" spc="-15" dirty="0">
                <a:latin typeface="BIZ UDMincho Medium"/>
                <a:cs typeface="BIZ UDMincho Medium"/>
              </a:rPr>
              <a:t>」</a:t>
            </a:r>
            <a:r>
              <a:rPr sz="1300" b="0" spc="-15" dirty="0" err="1">
                <a:latin typeface="BIZ UDMincho Medium"/>
                <a:cs typeface="BIZ UDMincho Medium"/>
              </a:rPr>
              <a:t>としている。施設の種類によって、宿泊者が享受する行政サービスに変わりはないことから、課税客体は</a:t>
            </a:r>
            <a:r>
              <a:rPr lang="ja-JP" altLang="en-US" sz="1300" b="0" spc="-15" dirty="0">
                <a:latin typeface="BIZ UDMincho Medium"/>
                <a:cs typeface="BIZ UDMincho Medium"/>
              </a:rPr>
              <a:t>白浜</a:t>
            </a:r>
            <a:r>
              <a:rPr sz="1300" b="0" spc="-15" dirty="0" err="1">
                <a:latin typeface="BIZ UDMincho Medium"/>
                <a:cs typeface="BIZ UDMincho Medium"/>
              </a:rPr>
              <a:t>町に所在する次の施設とし、また、先行導入自治体と同様に、課税標準は「宿泊施設</a:t>
            </a:r>
            <a:r>
              <a:rPr sz="1300" b="0" spc="-20" dirty="0" err="1">
                <a:latin typeface="BIZ UDMincho Medium"/>
                <a:cs typeface="BIZ UDMincho Medium"/>
              </a:rPr>
              <a:t>への宿泊数</a:t>
            </a:r>
            <a:r>
              <a:rPr sz="1300" b="0" spc="-20" dirty="0">
                <a:latin typeface="BIZ UDMincho Medium"/>
                <a:cs typeface="BIZ UDMincho Medium"/>
              </a:rPr>
              <a:t>」、納税義務者は「宿泊施設への宿泊者」と考える。</a:t>
            </a:r>
            <a:endParaRPr sz="1300" dirty="0">
              <a:latin typeface="BIZ UDMincho Medium"/>
              <a:cs typeface="BIZ UDMincho Medium"/>
            </a:endParaRPr>
          </a:p>
          <a:p>
            <a:pPr marL="12700">
              <a:lnSpc>
                <a:spcPct val="100000"/>
              </a:lnSpc>
              <a:spcBef>
                <a:spcPts val="1005"/>
              </a:spcBef>
            </a:pPr>
            <a:r>
              <a:rPr sz="1300" b="0" spc="-15" dirty="0">
                <a:latin typeface="BIZ UDMincho Medium"/>
                <a:cs typeface="BIZ UDMincho Medium"/>
              </a:rPr>
              <a:t>【対象施設】</a:t>
            </a:r>
            <a:endParaRPr sz="1300" dirty="0">
              <a:latin typeface="BIZ UDMincho Medium"/>
              <a:cs typeface="BIZ UDMincho Medium"/>
            </a:endParaRPr>
          </a:p>
          <a:p>
            <a:pPr marL="425450" indent="-412750">
              <a:lnSpc>
                <a:spcPct val="100000"/>
              </a:lnSpc>
              <a:buAutoNum type="arabicParenBoth"/>
              <a:tabLst>
                <a:tab pos="425450" algn="l"/>
              </a:tabLst>
            </a:pPr>
            <a:r>
              <a:rPr sz="1300" b="0" spc="-10" dirty="0">
                <a:latin typeface="BIZ UDMincho Medium"/>
                <a:cs typeface="BIZ UDMincho Medium"/>
              </a:rPr>
              <a:t>旅館業法(昭和23</a:t>
            </a:r>
            <a:r>
              <a:rPr sz="1300" b="0" spc="-5" dirty="0">
                <a:latin typeface="BIZ UDMincho Medium"/>
                <a:cs typeface="BIZ UDMincho Medium"/>
              </a:rPr>
              <a:t>年法律第</a:t>
            </a:r>
            <a:r>
              <a:rPr sz="1300" b="0" spc="-10" dirty="0">
                <a:latin typeface="BIZ UDMincho Medium"/>
                <a:cs typeface="BIZ UDMincho Medium"/>
              </a:rPr>
              <a:t>138</a:t>
            </a:r>
            <a:r>
              <a:rPr sz="1300" b="0" spc="-5" dirty="0">
                <a:latin typeface="BIZ UDMincho Medium"/>
                <a:cs typeface="BIZ UDMincho Medium"/>
              </a:rPr>
              <a:t>号)第</a:t>
            </a:r>
            <a:r>
              <a:rPr sz="1300" b="0" dirty="0">
                <a:latin typeface="BIZ UDMincho Medium"/>
                <a:cs typeface="BIZ UDMincho Medium"/>
              </a:rPr>
              <a:t>2</a:t>
            </a:r>
            <a:r>
              <a:rPr sz="1300" b="0" spc="-5" dirty="0">
                <a:latin typeface="BIZ UDMincho Medium"/>
                <a:cs typeface="BIZ UDMincho Medium"/>
              </a:rPr>
              <a:t>条第</a:t>
            </a:r>
            <a:r>
              <a:rPr sz="1300" b="0" spc="-10" dirty="0">
                <a:latin typeface="BIZ UDMincho Medium"/>
                <a:cs typeface="BIZ UDMincho Medium"/>
              </a:rPr>
              <a:t>1項に規定する旅館業(同条第</a:t>
            </a:r>
            <a:r>
              <a:rPr sz="1300" b="0" dirty="0">
                <a:latin typeface="BIZ UDMincho Medium"/>
                <a:cs typeface="BIZ UDMincho Medium"/>
              </a:rPr>
              <a:t>4</a:t>
            </a:r>
            <a:r>
              <a:rPr sz="1300" b="0" spc="-15" dirty="0">
                <a:latin typeface="BIZ UDMincho Medium"/>
                <a:cs typeface="BIZ UDMincho Medium"/>
              </a:rPr>
              <a:t>項に規定する下宿営業を除く。)に係る施設</a:t>
            </a:r>
            <a:endParaRPr sz="1300" dirty="0">
              <a:latin typeface="BIZ UDMincho Medium"/>
              <a:cs typeface="BIZ UDMincho Medium"/>
            </a:endParaRPr>
          </a:p>
          <a:p>
            <a:pPr marL="425450" indent="-412750">
              <a:lnSpc>
                <a:spcPct val="100000"/>
              </a:lnSpc>
              <a:buAutoNum type="arabicParenBoth"/>
              <a:tabLst>
                <a:tab pos="425450" algn="l"/>
              </a:tabLst>
            </a:pPr>
            <a:r>
              <a:rPr sz="1300" b="0" spc="-10" dirty="0">
                <a:latin typeface="BIZ UDMincho Medium"/>
                <a:cs typeface="BIZ UDMincho Medium"/>
              </a:rPr>
              <a:t>住宅宿泊事業法(平成29</a:t>
            </a:r>
            <a:r>
              <a:rPr sz="1300" b="0" spc="-5" dirty="0">
                <a:latin typeface="BIZ UDMincho Medium"/>
                <a:cs typeface="BIZ UDMincho Medium"/>
              </a:rPr>
              <a:t>年法律第</a:t>
            </a:r>
            <a:r>
              <a:rPr sz="1300" b="0" spc="-10" dirty="0">
                <a:latin typeface="BIZ UDMincho Medium"/>
                <a:cs typeface="BIZ UDMincho Medium"/>
              </a:rPr>
              <a:t>65号)第</a:t>
            </a:r>
            <a:r>
              <a:rPr sz="1300" b="0" dirty="0">
                <a:latin typeface="BIZ UDMincho Medium"/>
                <a:cs typeface="BIZ UDMincho Medium"/>
              </a:rPr>
              <a:t>2</a:t>
            </a:r>
            <a:r>
              <a:rPr sz="1300" b="0" spc="-5" dirty="0">
                <a:latin typeface="BIZ UDMincho Medium"/>
                <a:cs typeface="BIZ UDMincho Medium"/>
              </a:rPr>
              <a:t>条第</a:t>
            </a:r>
            <a:r>
              <a:rPr sz="1300" b="0" dirty="0">
                <a:latin typeface="BIZ UDMincho Medium"/>
                <a:cs typeface="BIZ UDMincho Medium"/>
              </a:rPr>
              <a:t>3</a:t>
            </a:r>
            <a:r>
              <a:rPr sz="1300" b="0" spc="-15" dirty="0">
                <a:latin typeface="BIZ UDMincho Medium"/>
                <a:cs typeface="BIZ UDMincho Medium"/>
              </a:rPr>
              <a:t>項に規定する住宅宿泊事業に係る住宅</a:t>
            </a:r>
            <a:endParaRPr sz="1300" dirty="0">
              <a:latin typeface="BIZ UDMincho Medium"/>
              <a:cs typeface="BIZ UDMincho Medium"/>
            </a:endParaRPr>
          </a:p>
        </p:txBody>
      </p:sp>
      <p:sp>
        <p:nvSpPr>
          <p:cNvPr id="7" name="object 7"/>
          <p:cNvSpPr txBox="1"/>
          <p:nvPr/>
        </p:nvSpPr>
        <p:spPr>
          <a:xfrm>
            <a:off x="425450" y="983488"/>
            <a:ext cx="60833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(3-1)課税要件の詳細（課税客体・課税標準・納税義務者</a:t>
            </a:r>
            <a:r>
              <a:rPr sz="1800" spc="-50" dirty="0">
                <a:latin typeface="BIZ UDGothic"/>
                <a:cs typeface="BIZ UDGothic"/>
              </a:rPr>
              <a:t>）</a:t>
            </a:r>
            <a:endParaRPr sz="1800">
              <a:latin typeface="BIZ UDGothic"/>
              <a:cs typeface="BIZ UDGothic"/>
            </a:endParaRPr>
          </a:p>
        </p:txBody>
      </p:sp>
      <p:sp>
        <p:nvSpPr>
          <p:cNvPr id="8" name="object 8"/>
          <p:cNvSpPr txBox="1"/>
          <p:nvPr/>
        </p:nvSpPr>
        <p:spPr>
          <a:xfrm>
            <a:off x="425450" y="4246117"/>
            <a:ext cx="8566150" cy="843821"/>
          </a:xfrm>
          <a:prstGeom prst="rect">
            <a:avLst/>
          </a:prstGeom>
        </p:spPr>
        <p:txBody>
          <a:bodyPr vert="horz" wrap="square" lIns="0" tIns="12700" rIns="0" bIns="0" rtlCol="0">
            <a:spAutoFit/>
          </a:bodyPr>
          <a:lstStyle/>
          <a:p>
            <a:pPr marL="73025">
              <a:lnSpc>
                <a:spcPct val="100000"/>
              </a:lnSpc>
              <a:spcBef>
                <a:spcPts val="100"/>
              </a:spcBef>
            </a:pPr>
            <a:r>
              <a:rPr sz="1300" b="0" spc="-15" dirty="0">
                <a:latin typeface="BIZ UDMincho Medium"/>
                <a:cs typeface="BIZ UDMincho Medium"/>
              </a:rPr>
              <a:t>【参考】</a:t>
            </a:r>
            <a:endParaRPr sz="1300" dirty="0">
              <a:latin typeface="BIZ UDMincho Medium"/>
              <a:cs typeface="BIZ UDMincho Medium"/>
            </a:endParaRPr>
          </a:p>
          <a:p>
            <a:pPr marL="73025">
              <a:tabLst>
                <a:tab pos="2550795" algn="l"/>
              </a:tabLst>
            </a:pPr>
            <a:r>
              <a:rPr sz="1300" b="0" dirty="0" err="1">
                <a:latin typeface="BIZ UDMincho Medium"/>
                <a:cs typeface="BIZ UDMincho Medium"/>
              </a:rPr>
              <a:t>対象施</a:t>
            </a:r>
            <a:r>
              <a:rPr sz="1300" b="0" spc="-10" dirty="0" err="1">
                <a:latin typeface="BIZ UDMincho Medium"/>
                <a:cs typeface="BIZ UDMincho Medium"/>
              </a:rPr>
              <a:t>設</a:t>
            </a:r>
            <a:r>
              <a:rPr sz="1300" b="0" dirty="0">
                <a:latin typeface="BIZ UDMincho Medium"/>
                <a:cs typeface="BIZ UDMincho Medium"/>
              </a:rPr>
              <a:t>：</a:t>
            </a:r>
            <a:r>
              <a:rPr lang="ja-JP" altLang="en-US" sz="1300" b="0" dirty="0">
                <a:latin typeface="BIZ UDMincho Medium"/>
                <a:cs typeface="BIZ UDMincho Medium"/>
              </a:rPr>
              <a:t>旅館業法（ホテル・旅館・</a:t>
            </a:r>
            <a:r>
              <a:rPr lang="ja-JP" altLang="en-US" sz="1300" b="0">
                <a:latin typeface="BIZ UDMincho Medium"/>
                <a:cs typeface="BIZ UDMincho Medium"/>
              </a:rPr>
              <a:t>簡易宿所）</a:t>
            </a:r>
            <a:r>
              <a:rPr lang="ja-JP" altLang="en-US" sz="1300" b="0" spc="-10">
                <a:latin typeface="BIZ UDMincho Medium"/>
                <a:cs typeface="BIZ UDMincho Medium"/>
              </a:rPr>
              <a:t>３０１</a:t>
            </a:r>
            <a:r>
              <a:rPr sz="1300" b="0" spc="-50" dirty="0">
                <a:latin typeface="BIZ UDMincho Medium"/>
                <a:cs typeface="BIZ UDMincho Medium"/>
              </a:rPr>
              <a:t>件</a:t>
            </a:r>
            <a:r>
              <a:rPr lang="ja-JP" altLang="en-US" sz="1300" b="0" spc="-50" dirty="0" err="1">
                <a:latin typeface="BIZ UDMincho Medium"/>
                <a:cs typeface="BIZ UDMincho Medium"/>
              </a:rPr>
              <a:t>、</a:t>
            </a:r>
            <a:r>
              <a:rPr lang="ja-JP" altLang="en-US" sz="1300" b="0" spc="-50" dirty="0">
                <a:latin typeface="BIZ UDMincho Medium"/>
                <a:cs typeface="BIZ UDMincho Medium"/>
              </a:rPr>
              <a:t>住宅宿泊事業法（</a:t>
            </a:r>
            <a:r>
              <a:rPr lang="ja-JP" altLang="en-US" sz="1300" b="0" spc="-20" dirty="0">
                <a:latin typeface="BIZ UDMincho Medium"/>
                <a:cs typeface="BIZ UDMincho Medium"/>
              </a:rPr>
              <a:t>民泊）２５５件</a:t>
            </a:r>
            <a:endParaRPr sz="1300" dirty="0">
              <a:latin typeface="BIZ UDMincho Medium"/>
              <a:cs typeface="BIZ UDMincho Medium"/>
            </a:endParaRPr>
          </a:p>
          <a:p>
            <a:pPr marL="12700">
              <a:lnSpc>
                <a:spcPct val="100000"/>
              </a:lnSpc>
              <a:spcBef>
                <a:spcPts val="1160"/>
              </a:spcBef>
            </a:pPr>
            <a:r>
              <a:rPr sz="1800" dirty="0">
                <a:latin typeface="BIZ UDGothic"/>
                <a:cs typeface="BIZ UDGothic"/>
              </a:rPr>
              <a:t>(3-2)課税要件の詳細（徴収方法</a:t>
            </a:r>
            <a:r>
              <a:rPr sz="1800" spc="-50" dirty="0">
                <a:latin typeface="BIZ UDGothic"/>
                <a:cs typeface="BIZ UDGothic"/>
              </a:rPr>
              <a:t>）</a:t>
            </a:r>
            <a:endParaRPr sz="1800" dirty="0">
              <a:latin typeface="BIZ UDGothic"/>
              <a:cs typeface="BIZ UDGothic"/>
            </a:endParaRPr>
          </a:p>
        </p:txBody>
      </p:sp>
      <p:sp>
        <p:nvSpPr>
          <p:cNvPr id="9" name="object 9"/>
          <p:cNvSpPr txBox="1"/>
          <p:nvPr/>
        </p:nvSpPr>
        <p:spPr>
          <a:xfrm>
            <a:off x="407288" y="5125592"/>
            <a:ext cx="9174480" cy="340995"/>
          </a:xfrm>
          <a:prstGeom prst="rect">
            <a:avLst/>
          </a:prstGeom>
          <a:solidFill>
            <a:srgbClr val="FCFBD5">
              <a:alpha val="50195"/>
            </a:srgbClr>
          </a:solidFill>
          <a:ln w="9525">
            <a:solidFill>
              <a:srgbClr val="000000"/>
            </a:solidFill>
          </a:ln>
        </p:spPr>
        <p:txBody>
          <a:bodyPr vert="horz" wrap="square" lIns="0" tIns="60325" rIns="0" bIns="0" rtlCol="0">
            <a:spAutoFit/>
          </a:bodyPr>
          <a:lstStyle/>
          <a:p>
            <a:pPr marL="90805">
              <a:lnSpc>
                <a:spcPct val="100000"/>
              </a:lnSpc>
              <a:spcBef>
                <a:spcPts val="475"/>
              </a:spcBef>
            </a:pPr>
            <a:r>
              <a:rPr sz="1400" spc="-15" dirty="0">
                <a:latin typeface="BIZ UDGothic"/>
                <a:cs typeface="BIZ UDGothic"/>
              </a:rPr>
              <a:t>徴収方法：特別徴収</a:t>
            </a:r>
            <a:endParaRPr sz="1400">
              <a:latin typeface="BIZ UDGothic"/>
              <a:cs typeface="BIZ UDGothic"/>
            </a:endParaRPr>
          </a:p>
        </p:txBody>
      </p:sp>
      <p:sp>
        <p:nvSpPr>
          <p:cNvPr id="10" name="object 10"/>
          <p:cNvSpPr txBox="1"/>
          <p:nvPr/>
        </p:nvSpPr>
        <p:spPr>
          <a:xfrm>
            <a:off x="485901" y="5604764"/>
            <a:ext cx="8943975" cy="612988"/>
          </a:xfrm>
          <a:prstGeom prst="rect">
            <a:avLst/>
          </a:prstGeom>
        </p:spPr>
        <p:txBody>
          <a:bodyPr vert="horz" wrap="square" lIns="0" tIns="12700" rIns="0" bIns="0" rtlCol="0">
            <a:spAutoFit/>
          </a:bodyPr>
          <a:lstStyle/>
          <a:p>
            <a:pPr marL="12700" marR="5080" indent="165100">
              <a:lnSpc>
                <a:spcPct val="100000"/>
              </a:lnSpc>
              <a:spcBef>
                <a:spcPts val="100"/>
              </a:spcBef>
            </a:pPr>
            <a:r>
              <a:rPr sz="1300" b="0" spc="-15" dirty="0" err="1">
                <a:latin typeface="BIZ UDMincho Medium"/>
                <a:cs typeface="BIZ UDMincho Medium"/>
              </a:rPr>
              <a:t>宿泊者から宿泊税を直接徴収することは、実務上困難であると考えられることから、全ての先行</a:t>
            </a:r>
            <a:r>
              <a:rPr lang="ja-JP" altLang="en-US" sz="1300" b="0" spc="-15" dirty="0">
                <a:latin typeface="BIZ UDMincho Medium"/>
                <a:cs typeface="BIZ UDMincho Medium"/>
              </a:rPr>
              <a:t>導入</a:t>
            </a:r>
            <a:r>
              <a:rPr sz="1300" b="0" spc="-15" dirty="0" err="1">
                <a:latin typeface="BIZ UDMincho Medium"/>
                <a:cs typeface="BIZ UDMincho Medium"/>
              </a:rPr>
              <a:t>自治体において、宿泊事業者等を特別徴収義務者とし、宿泊事業者等が宿泊者から宿泊税を徴収し、自治体へ納入する方法をとっている</a:t>
            </a:r>
            <a:r>
              <a:rPr sz="1300" b="0" spc="-15" dirty="0">
                <a:latin typeface="BIZ UDMincho Medium"/>
                <a:cs typeface="BIZ UDMincho Medium"/>
              </a:rPr>
              <a:t>。</a:t>
            </a:r>
            <a:endParaRPr sz="1300" dirty="0">
              <a:latin typeface="BIZ UDMincho Medium"/>
              <a:cs typeface="BIZ UDMincho Medium"/>
            </a:endParaRPr>
          </a:p>
          <a:p>
            <a:pPr marL="177800">
              <a:lnSpc>
                <a:spcPct val="100000"/>
              </a:lnSpc>
            </a:pPr>
            <a:r>
              <a:rPr sz="1300" b="0" spc="-15" dirty="0">
                <a:latin typeface="BIZ UDMincho Medium"/>
                <a:cs typeface="BIZ UDMincho Medium"/>
              </a:rPr>
              <a:t>また、入湯税を納入している事業者においては、既存の納入スキームと同様になるため、円滑に導入しやすい。</a:t>
            </a:r>
            <a:endParaRPr sz="1300" dirty="0">
              <a:latin typeface="BIZ UDMincho Medium"/>
              <a:cs typeface="BIZ UDMincho Medium"/>
            </a:endParaRPr>
          </a:p>
        </p:txBody>
      </p:sp>
      <p:sp>
        <p:nvSpPr>
          <p:cNvPr id="13" name="object 2">
            <a:extLst>
              <a:ext uri="{FF2B5EF4-FFF2-40B4-BE49-F238E27FC236}">
                <a16:creationId xmlns:a16="http://schemas.microsoft.com/office/drawing/2014/main" id="{FA42FCC3-AC8E-40A8-9FCD-58663FFF2EC2}"/>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7</a:t>
            </a:fld>
            <a:endParaRPr spc="-25" dirty="0"/>
          </a:p>
        </p:txBody>
      </p:sp>
      <p:sp>
        <p:nvSpPr>
          <p:cNvPr id="3" name="object 3"/>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4" name="object 4"/>
          <p:cNvSpPr txBox="1"/>
          <p:nvPr/>
        </p:nvSpPr>
        <p:spPr>
          <a:xfrm>
            <a:off x="347090" y="1319402"/>
            <a:ext cx="9174480" cy="59626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申告期限：毎月末日までに前月分を申告納入する</a:t>
            </a:r>
            <a:endParaRPr sz="1400">
              <a:latin typeface="BIZ UDGothic"/>
              <a:cs typeface="BIZ UDGothic"/>
            </a:endParaRPr>
          </a:p>
          <a:p>
            <a:pPr marL="979805">
              <a:lnSpc>
                <a:spcPct val="100000"/>
              </a:lnSpc>
              <a:spcBef>
                <a:spcPts val="335"/>
              </a:spcBef>
            </a:pPr>
            <a:r>
              <a:rPr sz="1400" spc="-15" dirty="0">
                <a:latin typeface="BIZ UDGothic"/>
                <a:cs typeface="BIZ UDGothic"/>
              </a:rPr>
              <a:t>ただし、一定の要件を満たした場合は、３か月分をまとめた年４回の申告納入の特例を設ける</a:t>
            </a:r>
            <a:endParaRPr sz="1400">
              <a:latin typeface="BIZ UDGothic"/>
              <a:cs typeface="BIZ UDGothic"/>
            </a:endParaRPr>
          </a:p>
        </p:txBody>
      </p:sp>
      <p:sp>
        <p:nvSpPr>
          <p:cNvPr id="5" name="object 5"/>
          <p:cNvSpPr txBox="1"/>
          <p:nvPr/>
        </p:nvSpPr>
        <p:spPr>
          <a:xfrm>
            <a:off x="425450" y="2025142"/>
            <a:ext cx="8943975" cy="747395"/>
          </a:xfrm>
          <a:prstGeom prst="rect">
            <a:avLst/>
          </a:prstGeom>
        </p:spPr>
        <p:txBody>
          <a:bodyPr vert="horz" wrap="square" lIns="0" tIns="12700" rIns="0" bIns="0" rtlCol="0">
            <a:spAutoFit/>
          </a:bodyPr>
          <a:lstStyle/>
          <a:p>
            <a:pPr marL="12700" marR="5080" indent="165100">
              <a:lnSpc>
                <a:spcPct val="100000"/>
              </a:lnSpc>
              <a:spcBef>
                <a:spcPts val="100"/>
              </a:spcBef>
            </a:pPr>
            <a:r>
              <a:rPr sz="1300" b="0" spc="-15" dirty="0">
                <a:latin typeface="BIZ UDMincho Medium"/>
                <a:cs typeface="BIZ UDMincho Medium"/>
              </a:rPr>
              <a:t>全ての先行導入自治体において、毎月末日までに前月分を申告納入する方式をとっている。また、特例として、一定の要件に該当し承認を受けた場合には、年４回の申告納入としている。</a:t>
            </a:r>
            <a:endParaRPr sz="1300" dirty="0">
              <a:latin typeface="BIZ UDMincho Medium"/>
              <a:cs typeface="BIZ UDMincho Medium"/>
            </a:endParaRPr>
          </a:p>
          <a:p>
            <a:pPr marL="12700">
              <a:lnSpc>
                <a:spcPct val="100000"/>
              </a:lnSpc>
              <a:spcBef>
                <a:spcPts val="1005"/>
              </a:spcBef>
            </a:pPr>
            <a:r>
              <a:rPr sz="1300" b="0" spc="-15" dirty="0">
                <a:latin typeface="BIZ UDMincho Medium"/>
                <a:cs typeface="BIZ UDMincho Medium"/>
              </a:rPr>
              <a:t>【要件例】</a:t>
            </a:r>
            <a:endParaRPr sz="1300" dirty="0">
              <a:latin typeface="BIZ UDMincho Medium"/>
              <a:cs typeface="BIZ UDMincho Medium"/>
            </a:endParaRPr>
          </a:p>
        </p:txBody>
      </p:sp>
      <p:sp>
        <p:nvSpPr>
          <p:cNvPr id="6" name="object 6"/>
          <p:cNvSpPr txBox="1"/>
          <p:nvPr/>
        </p:nvSpPr>
        <p:spPr>
          <a:xfrm>
            <a:off x="425450" y="2746501"/>
            <a:ext cx="3907154" cy="819150"/>
          </a:xfrm>
          <a:prstGeom prst="rect">
            <a:avLst/>
          </a:prstGeom>
        </p:spPr>
        <p:txBody>
          <a:bodyPr vert="horz" wrap="square" lIns="0" tIns="13335" rIns="0" bIns="0" rtlCol="0">
            <a:spAutoFit/>
          </a:bodyPr>
          <a:lstStyle/>
          <a:p>
            <a:pPr marL="425450" indent="-412750">
              <a:lnSpc>
                <a:spcPct val="100000"/>
              </a:lnSpc>
              <a:spcBef>
                <a:spcPts val="105"/>
              </a:spcBef>
              <a:buAutoNum type="arabicParenBoth"/>
              <a:tabLst>
                <a:tab pos="425450" algn="l"/>
              </a:tabLst>
            </a:pPr>
            <a:r>
              <a:rPr sz="1300" b="0" spc="-10" dirty="0">
                <a:latin typeface="BIZ UDMincho Medium"/>
                <a:cs typeface="BIZ UDMincho Medium"/>
              </a:rPr>
              <a:t>過去12</a:t>
            </a:r>
            <a:r>
              <a:rPr sz="1300" b="0" spc="-20" dirty="0">
                <a:latin typeface="BIZ UDMincho Medium"/>
                <a:cs typeface="BIZ UDMincho Medium"/>
              </a:rPr>
              <a:t>か月の宿泊税年税額が一定以下である</a:t>
            </a:r>
            <a:endParaRPr sz="1300" dirty="0">
              <a:latin typeface="BIZ UDMincho Medium"/>
              <a:cs typeface="BIZ UDMincho Medium"/>
            </a:endParaRPr>
          </a:p>
          <a:p>
            <a:pPr marL="425450" indent="-412750">
              <a:lnSpc>
                <a:spcPct val="100000"/>
              </a:lnSpc>
              <a:buAutoNum type="arabicParenBoth"/>
              <a:tabLst>
                <a:tab pos="425450" algn="l"/>
              </a:tabLst>
            </a:pPr>
            <a:r>
              <a:rPr sz="1300" b="0" spc="-15" dirty="0">
                <a:latin typeface="BIZ UDMincho Medium"/>
                <a:cs typeface="BIZ UDMincho Medium"/>
              </a:rPr>
              <a:t>過少申告加算金等の決定を受けていない</a:t>
            </a:r>
            <a:endParaRPr sz="1300" dirty="0">
              <a:latin typeface="BIZ UDMincho Medium"/>
              <a:cs typeface="BIZ UDMincho Medium"/>
            </a:endParaRPr>
          </a:p>
          <a:p>
            <a:pPr marL="425450" indent="-412750">
              <a:lnSpc>
                <a:spcPct val="100000"/>
              </a:lnSpc>
              <a:buAutoNum type="arabicParenBoth"/>
              <a:tabLst>
                <a:tab pos="425450" algn="l"/>
              </a:tabLst>
            </a:pPr>
            <a:r>
              <a:rPr sz="1300" b="0" spc="-15" dirty="0">
                <a:latin typeface="BIZ UDMincho Medium"/>
                <a:cs typeface="BIZ UDMincho Medium"/>
              </a:rPr>
              <a:t>税を滞納していない</a:t>
            </a:r>
            <a:endParaRPr sz="1300" dirty="0">
              <a:latin typeface="BIZ UDMincho Medium"/>
              <a:cs typeface="BIZ UDMincho Medium"/>
            </a:endParaRPr>
          </a:p>
          <a:p>
            <a:pPr marL="425450" indent="-412750">
              <a:lnSpc>
                <a:spcPct val="100000"/>
              </a:lnSpc>
              <a:buAutoNum type="arabicParenBoth"/>
              <a:tabLst>
                <a:tab pos="425450" algn="l"/>
              </a:tabLst>
            </a:pPr>
            <a:r>
              <a:rPr sz="1300" b="0" spc="-15" dirty="0">
                <a:latin typeface="BIZ UDMincho Medium"/>
                <a:cs typeface="BIZ UDMincho Medium"/>
              </a:rPr>
              <a:t>１年以上前から宿泊施設の経営を開始している</a:t>
            </a:r>
            <a:endParaRPr sz="1300" dirty="0">
              <a:latin typeface="BIZ UDMincho Medium"/>
              <a:cs typeface="BIZ UDMincho Medium"/>
            </a:endParaRPr>
          </a:p>
        </p:txBody>
      </p:sp>
      <p:sp>
        <p:nvSpPr>
          <p:cNvPr id="7" name="object 7"/>
          <p:cNvSpPr txBox="1"/>
          <p:nvPr/>
        </p:nvSpPr>
        <p:spPr>
          <a:xfrm>
            <a:off x="4637532" y="3341370"/>
            <a:ext cx="356235" cy="224154"/>
          </a:xfrm>
          <a:prstGeom prst="rect">
            <a:avLst/>
          </a:prstGeom>
        </p:spPr>
        <p:txBody>
          <a:bodyPr vert="horz" wrap="square" lIns="0" tIns="12700" rIns="0" bIns="0" rtlCol="0">
            <a:spAutoFit/>
          </a:bodyPr>
          <a:lstStyle/>
          <a:p>
            <a:pPr marL="12700">
              <a:lnSpc>
                <a:spcPct val="100000"/>
              </a:lnSpc>
              <a:spcBef>
                <a:spcPts val="100"/>
              </a:spcBef>
            </a:pPr>
            <a:r>
              <a:rPr sz="1300" b="0" spc="-25" dirty="0">
                <a:latin typeface="BIZ UDMincho Medium"/>
                <a:cs typeface="BIZ UDMincho Medium"/>
              </a:rPr>
              <a:t>など</a:t>
            </a:r>
            <a:endParaRPr sz="1300">
              <a:latin typeface="BIZ UDMincho Medium"/>
              <a:cs typeface="BIZ UDMincho Medium"/>
            </a:endParaRPr>
          </a:p>
        </p:txBody>
      </p:sp>
      <p:sp>
        <p:nvSpPr>
          <p:cNvPr id="8" name="object 8"/>
          <p:cNvSpPr txBox="1"/>
          <p:nvPr/>
        </p:nvSpPr>
        <p:spPr>
          <a:xfrm>
            <a:off x="425450" y="983488"/>
            <a:ext cx="3568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(3-3)課税要件の詳細（申告期限</a:t>
            </a:r>
            <a:r>
              <a:rPr sz="1800" spc="-50" dirty="0">
                <a:latin typeface="BIZ UDGothic"/>
                <a:cs typeface="BIZ UDGothic"/>
              </a:rPr>
              <a:t>）</a:t>
            </a:r>
            <a:endParaRPr sz="1800">
              <a:latin typeface="BIZ UDGothic"/>
              <a:cs typeface="BIZ UDGothic"/>
            </a:endParaRPr>
          </a:p>
        </p:txBody>
      </p:sp>
      <p:sp>
        <p:nvSpPr>
          <p:cNvPr id="9" name="object 9"/>
          <p:cNvSpPr txBox="1"/>
          <p:nvPr/>
        </p:nvSpPr>
        <p:spPr>
          <a:xfrm>
            <a:off x="425450" y="3649979"/>
            <a:ext cx="33401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(3-4)課税要件の詳細（免税点</a:t>
            </a:r>
            <a:r>
              <a:rPr sz="1800" spc="-50" dirty="0">
                <a:latin typeface="BIZ UDGothic"/>
                <a:cs typeface="BIZ UDGothic"/>
              </a:rPr>
              <a:t>）</a:t>
            </a:r>
            <a:endParaRPr sz="1800">
              <a:latin typeface="BIZ UDGothic"/>
              <a:cs typeface="BIZ UDGothic"/>
            </a:endParaRPr>
          </a:p>
        </p:txBody>
      </p:sp>
      <p:sp>
        <p:nvSpPr>
          <p:cNvPr id="10" name="object 10"/>
          <p:cNvSpPr txBox="1"/>
          <p:nvPr/>
        </p:nvSpPr>
        <p:spPr>
          <a:xfrm>
            <a:off x="347090" y="4039742"/>
            <a:ext cx="9174480" cy="32702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免税点：先行導入自治体の例を参考に、検討</a:t>
            </a:r>
            <a:endParaRPr sz="1400">
              <a:latin typeface="BIZ UDGothic"/>
              <a:cs typeface="BIZ UDGothic"/>
            </a:endParaRPr>
          </a:p>
        </p:txBody>
      </p:sp>
      <p:sp>
        <p:nvSpPr>
          <p:cNvPr id="11" name="object 11"/>
          <p:cNvSpPr txBox="1"/>
          <p:nvPr/>
        </p:nvSpPr>
        <p:spPr>
          <a:xfrm>
            <a:off x="593598" y="4463541"/>
            <a:ext cx="3002280" cy="224154"/>
          </a:xfrm>
          <a:prstGeom prst="rect">
            <a:avLst/>
          </a:prstGeom>
        </p:spPr>
        <p:txBody>
          <a:bodyPr vert="horz" wrap="square" lIns="0" tIns="12700" rIns="0" bIns="0" rtlCol="0">
            <a:spAutoFit/>
          </a:bodyPr>
          <a:lstStyle/>
          <a:p>
            <a:pPr marL="12700">
              <a:lnSpc>
                <a:spcPct val="100000"/>
              </a:lnSpc>
              <a:spcBef>
                <a:spcPts val="100"/>
              </a:spcBef>
            </a:pPr>
            <a:r>
              <a:rPr sz="1300" b="0" spc="-15" dirty="0">
                <a:latin typeface="BIZ UDMincho Medium"/>
                <a:cs typeface="BIZ UDMincho Medium"/>
              </a:rPr>
              <a:t>免税点設定の考え方としては次のとおり</a:t>
            </a:r>
            <a:endParaRPr sz="1300">
              <a:latin typeface="BIZ UDMincho Medium"/>
              <a:cs typeface="BIZ UDMincho Medium"/>
            </a:endParaRPr>
          </a:p>
        </p:txBody>
      </p:sp>
      <p:sp>
        <p:nvSpPr>
          <p:cNvPr id="12" name="object 12"/>
          <p:cNvSpPr txBox="1"/>
          <p:nvPr/>
        </p:nvSpPr>
        <p:spPr>
          <a:xfrm>
            <a:off x="428244" y="4661661"/>
            <a:ext cx="273685" cy="422275"/>
          </a:xfrm>
          <a:prstGeom prst="rect">
            <a:avLst/>
          </a:prstGeom>
        </p:spPr>
        <p:txBody>
          <a:bodyPr vert="horz" wrap="square" lIns="0" tIns="12700" rIns="0" bIns="0" rtlCol="0">
            <a:spAutoFit/>
          </a:bodyPr>
          <a:lstStyle/>
          <a:p>
            <a:pPr marL="12700">
              <a:lnSpc>
                <a:spcPct val="100000"/>
              </a:lnSpc>
              <a:spcBef>
                <a:spcPts val="100"/>
              </a:spcBef>
            </a:pPr>
            <a:r>
              <a:rPr sz="1300" b="0" spc="-25" dirty="0">
                <a:latin typeface="BIZ UDMincho Medium"/>
                <a:cs typeface="BIZ UDMincho Medium"/>
              </a:rPr>
              <a:t>(1)</a:t>
            </a:r>
            <a:endParaRPr sz="1300">
              <a:latin typeface="BIZ UDMincho Medium"/>
              <a:cs typeface="BIZ UDMincho Medium"/>
            </a:endParaRPr>
          </a:p>
          <a:p>
            <a:pPr marL="12700">
              <a:lnSpc>
                <a:spcPct val="100000"/>
              </a:lnSpc>
            </a:pPr>
            <a:r>
              <a:rPr sz="1300" b="0" spc="-25" dirty="0">
                <a:latin typeface="BIZ UDMincho Medium"/>
                <a:cs typeface="BIZ UDMincho Medium"/>
              </a:rPr>
              <a:t>(2)</a:t>
            </a:r>
            <a:endParaRPr sz="1300">
              <a:latin typeface="BIZ UDMincho Medium"/>
              <a:cs typeface="BIZ UDMincho Medium"/>
            </a:endParaRPr>
          </a:p>
        </p:txBody>
      </p:sp>
      <p:sp>
        <p:nvSpPr>
          <p:cNvPr id="13" name="object 13"/>
          <p:cNvSpPr txBox="1"/>
          <p:nvPr/>
        </p:nvSpPr>
        <p:spPr>
          <a:xfrm>
            <a:off x="841502" y="4661661"/>
            <a:ext cx="8613140" cy="422275"/>
          </a:xfrm>
          <a:prstGeom prst="rect">
            <a:avLst/>
          </a:prstGeom>
        </p:spPr>
        <p:txBody>
          <a:bodyPr vert="horz" wrap="square" lIns="0" tIns="12700" rIns="0" bIns="0" rtlCol="0">
            <a:spAutoFit/>
          </a:bodyPr>
          <a:lstStyle/>
          <a:p>
            <a:pPr marL="12700">
              <a:lnSpc>
                <a:spcPct val="100000"/>
              </a:lnSpc>
              <a:spcBef>
                <a:spcPts val="100"/>
              </a:spcBef>
            </a:pPr>
            <a:r>
              <a:rPr sz="1300" b="0" spc="-15" dirty="0">
                <a:latin typeface="BIZ UDMincho Medium"/>
                <a:cs typeface="BIZ UDMincho Medium"/>
              </a:rPr>
              <a:t>課税の公平性の観点や宿泊事業者の事務負担の観点から、免税点を設けない。</a:t>
            </a:r>
            <a:endParaRPr sz="1300" dirty="0">
              <a:latin typeface="BIZ UDMincho Medium"/>
              <a:cs typeface="BIZ UDMincho Medium"/>
            </a:endParaRPr>
          </a:p>
          <a:p>
            <a:pPr marL="12700">
              <a:lnSpc>
                <a:spcPct val="100000"/>
              </a:lnSpc>
            </a:pPr>
            <a:r>
              <a:rPr sz="1300" b="0" spc="-15" dirty="0">
                <a:latin typeface="BIZ UDMincho Medium"/>
                <a:cs typeface="BIZ UDMincho Medium"/>
              </a:rPr>
              <a:t>宿泊者の納付資力や宿泊単価の低い宿泊施設における負担感などから、一定の金額を下回る宿泊料金の宿泊について</a:t>
            </a:r>
            <a:endParaRPr sz="1300" dirty="0">
              <a:latin typeface="BIZ UDMincho Medium"/>
              <a:cs typeface="BIZ UDMincho Medium"/>
            </a:endParaRPr>
          </a:p>
        </p:txBody>
      </p:sp>
      <p:sp>
        <p:nvSpPr>
          <p:cNvPr id="14" name="object 14"/>
          <p:cNvSpPr txBox="1"/>
          <p:nvPr/>
        </p:nvSpPr>
        <p:spPr>
          <a:xfrm>
            <a:off x="428244" y="5057902"/>
            <a:ext cx="7725156" cy="941283"/>
          </a:xfrm>
          <a:prstGeom prst="rect">
            <a:avLst/>
          </a:prstGeom>
        </p:spPr>
        <p:txBody>
          <a:bodyPr vert="horz" wrap="square" lIns="0" tIns="12700" rIns="0" bIns="0" rtlCol="0">
            <a:spAutoFit/>
          </a:bodyPr>
          <a:lstStyle/>
          <a:p>
            <a:pPr marL="260985">
              <a:lnSpc>
                <a:spcPct val="100000"/>
              </a:lnSpc>
              <a:spcBef>
                <a:spcPts val="100"/>
              </a:spcBef>
            </a:pPr>
            <a:r>
              <a:rPr sz="1300" b="0" spc="-15" dirty="0">
                <a:latin typeface="BIZ UDMincho Medium"/>
                <a:cs typeface="BIZ UDMincho Medium"/>
              </a:rPr>
              <a:t>免税点を設ける。</a:t>
            </a:r>
            <a:endParaRPr sz="1300" dirty="0">
              <a:latin typeface="BIZ UDMincho Medium"/>
              <a:cs typeface="BIZ UDMincho Medium"/>
            </a:endParaRPr>
          </a:p>
          <a:p>
            <a:pPr marL="177800">
              <a:lnSpc>
                <a:spcPct val="100000"/>
              </a:lnSpc>
            </a:pPr>
            <a:r>
              <a:rPr sz="1300" b="0" spc="-15" dirty="0">
                <a:latin typeface="BIZ UDMincho Medium"/>
                <a:cs typeface="BIZ UDMincho Medium"/>
              </a:rPr>
              <a:t>先行導入自治体の多くは、</a:t>
            </a:r>
            <a:r>
              <a:rPr sz="1300" b="0" spc="-10" dirty="0">
                <a:latin typeface="BIZ UDMincho Medium"/>
                <a:cs typeface="BIZ UDMincho Medium"/>
              </a:rPr>
              <a:t>(1</a:t>
            </a:r>
            <a:r>
              <a:rPr sz="1300" b="0" spc="-15" dirty="0">
                <a:latin typeface="BIZ UDMincho Medium"/>
                <a:cs typeface="BIZ UDMincho Medium"/>
              </a:rPr>
              <a:t>)の考えにより、免税点を設けていない。</a:t>
            </a:r>
            <a:endParaRPr sz="1300" dirty="0">
              <a:latin typeface="BIZ UDMincho Medium"/>
              <a:cs typeface="BIZ UDMincho Medium"/>
            </a:endParaRPr>
          </a:p>
          <a:p>
            <a:pPr marL="12700">
              <a:lnSpc>
                <a:spcPct val="100000"/>
              </a:lnSpc>
              <a:spcBef>
                <a:spcPts val="1005"/>
              </a:spcBef>
            </a:pPr>
            <a:r>
              <a:rPr sz="1300" b="0" spc="-15" dirty="0">
                <a:latin typeface="BIZ UDMincho Medium"/>
                <a:cs typeface="BIZ UDMincho Medium"/>
              </a:rPr>
              <a:t>【参考】</a:t>
            </a:r>
            <a:endParaRPr sz="1300" dirty="0">
              <a:latin typeface="BIZ UDMincho Medium"/>
              <a:cs typeface="BIZ UDMincho Medium"/>
            </a:endParaRPr>
          </a:p>
          <a:p>
            <a:pPr marL="12700">
              <a:lnSpc>
                <a:spcPct val="100000"/>
              </a:lnSpc>
              <a:tabLst>
                <a:tab pos="1499235" algn="l"/>
                <a:tab pos="3315970" algn="l"/>
              </a:tabLst>
            </a:pPr>
            <a:r>
              <a:rPr sz="1300" b="0" dirty="0">
                <a:latin typeface="BIZ UDMincho Medium"/>
                <a:cs typeface="BIZ UDMincho Medium"/>
              </a:rPr>
              <a:t>免税点</a:t>
            </a:r>
            <a:r>
              <a:rPr sz="1300" b="0" spc="-10" dirty="0">
                <a:latin typeface="BIZ UDMincho Medium"/>
                <a:cs typeface="BIZ UDMincho Medium"/>
              </a:rPr>
              <a:t>設</a:t>
            </a:r>
            <a:r>
              <a:rPr sz="1300" b="0" dirty="0">
                <a:latin typeface="BIZ UDMincho Medium"/>
                <a:cs typeface="BIZ UDMincho Medium"/>
              </a:rPr>
              <a:t>定自治</a:t>
            </a:r>
            <a:r>
              <a:rPr sz="1300" b="0" spc="-50" dirty="0">
                <a:latin typeface="BIZ UDMincho Medium"/>
                <a:cs typeface="BIZ UDMincho Medium"/>
              </a:rPr>
              <a:t>体</a:t>
            </a:r>
            <a:r>
              <a:rPr sz="1300" b="0" dirty="0">
                <a:latin typeface="BIZ UDMincho Medium"/>
                <a:cs typeface="BIZ UDMincho Medium"/>
              </a:rPr>
              <a:t>	東京</a:t>
            </a:r>
            <a:r>
              <a:rPr sz="1300" b="0" spc="-10" dirty="0">
                <a:latin typeface="BIZ UDMincho Medium"/>
                <a:cs typeface="BIZ UDMincho Medium"/>
              </a:rPr>
              <a:t>都：10,000</a:t>
            </a:r>
            <a:r>
              <a:rPr sz="1300" b="0" dirty="0">
                <a:latin typeface="BIZ UDMincho Medium"/>
                <a:cs typeface="BIZ UDMincho Medium"/>
              </a:rPr>
              <a:t>円未</a:t>
            </a:r>
            <a:r>
              <a:rPr sz="1300" b="0" spc="-50" dirty="0">
                <a:latin typeface="BIZ UDMincho Medium"/>
                <a:cs typeface="BIZ UDMincho Medium"/>
              </a:rPr>
              <a:t>満</a:t>
            </a:r>
            <a:r>
              <a:rPr sz="1300" b="0" dirty="0">
                <a:latin typeface="BIZ UDMincho Medium"/>
                <a:cs typeface="BIZ UDMincho Medium"/>
              </a:rPr>
              <a:t>	大阪府</a:t>
            </a:r>
            <a:r>
              <a:rPr sz="1300" b="0" spc="-10" dirty="0">
                <a:latin typeface="BIZ UDMincho Medium"/>
                <a:cs typeface="BIZ UDMincho Medium"/>
              </a:rPr>
              <a:t>：7,000</a:t>
            </a:r>
            <a:r>
              <a:rPr sz="1300" b="0" dirty="0">
                <a:latin typeface="BIZ UDMincho Medium"/>
                <a:cs typeface="BIZ UDMincho Medium"/>
              </a:rPr>
              <a:t>円</a:t>
            </a:r>
            <a:r>
              <a:rPr sz="1300" b="0" spc="-10" dirty="0">
                <a:latin typeface="BIZ UDMincho Medium"/>
                <a:cs typeface="BIZ UDMincho Medium"/>
              </a:rPr>
              <a:t>未</a:t>
            </a:r>
            <a:r>
              <a:rPr sz="1300" b="0" spc="-50" dirty="0">
                <a:latin typeface="BIZ UDMincho Medium"/>
                <a:cs typeface="BIZ UDMincho Medium"/>
              </a:rPr>
              <a:t>満</a:t>
            </a:r>
            <a:r>
              <a:rPr lang="ja-JP" altLang="en-US" sz="1300" b="0" spc="-50" dirty="0">
                <a:latin typeface="BIZ UDMincho Medium"/>
                <a:cs typeface="BIZ UDMincho Medium"/>
              </a:rPr>
              <a:t>（</a:t>
            </a:r>
            <a:r>
              <a:rPr lang="en-US" altLang="ja-JP" sz="1300" b="0" spc="-50" dirty="0">
                <a:latin typeface="BIZ UDMincho Medium"/>
                <a:cs typeface="BIZ UDMincho Medium"/>
              </a:rPr>
              <a:t>R7.9.1</a:t>
            </a:r>
            <a:r>
              <a:rPr lang="ja-JP" altLang="en-US" sz="1300" b="0" spc="-50" dirty="0">
                <a:latin typeface="BIZ UDMincho Medium"/>
                <a:cs typeface="BIZ UDMincho Medium"/>
              </a:rPr>
              <a:t>～</a:t>
            </a:r>
            <a:r>
              <a:rPr lang="en-US" altLang="ja-JP" sz="1300" b="0" spc="-50" dirty="0">
                <a:latin typeface="BIZ UDMincho Medium"/>
                <a:cs typeface="BIZ UDMincho Medium"/>
              </a:rPr>
              <a:t>5,000</a:t>
            </a:r>
            <a:r>
              <a:rPr lang="ja-JP" altLang="en-US" sz="1300" b="0" spc="-50" dirty="0">
                <a:latin typeface="BIZ UDMincho Medium"/>
                <a:cs typeface="BIZ UDMincho Medium"/>
              </a:rPr>
              <a:t>円未満）</a:t>
            </a:r>
            <a:endParaRPr sz="1300" dirty="0">
              <a:latin typeface="BIZ UDMincho Medium"/>
              <a:cs typeface="BIZ UDMincho Medium"/>
            </a:endParaRPr>
          </a:p>
        </p:txBody>
      </p:sp>
      <p:sp>
        <p:nvSpPr>
          <p:cNvPr id="17" name="object 17"/>
          <p:cNvSpPr txBox="1"/>
          <p:nvPr/>
        </p:nvSpPr>
        <p:spPr>
          <a:xfrm>
            <a:off x="429795" y="6280302"/>
            <a:ext cx="3335755" cy="212879"/>
          </a:xfrm>
          <a:prstGeom prst="rect">
            <a:avLst/>
          </a:prstGeom>
        </p:spPr>
        <p:txBody>
          <a:bodyPr vert="horz" wrap="square" lIns="0" tIns="12700" rIns="0" bIns="0" rtlCol="0">
            <a:spAutoFit/>
          </a:bodyPr>
          <a:lstStyle/>
          <a:p>
            <a:pPr marL="12700">
              <a:lnSpc>
                <a:spcPct val="100000"/>
              </a:lnSpc>
              <a:spcBef>
                <a:spcPts val="100"/>
              </a:spcBef>
              <a:tabLst>
                <a:tab pos="1334135" algn="l"/>
              </a:tabLst>
            </a:pPr>
            <a:r>
              <a:rPr sz="1300" b="0" dirty="0">
                <a:latin typeface="BIZ UDMincho Medium"/>
                <a:cs typeface="BIZ UDMincho Medium"/>
              </a:rPr>
              <a:t>免税点</a:t>
            </a:r>
            <a:r>
              <a:rPr sz="1300" b="0" spc="-10" dirty="0">
                <a:latin typeface="BIZ UDMincho Medium"/>
                <a:cs typeface="BIZ UDMincho Medium"/>
              </a:rPr>
              <a:t>設</a:t>
            </a:r>
            <a:r>
              <a:rPr sz="1300" b="0" dirty="0">
                <a:latin typeface="BIZ UDMincho Medium"/>
                <a:cs typeface="BIZ UDMincho Medium"/>
              </a:rPr>
              <a:t>定な</a:t>
            </a:r>
            <a:r>
              <a:rPr sz="1300" b="0" spc="-50" dirty="0">
                <a:latin typeface="BIZ UDMincho Medium"/>
                <a:cs typeface="BIZ UDMincho Medium"/>
              </a:rPr>
              <a:t>し</a:t>
            </a:r>
            <a:r>
              <a:rPr sz="1300" b="0" dirty="0">
                <a:latin typeface="BIZ UDMincho Medium"/>
                <a:cs typeface="BIZ UDMincho Medium"/>
              </a:rPr>
              <a:t>	</a:t>
            </a:r>
            <a:r>
              <a:rPr lang="ja-JP" altLang="en-US" sz="1300" dirty="0">
                <a:latin typeface="BIZ UDMincho Medium"/>
                <a:cs typeface="BIZ UDMincho Medium"/>
              </a:rPr>
              <a:t>  </a:t>
            </a:r>
            <a:r>
              <a:rPr sz="1300" b="0" dirty="0" err="1">
                <a:latin typeface="BIZ UDMincho Medium"/>
                <a:cs typeface="BIZ UDMincho Medium"/>
              </a:rPr>
              <a:t>熱海市</a:t>
            </a:r>
            <a:r>
              <a:rPr lang="ja-JP" altLang="en-US" sz="1300" b="0" dirty="0">
                <a:latin typeface="BIZ UDMincho Medium"/>
                <a:cs typeface="BIZ UDMincho Medium"/>
              </a:rPr>
              <a:t>　</a:t>
            </a:r>
            <a:r>
              <a:rPr sz="1300" b="0" spc="-50" dirty="0">
                <a:latin typeface="BIZ UDMincho Medium"/>
                <a:cs typeface="BIZ UDMincho Medium"/>
              </a:rPr>
              <a:t>等</a:t>
            </a:r>
            <a:endParaRPr sz="1300" dirty="0">
              <a:latin typeface="BIZ UDMincho Medium"/>
              <a:cs typeface="BIZ UDMincho Medium"/>
            </a:endParaRPr>
          </a:p>
        </p:txBody>
      </p:sp>
      <p:sp>
        <p:nvSpPr>
          <p:cNvPr id="19" name="object 15">
            <a:extLst>
              <a:ext uri="{FF2B5EF4-FFF2-40B4-BE49-F238E27FC236}">
                <a16:creationId xmlns:a16="http://schemas.microsoft.com/office/drawing/2014/main" id="{CD5E06B3-304E-4EB0-A55D-276A4B710478}"/>
              </a:ext>
            </a:extLst>
          </p:cNvPr>
          <p:cNvSpPr txBox="1"/>
          <p:nvPr/>
        </p:nvSpPr>
        <p:spPr>
          <a:xfrm>
            <a:off x="425450" y="6022053"/>
            <a:ext cx="1594485" cy="212879"/>
          </a:xfrm>
          <a:prstGeom prst="rect">
            <a:avLst/>
          </a:prstGeom>
        </p:spPr>
        <p:txBody>
          <a:bodyPr vert="horz" wrap="square" lIns="0" tIns="12700" rIns="0" bIns="0" rtlCol="0">
            <a:spAutoFit/>
          </a:bodyPr>
          <a:lstStyle/>
          <a:p>
            <a:pPr marL="12700">
              <a:lnSpc>
                <a:spcPct val="100000"/>
              </a:lnSpc>
              <a:spcBef>
                <a:spcPts val="100"/>
              </a:spcBef>
            </a:pPr>
            <a:r>
              <a:rPr sz="1300" b="0" spc="-15" dirty="0" err="1">
                <a:latin typeface="BIZ UDMincho Medium"/>
                <a:cs typeface="BIZ UDMincho Medium"/>
              </a:rPr>
              <a:t>免税点設定自治体</a:t>
            </a:r>
            <a:endParaRPr sz="1300" dirty="0">
              <a:latin typeface="BIZ UDMincho Medium"/>
              <a:cs typeface="BIZ UDMincho Medium"/>
            </a:endParaRPr>
          </a:p>
        </p:txBody>
      </p:sp>
      <p:sp>
        <p:nvSpPr>
          <p:cNvPr id="20" name="object 16">
            <a:extLst>
              <a:ext uri="{FF2B5EF4-FFF2-40B4-BE49-F238E27FC236}">
                <a16:creationId xmlns:a16="http://schemas.microsoft.com/office/drawing/2014/main" id="{10D6FDE1-3C84-4420-AA65-616BBB09AE16}"/>
              </a:ext>
            </a:extLst>
          </p:cNvPr>
          <p:cNvSpPr txBox="1"/>
          <p:nvPr/>
        </p:nvSpPr>
        <p:spPr>
          <a:xfrm>
            <a:off x="1905000" y="6036939"/>
            <a:ext cx="1594485" cy="224154"/>
          </a:xfrm>
          <a:prstGeom prst="rect">
            <a:avLst/>
          </a:prstGeom>
        </p:spPr>
        <p:txBody>
          <a:bodyPr vert="horz" wrap="square" lIns="0" tIns="12700" rIns="0" bIns="0" rtlCol="0">
            <a:spAutoFit/>
          </a:bodyPr>
          <a:lstStyle/>
          <a:p>
            <a:pPr marL="12700">
              <a:lnSpc>
                <a:spcPct val="100000"/>
              </a:lnSpc>
              <a:spcBef>
                <a:spcPts val="100"/>
              </a:spcBef>
            </a:pPr>
            <a:r>
              <a:rPr sz="1300" b="0" spc="-10" dirty="0">
                <a:latin typeface="BIZ UDMincho Medium"/>
                <a:cs typeface="BIZ UDMincho Medium"/>
              </a:rPr>
              <a:t>金沢市：5,000</a:t>
            </a:r>
            <a:r>
              <a:rPr sz="1300" b="0" spc="-20" dirty="0">
                <a:latin typeface="BIZ UDMincho Medium"/>
                <a:cs typeface="BIZ UDMincho Medium"/>
              </a:rPr>
              <a:t>円未満</a:t>
            </a:r>
            <a:endParaRPr sz="1300" dirty="0">
              <a:latin typeface="BIZ UDMincho Medium"/>
              <a:cs typeface="BIZ UDMincho Medium"/>
            </a:endParaRPr>
          </a:p>
        </p:txBody>
      </p:sp>
      <p:sp>
        <p:nvSpPr>
          <p:cNvPr id="21" name="object 2">
            <a:extLst>
              <a:ext uri="{FF2B5EF4-FFF2-40B4-BE49-F238E27FC236}">
                <a16:creationId xmlns:a16="http://schemas.microsoft.com/office/drawing/2014/main" id="{BFC11644-E762-4BE2-8353-3B662963097E}"/>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4" name="object 4"/>
          <p:cNvSpPr txBox="1"/>
          <p:nvPr/>
        </p:nvSpPr>
        <p:spPr>
          <a:xfrm>
            <a:off x="347090" y="1319402"/>
            <a:ext cx="9174480" cy="32702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税額・税率：先行導入自治体の例を参考に、事業者の事務負担を考慮し検討</a:t>
            </a:r>
            <a:endParaRPr sz="1400" dirty="0">
              <a:latin typeface="BIZ UDGothic"/>
              <a:cs typeface="BIZ UDGothic"/>
            </a:endParaRPr>
          </a:p>
        </p:txBody>
      </p:sp>
      <p:sp>
        <p:nvSpPr>
          <p:cNvPr id="5" name="object 5"/>
          <p:cNvSpPr txBox="1"/>
          <p:nvPr/>
        </p:nvSpPr>
        <p:spPr>
          <a:xfrm>
            <a:off x="425450" y="983488"/>
            <a:ext cx="37973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(3-5)課税要件の詳細（税額・税率</a:t>
            </a:r>
            <a:r>
              <a:rPr sz="1800" spc="-50" dirty="0">
                <a:latin typeface="BIZ UDGothic"/>
                <a:cs typeface="BIZ UDGothic"/>
              </a:rPr>
              <a:t>）</a:t>
            </a:r>
            <a:endParaRPr sz="1800">
              <a:latin typeface="BIZ UDGothic"/>
              <a:cs typeface="BIZ UDGothic"/>
            </a:endParaRPr>
          </a:p>
        </p:txBody>
      </p:sp>
      <p:sp>
        <p:nvSpPr>
          <p:cNvPr id="6" name="object 6"/>
          <p:cNvSpPr/>
          <p:nvPr/>
        </p:nvSpPr>
        <p:spPr>
          <a:xfrm>
            <a:off x="1486027" y="1737995"/>
            <a:ext cx="0" cy="360045"/>
          </a:xfrm>
          <a:custGeom>
            <a:avLst/>
            <a:gdLst/>
            <a:ahLst/>
            <a:cxnLst/>
            <a:rect l="l" t="t" r="r" b="b"/>
            <a:pathLst>
              <a:path h="360044">
                <a:moveTo>
                  <a:pt x="0" y="0"/>
                </a:moveTo>
                <a:lnTo>
                  <a:pt x="0" y="360044"/>
                </a:lnTo>
              </a:path>
            </a:pathLst>
          </a:custGeom>
          <a:ln w="19050">
            <a:solidFill>
              <a:srgbClr val="525252"/>
            </a:solidFill>
          </a:ln>
        </p:spPr>
        <p:txBody>
          <a:bodyPr wrap="square" lIns="0" tIns="0" rIns="0" bIns="0" rtlCol="0"/>
          <a:lstStyle/>
          <a:p>
            <a:endParaRPr/>
          </a:p>
        </p:txBody>
      </p:sp>
      <p:graphicFrame>
        <p:nvGraphicFramePr>
          <p:cNvPr id="7" name="object 7"/>
          <p:cNvGraphicFramePr>
            <a:graphicFrameLocks noGrp="1"/>
          </p:cNvGraphicFramePr>
          <p:nvPr>
            <p:extLst>
              <p:ext uri="{D42A27DB-BD31-4B8C-83A1-F6EECF244321}">
                <p14:modId xmlns:p14="http://schemas.microsoft.com/office/powerpoint/2010/main" val="1364756219"/>
              </p:ext>
            </p:extLst>
          </p:nvPr>
        </p:nvGraphicFramePr>
        <p:xfrm>
          <a:off x="365836" y="1833235"/>
          <a:ext cx="9173844" cy="3802380"/>
        </p:xfrm>
        <a:graphic>
          <a:graphicData uri="http://schemas.openxmlformats.org/drawingml/2006/table">
            <a:tbl>
              <a:tblPr firstRow="1" bandRow="1">
                <a:tableStyleId>{2D5ABB26-0587-4C30-8999-92F81FD0307C}</a:tableStyleId>
              </a:tblPr>
              <a:tblGrid>
                <a:gridCol w="1120140">
                  <a:extLst>
                    <a:ext uri="{9D8B030D-6E8A-4147-A177-3AD203B41FA5}">
                      <a16:colId xmlns:a16="http://schemas.microsoft.com/office/drawing/2014/main" val="20000"/>
                    </a:ext>
                  </a:extLst>
                </a:gridCol>
                <a:gridCol w="2646680">
                  <a:extLst>
                    <a:ext uri="{9D8B030D-6E8A-4147-A177-3AD203B41FA5}">
                      <a16:colId xmlns:a16="http://schemas.microsoft.com/office/drawing/2014/main" val="20001"/>
                    </a:ext>
                  </a:extLst>
                </a:gridCol>
                <a:gridCol w="2684779">
                  <a:extLst>
                    <a:ext uri="{9D8B030D-6E8A-4147-A177-3AD203B41FA5}">
                      <a16:colId xmlns:a16="http://schemas.microsoft.com/office/drawing/2014/main" val="20002"/>
                    </a:ext>
                  </a:extLst>
                </a:gridCol>
                <a:gridCol w="2722245">
                  <a:extLst>
                    <a:ext uri="{9D8B030D-6E8A-4147-A177-3AD203B41FA5}">
                      <a16:colId xmlns:a16="http://schemas.microsoft.com/office/drawing/2014/main" val="20003"/>
                    </a:ext>
                  </a:extLst>
                </a:gridCol>
              </a:tblGrid>
              <a:tr h="255270">
                <a:tc>
                  <a:txBody>
                    <a:bodyPr/>
                    <a:lstStyle/>
                    <a:p>
                      <a:pPr algn="ctr">
                        <a:lnSpc>
                          <a:spcPts val="1510"/>
                        </a:lnSpc>
                        <a:tabLst>
                          <a:tab pos="354965" algn="l"/>
                        </a:tabLst>
                      </a:pPr>
                      <a:r>
                        <a:rPr sz="1400" spc="-50" dirty="0">
                          <a:solidFill>
                            <a:srgbClr val="7B7B7B"/>
                          </a:solidFill>
                          <a:latin typeface="BIZ UDGothic"/>
                          <a:cs typeface="BIZ UDGothic"/>
                        </a:rPr>
                        <a:t>項目</a:t>
                      </a:r>
                      <a:endParaRPr sz="1400">
                        <a:latin typeface="BIZ UDGothic"/>
                        <a:cs typeface="BIZ UDGothic"/>
                      </a:endParaRPr>
                    </a:p>
                  </a:txBody>
                  <a:tcPr marL="0" marR="0" marT="0" marB="0">
                    <a:lnB w="19050">
                      <a:solidFill>
                        <a:srgbClr val="525252"/>
                      </a:solidFill>
                      <a:prstDash val="solid"/>
                    </a:lnB>
                  </a:tcPr>
                </a:tc>
                <a:tc>
                  <a:txBody>
                    <a:bodyPr/>
                    <a:lstStyle/>
                    <a:p>
                      <a:pPr marL="897890">
                        <a:lnSpc>
                          <a:spcPts val="1510"/>
                        </a:lnSpc>
                      </a:pPr>
                      <a:r>
                        <a:rPr sz="1400" spc="-30" dirty="0">
                          <a:solidFill>
                            <a:srgbClr val="7B7B7B"/>
                          </a:solidFill>
                          <a:latin typeface="BIZ UDGothic"/>
                          <a:cs typeface="BIZ UDGothic"/>
                        </a:rPr>
                        <a:t>一律定額制</a:t>
                      </a:r>
                      <a:endParaRPr sz="1400">
                        <a:latin typeface="BIZ UDGothic"/>
                        <a:cs typeface="BIZ UDGothic"/>
                      </a:endParaRPr>
                    </a:p>
                  </a:txBody>
                  <a:tcPr marL="0" marR="0" marT="0" marB="0">
                    <a:lnB w="19050">
                      <a:solidFill>
                        <a:srgbClr val="525252"/>
                      </a:solidFill>
                      <a:prstDash val="solid"/>
                    </a:lnB>
                  </a:tcPr>
                </a:tc>
                <a:tc>
                  <a:txBody>
                    <a:bodyPr/>
                    <a:lstStyle/>
                    <a:p>
                      <a:pPr marL="847090">
                        <a:lnSpc>
                          <a:spcPts val="1510"/>
                        </a:lnSpc>
                      </a:pPr>
                      <a:r>
                        <a:rPr sz="1400" spc="-25" dirty="0">
                          <a:solidFill>
                            <a:srgbClr val="7B7B7B"/>
                          </a:solidFill>
                          <a:latin typeface="BIZ UDGothic"/>
                          <a:cs typeface="BIZ UDGothic"/>
                        </a:rPr>
                        <a:t>段階的定額制</a:t>
                      </a:r>
                      <a:endParaRPr sz="1400">
                        <a:latin typeface="BIZ UDGothic"/>
                        <a:cs typeface="BIZ UDGothic"/>
                      </a:endParaRPr>
                    </a:p>
                  </a:txBody>
                  <a:tcPr marL="0" marR="0" marT="0" marB="0">
                    <a:lnB w="19050">
                      <a:solidFill>
                        <a:srgbClr val="525252"/>
                      </a:solidFill>
                      <a:prstDash val="solid"/>
                    </a:lnB>
                  </a:tcPr>
                </a:tc>
                <a:tc>
                  <a:txBody>
                    <a:bodyPr/>
                    <a:lstStyle/>
                    <a:p>
                      <a:pPr marL="38100" algn="ctr">
                        <a:lnSpc>
                          <a:spcPts val="1510"/>
                        </a:lnSpc>
                      </a:pPr>
                      <a:r>
                        <a:rPr sz="1400" spc="-35" dirty="0">
                          <a:solidFill>
                            <a:srgbClr val="7B7B7B"/>
                          </a:solidFill>
                          <a:latin typeface="BIZ UDGothic"/>
                          <a:cs typeface="BIZ UDGothic"/>
                        </a:rPr>
                        <a:t>定率制</a:t>
                      </a:r>
                      <a:endParaRPr sz="1400">
                        <a:latin typeface="BIZ UDGothic"/>
                        <a:cs typeface="BIZ UDGothic"/>
                      </a:endParaRPr>
                    </a:p>
                  </a:txBody>
                  <a:tcPr marL="0" marR="0" marT="0" marB="0">
                    <a:lnB w="19050">
                      <a:solidFill>
                        <a:srgbClr val="525252"/>
                      </a:solidFill>
                      <a:prstDash val="solid"/>
                    </a:lnB>
                  </a:tcPr>
                </a:tc>
                <a:extLst>
                  <a:ext uri="{0D108BD9-81ED-4DB2-BD59-A6C34878D82A}">
                    <a16:rowId xmlns:a16="http://schemas.microsoft.com/office/drawing/2014/main" val="10000"/>
                  </a:ext>
                </a:extLst>
              </a:tr>
              <a:tr h="360045">
                <a:tc>
                  <a:txBody>
                    <a:bodyPr/>
                    <a:lstStyle/>
                    <a:p>
                      <a:pPr algn="ctr">
                        <a:lnSpc>
                          <a:spcPct val="100000"/>
                        </a:lnSpc>
                        <a:spcBef>
                          <a:spcPts val="765"/>
                        </a:spcBef>
                      </a:pPr>
                      <a:r>
                        <a:rPr sz="1200" spc="-25" dirty="0">
                          <a:solidFill>
                            <a:srgbClr val="7B7B7B"/>
                          </a:solidFill>
                          <a:latin typeface="BIZ UDGothic"/>
                          <a:cs typeface="BIZ UDGothic"/>
                        </a:rPr>
                        <a:t>制度</a:t>
                      </a:r>
                      <a:endParaRPr sz="1200">
                        <a:latin typeface="BIZ UDGothic"/>
                        <a:cs typeface="BIZ UDGothic"/>
                      </a:endParaRPr>
                    </a:p>
                  </a:txBody>
                  <a:tcPr marL="0" marR="0" marT="97155" marB="0">
                    <a:lnR w="19050">
                      <a:solidFill>
                        <a:srgbClr val="585858"/>
                      </a:solidFill>
                      <a:prstDash val="solid"/>
                    </a:lnR>
                    <a:lnT w="19050">
                      <a:solidFill>
                        <a:srgbClr val="525252"/>
                      </a:solidFill>
                      <a:prstDash val="solid"/>
                    </a:lnT>
                    <a:lnB w="9525">
                      <a:solidFill>
                        <a:srgbClr val="AEABAB"/>
                      </a:solidFill>
                      <a:prstDash val="sysDash"/>
                    </a:lnB>
                  </a:tcPr>
                </a:tc>
                <a:tc>
                  <a:txBody>
                    <a:bodyPr/>
                    <a:lstStyle/>
                    <a:p>
                      <a:pPr marL="294005">
                        <a:lnSpc>
                          <a:spcPct val="100000"/>
                        </a:lnSpc>
                        <a:spcBef>
                          <a:spcPts val="550"/>
                        </a:spcBef>
                      </a:pPr>
                      <a:r>
                        <a:rPr sz="1100" spc="-25" dirty="0">
                          <a:solidFill>
                            <a:srgbClr val="7B7B7B"/>
                          </a:solidFill>
                          <a:latin typeface="BIZ UDGothic"/>
                          <a:cs typeface="BIZ UDGothic"/>
                        </a:rPr>
                        <a:t>宿泊料金に関わらず一定額で課税</a:t>
                      </a:r>
                      <a:endParaRPr sz="1100">
                        <a:latin typeface="BIZ UDGothic"/>
                        <a:cs typeface="BIZ UDGothic"/>
                      </a:endParaRPr>
                    </a:p>
                  </a:txBody>
                  <a:tcPr marL="0" marR="0" marT="69850" marB="0">
                    <a:lnL w="19050">
                      <a:solidFill>
                        <a:srgbClr val="585858"/>
                      </a:solidFill>
                      <a:prstDash val="solid"/>
                    </a:lnL>
                    <a:lnT w="19050">
                      <a:solidFill>
                        <a:srgbClr val="525252"/>
                      </a:solidFill>
                      <a:prstDash val="solid"/>
                    </a:lnT>
                    <a:lnB w="9525">
                      <a:solidFill>
                        <a:srgbClr val="AEABAB"/>
                      </a:solidFill>
                      <a:prstDash val="sysDash"/>
                    </a:lnB>
                  </a:tcPr>
                </a:tc>
                <a:tc>
                  <a:txBody>
                    <a:bodyPr/>
                    <a:lstStyle/>
                    <a:p>
                      <a:pPr marL="332740">
                        <a:lnSpc>
                          <a:spcPct val="100000"/>
                        </a:lnSpc>
                        <a:spcBef>
                          <a:spcPts val="550"/>
                        </a:spcBef>
                      </a:pPr>
                      <a:r>
                        <a:rPr sz="1100" spc="-25" dirty="0">
                          <a:solidFill>
                            <a:srgbClr val="7B7B7B"/>
                          </a:solidFill>
                          <a:latin typeface="BIZ UDGothic"/>
                          <a:cs typeface="BIZ UDGothic"/>
                        </a:rPr>
                        <a:t>区分ごとの宿泊料金に応じて課税</a:t>
                      </a:r>
                      <a:endParaRPr sz="1100">
                        <a:latin typeface="BIZ UDGothic"/>
                        <a:cs typeface="BIZ UDGothic"/>
                      </a:endParaRPr>
                    </a:p>
                  </a:txBody>
                  <a:tcPr marL="0" marR="0" marT="69850" marB="0">
                    <a:lnT w="19050">
                      <a:solidFill>
                        <a:srgbClr val="525252"/>
                      </a:solidFill>
                      <a:prstDash val="solid"/>
                    </a:lnT>
                    <a:lnB w="9525">
                      <a:solidFill>
                        <a:srgbClr val="AEABAB"/>
                      </a:solidFill>
                      <a:prstDash val="sysDash"/>
                    </a:lnB>
                  </a:tcPr>
                </a:tc>
                <a:tc>
                  <a:txBody>
                    <a:bodyPr/>
                    <a:lstStyle/>
                    <a:p>
                      <a:pPr marL="681990">
                        <a:lnSpc>
                          <a:spcPct val="100000"/>
                        </a:lnSpc>
                        <a:spcBef>
                          <a:spcPts val="550"/>
                        </a:spcBef>
                      </a:pPr>
                      <a:r>
                        <a:rPr sz="1100" spc="-25" dirty="0">
                          <a:solidFill>
                            <a:srgbClr val="7B7B7B"/>
                          </a:solidFill>
                          <a:latin typeface="BIZ UDGothic"/>
                          <a:cs typeface="BIZ UDGothic"/>
                        </a:rPr>
                        <a:t>宿泊料金に応じて課税</a:t>
                      </a:r>
                      <a:endParaRPr sz="1100">
                        <a:latin typeface="BIZ UDGothic"/>
                        <a:cs typeface="BIZ UDGothic"/>
                      </a:endParaRPr>
                    </a:p>
                  </a:txBody>
                  <a:tcPr marL="0" marR="0" marT="69850" marB="0">
                    <a:lnT w="19050">
                      <a:solidFill>
                        <a:srgbClr val="525252"/>
                      </a:solidFill>
                      <a:prstDash val="solid"/>
                    </a:lnT>
                    <a:lnB w="9525">
                      <a:solidFill>
                        <a:srgbClr val="AEABAB"/>
                      </a:solidFill>
                      <a:prstDash val="sysDash"/>
                    </a:lnB>
                  </a:tcPr>
                </a:tc>
                <a:extLst>
                  <a:ext uri="{0D108BD9-81ED-4DB2-BD59-A6C34878D82A}">
                    <a16:rowId xmlns:a16="http://schemas.microsoft.com/office/drawing/2014/main" val="10001"/>
                  </a:ext>
                </a:extLst>
              </a:tr>
              <a:tr h="527050">
                <a:tc>
                  <a:txBody>
                    <a:bodyPr/>
                    <a:lstStyle/>
                    <a:p>
                      <a:pPr>
                        <a:lnSpc>
                          <a:spcPct val="100000"/>
                        </a:lnSpc>
                        <a:spcBef>
                          <a:spcPts val="45"/>
                        </a:spcBef>
                      </a:pPr>
                      <a:endParaRPr sz="1200">
                        <a:latin typeface="Times New Roman"/>
                        <a:cs typeface="Times New Roman"/>
                      </a:endParaRPr>
                    </a:p>
                    <a:p>
                      <a:pPr algn="ctr">
                        <a:lnSpc>
                          <a:spcPct val="100000"/>
                        </a:lnSpc>
                      </a:pPr>
                      <a:r>
                        <a:rPr sz="1200" spc="-20" dirty="0">
                          <a:solidFill>
                            <a:srgbClr val="7B7B7B"/>
                          </a:solidFill>
                          <a:latin typeface="BIZ UDGothic"/>
                          <a:cs typeface="BIZ UDGothic"/>
                        </a:rPr>
                        <a:t>税収額</a:t>
                      </a:r>
                      <a:endParaRPr sz="1200">
                        <a:latin typeface="BIZ UDGothic"/>
                        <a:cs typeface="BIZ UDGothic"/>
                      </a:endParaRPr>
                    </a:p>
                  </a:txBody>
                  <a:tcPr marL="0" marR="0" marT="571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550"/>
                        </a:spcBef>
                      </a:pPr>
                      <a:r>
                        <a:rPr sz="1100" spc="-25" dirty="0">
                          <a:solidFill>
                            <a:srgbClr val="FF0000"/>
                          </a:solidFill>
                          <a:latin typeface="BIZ UDGothic"/>
                          <a:cs typeface="BIZ UDGothic"/>
                        </a:rPr>
                        <a:t>・他に比べ、税収が確保できない</a:t>
                      </a:r>
                      <a:endParaRPr sz="1100">
                        <a:latin typeface="BIZ UDGothic"/>
                        <a:cs typeface="BIZ UDGothic"/>
                      </a:endParaRPr>
                    </a:p>
                    <a:p>
                      <a:pPr marL="116839">
                        <a:lnSpc>
                          <a:spcPct val="100000"/>
                        </a:lnSpc>
                        <a:spcBef>
                          <a:spcPts val="565"/>
                        </a:spcBef>
                      </a:pPr>
                      <a:r>
                        <a:rPr sz="1100" spc="-25" dirty="0">
                          <a:solidFill>
                            <a:srgbClr val="7B7B7B"/>
                          </a:solidFill>
                          <a:latin typeface="BIZ UDGothic"/>
                          <a:cs typeface="BIZ UDGothic"/>
                        </a:rPr>
                        <a:t>・宿泊単価の上昇は税収に関係がない</a:t>
                      </a:r>
                      <a:endParaRPr sz="1100">
                        <a:latin typeface="BIZ UDGothic"/>
                        <a:cs typeface="BIZ UDGothic"/>
                      </a:endParaRPr>
                    </a:p>
                  </a:txBody>
                  <a:tcPr marL="0" marR="0" marT="69850"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marR="147320">
                        <a:lnSpc>
                          <a:spcPct val="120000"/>
                        </a:lnSpc>
                        <a:spcBef>
                          <a:spcPts val="434"/>
                        </a:spcBef>
                      </a:pPr>
                      <a:r>
                        <a:rPr sz="1100" spc="-25" dirty="0">
                          <a:solidFill>
                            <a:srgbClr val="7B7B7B"/>
                          </a:solidFill>
                          <a:latin typeface="BIZ UDGothic"/>
                          <a:cs typeface="BIZ UDGothic"/>
                        </a:rPr>
                        <a:t>・一律定額制と定率制の中間程度の税収と考えられる</a:t>
                      </a:r>
                      <a:endParaRPr sz="1100">
                        <a:latin typeface="BIZ UDGothic"/>
                        <a:cs typeface="BIZ UDGothic"/>
                      </a:endParaRPr>
                    </a:p>
                  </a:txBody>
                  <a:tcPr marL="0" marR="0" marT="55244" marB="0">
                    <a:lnT w="9525">
                      <a:solidFill>
                        <a:srgbClr val="AEABAB"/>
                      </a:solidFill>
                      <a:prstDash val="sysDash"/>
                    </a:lnT>
                    <a:lnB w="9525">
                      <a:solidFill>
                        <a:srgbClr val="AEABAB"/>
                      </a:solidFill>
                      <a:prstDash val="sysDash"/>
                    </a:lnB>
                  </a:tcPr>
                </a:tc>
                <a:tc>
                  <a:txBody>
                    <a:bodyPr/>
                    <a:lstStyle/>
                    <a:p>
                      <a:pPr marL="154940">
                        <a:lnSpc>
                          <a:spcPct val="100000"/>
                        </a:lnSpc>
                        <a:spcBef>
                          <a:spcPts val="550"/>
                        </a:spcBef>
                      </a:pPr>
                      <a:r>
                        <a:rPr sz="1100" b="1" spc="-25" dirty="0">
                          <a:latin typeface="BIZ UDGothic"/>
                          <a:cs typeface="BIZ UDGothic"/>
                        </a:rPr>
                        <a:t>・定額制に比べ、税収が多くなる</a:t>
                      </a:r>
                      <a:endParaRPr sz="1100">
                        <a:latin typeface="BIZ UDGothic"/>
                        <a:cs typeface="BIZ UDGothic"/>
                      </a:endParaRPr>
                    </a:p>
                    <a:p>
                      <a:pPr marL="154940">
                        <a:lnSpc>
                          <a:spcPct val="100000"/>
                        </a:lnSpc>
                        <a:spcBef>
                          <a:spcPts val="565"/>
                        </a:spcBef>
                      </a:pPr>
                      <a:r>
                        <a:rPr sz="1100" spc="-25" dirty="0">
                          <a:solidFill>
                            <a:srgbClr val="7B7B7B"/>
                          </a:solidFill>
                          <a:latin typeface="BIZ UDGothic"/>
                          <a:cs typeface="BIZ UDGothic"/>
                        </a:rPr>
                        <a:t>・宿泊単価に応じて税収増</a:t>
                      </a:r>
                      <a:endParaRPr sz="1100">
                        <a:latin typeface="BIZ UDGothic"/>
                        <a:cs typeface="BIZ UDGothic"/>
                      </a:endParaRPr>
                    </a:p>
                  </a:txBody>
                  <a:tcPr marL="0" marR="0" marT="6985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2"/>
                  </a:ext>
                </a:extLst>
              </a:tr>
              <a:tr h="527050">
                <a:tc>
                  <a:txBody>
                    <a:bodyPr/>
                    <a:lstStyle/>
                    <a:p>
                      <a:pPr>
                        <a:lnSpc>
                          <a:spcPct val="100000"/>
                        </a:lnSpc>
                        <a:spcBef>
                          <a:spcPts val="45"/>
                        </a:spcBef>
                      </a:pPr>
                      <a:endParaRPr sz="1200">
                        <a:latin typeface="Times New Roman"/>
                        <a:cs typeface="Times New Roman"/>
                      </a:endParaRPr>
                    </a:p>
                    <a:p>
                      <a:pPr algn="ctr">
                        <a:lnSpc>
                          <a:spcPct val="100000"/>
                        </a:lnSpc>
                      </a:pPr>
                      <a:r>
                        <a:rPr sz="1200" spc="-10" dirty="0">
                          <a:solidFill>
                            <a:srgbClr val="7B7B7B"/>
                          </a:solidFill>
                          <a:latin typeface="BIZ UDGothic"/>
                          <a:cs typeface="BIZ UDGothic"/>
                        </a:rPr>
                        <a:t>観光客の負担</a:t>
                      </a:r>
                      <a:endParaRPr sz="1200">
                        <a:latin typeface="BIZ UDGothic"/>
                        <a:cs typeface="BIZ UDGothic"/>
                      </a:endParaRPr>
                    </a:p>
                  </a:txBody>
                  <a:tcPr marL="0" marR="0" marT="571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marR="147320">
                        <a:lnSpc>
                          <a:spcPct val="120000"/>
                        </a:lnSpc>
                        <a:spcBef>
                          <a:spcPts val="434"/>
                        </a:spcBef>
                      </a:pPr>
                      <a:r>
                        <a:rPr sz="1100" spc="-25" dirty="0">
                          <a:solidFill>
                            <a:srgbClr val="FF0000"/>
                          </a:solidFill>
                          <a:latin typeface="BIZ UDGothic"/>
                          <a:cs typeface="BIZ UDGothic"/>
                        </a:rPr>
                        <a:t>宿泊料が安価であるほど相対的に税負</a:t>
                      </a:r>
                      <a:r>
                        <a:rPr sz="1100" spc="-30" dirty="0">
                          <a:solidFill>
                            <a:srgbClr val="FF0000"/>
                          </a:solidFill>
                          <a:latin typeface="BIZ UDGothic"/>
                          <a:cs typeface="BIZ UDGothic"/>
                        </a:rPr>
                        <a:t>担が大きい</a:t>
                      </a:r>
                      <a:endParaRPr sz="1100">
                        <a:latin typeface="BIZ UDGothic"/>
                        <a:cs typeface="BIZ UDGothic"/>
                      </a:endParaRPr>
                    </a:p>
                  </a:txBody>
                  <a:tcPr marL="0" marR="0" marT="55244"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marR="147320">
                        <a:lnSpc>
                          <a:spcPct val="120000"/>
                        </a:lnSpc>
                        <a:spcBef>
                          <a:spcPts val="434"/>
                        </a:spcBef>
                      </a:pPr>
                      <a:r>
                        <a:rPr sz="1100" spc="-20" dirty="0">
                          <a:solidFill>
                            <a:srgbClr val="7B7B7B"/>
                          </a:solidFill>
                          <a:latin typeface="BIZ UDGothic"/>
                          <a:cs typeface="BIZ UDGothic"/>
                        </a:rPr>
                        <a:t>・一定程度宿泊料金（担税力）</a:t>
                      </a:r>
                      <a:r>
                        <a:rPr sz="1100" spc="-35" dirty="0">
                          <a:solidFill>
                            <a:srgbClr val="7B7B7B"/>
                          </a:solidFill>
                          <a:latin typeface="BIZ UDGothic"/>
                          <a:cs typeface="BIZ UDGothic"/>
                        </a:rPr>
                        <a:t>に応じ</a:t>
                      </a:r>
                      <a:r>
                        <a:rPr sz="1100" spc="-30" dirty="0">
                          <a:solidFill>
                            <a:srgbClr val="7B7B7B"/>
                          </a:solidFill>
                          <a:latin typeface="BIZ UDGothic"/>
                          <a:cs typeface="BIZ UDGothic"/>
                        </a:rPr>
                        <a:t>た税負担</a:t>
                      </a:r>
                      <a:endParaRPr sz="1100">
                        <a:latin typeface="BIZ UDGothic"/>
                        <a:cs typeface="BIZ UDGothic"/>
                      </a:endParaRPr>
                    </a:p>
                  </a:txBody>
                  <a:tcPr marL="0" marR="0" marT="55244" marB="0">
                    <a:lnT w="9525">
                      <a:solidFill>
                        <a:srgbClr val="AEABAB"/>
                      </a:solidFill>
                      <a:prstDash val="sysDash"/>
                    </a:lnT>
                    <a:lnB w="9525">
                      <a:solidFill>
                        <a:srgbClr val="AEABAB"/>
                      </a:solidFill>
                      <a:prstDash val="sysDash"/>
                    </a:lnB>
                  </a:tcPr>
                </a:tc>
                <a:tc>
                  <a:txBody>
                    <a:bodyPr/>
                    <a:lstStyle/>
                    <a:p>
                      <a:pPr>
                        <a:lnSpc>
                          <a:spcPct val="100000"/>
                        </a:lnSpc>
                        <a:spcBef>
                          <a:spcPts val="225"/>
                        </a:spcBef>
                      </a:pPr>
                      <a:endParaRPr sz="1100">
                        <a:latin typeface="Times New Roman"/>
                        <a:cs typeface="Times New Roman"/>
                      </a:endParaRPr>
                    </a:p>
                    <a:p>
                      <a:pPr marL="154940">
                        <a:lnSpc>
                          <a:spcPct val="100000"/>
                        </a:lnSpc>
                        <a:spcBef>
                          <a:spcPts val="5"/>
                        </a:spcBef>
                      </a:pPr>
                      <a:r>
                        <a:rPr sz="1100" b="1" spc="-20" dirty="0">
                          <a:latin typeface="BIZ UDGothic"/>
                          <a:cs typeface="BIZ UDGothic"/>
                        </a:rPr>
                        <a:t>宿泊料（担税力）</a:t>
                      </a:r>
                      <a:r>
                        <a:rPr sz="1100" b="1" spc="-25" dirty="0">
                          <a:latin typeface="BIZ UDGothic"/>
                          <a:cs typeface="BIZ UDGothic"/>
                        </a:rPr>
                        <a:t>に応じた税負担</a:t>
                      </a:r>
                      <a:endParaRPr sz="1100">
                        <a:latin typeface="BIZ UDGothic"/>
                        <a:cs typeface="BIZ UDGothic"/>
                      </a:endParaRPr>
                    </a:p>
                  </a:txBody>
                  <a:tcPr marL="0" marR="0" marT="2857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3"/>
                  </a:ext>
                </a:extLst>
              </a:tr>
              <a:tr h="360045">
                <a:tc>
                  <a:txBody>
                    <a:bodyPr/>
                    <a:lstStyle/>
                    <a:p>
                      <a:pPr algn="ctr">
                        <a:lnSpc>
                          <a:spcPct val="100000"/>
                        </a:lnSpc>
                        <a:spcBef>
                          <a:spcPts val="765"/>
                        </a:spcBef>
                      </a:pPr>
                      <a:r>
                        <a:rPr sz="1200" spc="-10" dirty="0">
                          <a:solidFill>
                            <a:srgbClr val="7B7B7B"/>
                          </a:solidFill>
                          <a:latin typeface="BIZ UDGothic"/>
                          <a:cs typeface="BIZ UDGothic"/>
                        </a:rPr>
                        <a:t>事業者等負担</a:t>
                      </a:r>
                      <a:endParaRPr sz="1200">
                        <a:latin typeface="BIZ UDGothic"/>
                        <a:cs typeface="BIZ UDGothic"/>
                      </a:endParaRPr>
                    </a:p>
                  </a:txBody>
                  <a:tcPr marL="0" marR="0" marT="971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835"/>
                        </a:spcBef>
                      </a:pPr>
                      <a:r>
                        <a:rPr sz="1100" b="1" spc="-25" dirty="0">
                          <a:latin typeface="BIZ UDGothic"/>
                          <a:cs typeface="BIZ UDGothic"/>
                        </a:rPr>
                        <a:t>税額計算の事業者等の負担が少ない</a:t>
                      </a:r>
                      <a:endParaRPr sz="1100">
                        <a:latin typeface="BIZ UDGothic"/>
                        <a:cs typeface="BIZ UDGothic"/>
                      </a:endParaRPr>
                    </a:p>
                  </a:txBody>
                  <a:tcPr marL="0" marR="0" marT="106045"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5" dirty="0">
                          <a:solidFill>
                            <a:srgbClr val="7B7B7B"/>
                          </a:solidFill>
                          <a:latin typeface="BIZ UDGothic"/>
                          <a:cs typeface="BIZ UDGothic"/>
                        </a:rPr>
                        <a:t>税額計算の事業者等の負担は中程度</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5" dirty="0">
                          <a:solidFill>
                            <a:srgbClr val="FF0000"/>
                          </a:solidFill>
                          <a:latin typeface="BIZ UDGothic"/>
                          <a:cs typeface="BIZ UDGothic"/>
                        </a:rPr>
                        <a:t>税額計算の事業者等の負担が大きい</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4"/>
                  </a:ext>
                </a:extLst>
              </a:tr>
              <a:tr h="359410">
                <a:tc>
                  <a:txBody>
                    <a:bodyPr/>
                    <a:lstStyle/>
                    <a:p>
                      <a:pPr algn="ctr">
                        <a:lnSpc>
                          <a:spcPct val="100000"/>
                        </a:lnSpc>
                        <a:spcBef>
                          <a:spcPts val="765"/>
                        </a:spcBef>
                      </a:pPr>
                      <a:r>
                        <a:rPr sz="1200" spc="-20" dirty="0">
                          <a:solidFill>
                            <a:srgbClr val="7B7B7B"/>
                          </a:solidFill>
                          <a:latin typeface="BIZ UDGothic"/>
                          <a:cs typeface="BIZ UDGothic"/>
                        </a:rPr>
                        <a:t>公平性</a:t>
                      </a:r>
                      <a:endParaRPr sz="1200">
                        <a:latin typeface="BIZ UDGothic"/>
                        <a:cs typeface="BIZ UDGothic"/>
                      </a:endParaRPr>
                    </a:p>
                  </a:txBody>
                  <a:tcPr marL="0" marR="0" marT="971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835"/>
                        </a:spcBef>
                      </a:pPr>
                      <a:r>
                        <a:rPr sz="1100" spc="-25" dirty="0">
                          <a:solidFill>
                            <a:srgbClr val="7B7B7B"/>
                          </a:solidFill>
                          <a:latin typeface="BIZ UDGothic"/>
                          <a:cs typeface="BIZ UDGothic"/>
                        </a:rPr>
                        <a:t>宿泊者に均等に負担を求める税制</a:t>
                      </a:r>
                      <a:endParaRPr sz="1100">
                        <a:latin typeface="BIZ UDGothic"/>
                        <a:cs typeface="BIZ UDGothic"/>
                      </a:endParaRPr>
                    </a:p>
                  </a:txBody>
                  <a:tcPr marL="0" marR="0" marT="106045"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5" dirty="0">
                          <a:solidFill>
                            <a:srgbClr val="7B7B7B"/>
                          </a:solidFill>
                          <a:latin typeface="BIZ UDGothic"/>
                          <a:cs typeface="BIZ UDGothic"/>
                        </a:rPr>
                        <a:t>一律定額制と定率制の中間</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5" dirty="0">
                          <a:solidFill>
                            <a:srgbClr val="7B7B7B"/>
                          </a:solidFill>
                          <a:latin typeface="BIZ UDGothic"/>
                          <a:cs typeface="BIZ UDGothic"/>
                        </a:rPr>
                        <a:t>応能負担の観点に沿った税制</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5"/>
                  </a:ext>
                </a:extLst>
              </a:tr>
              <a:tr h="527050">
                <a:tc>
                  <a:txBody>
                    <a:bodyPr/>
                    <a:lstStyle/>
                    <a:p>
                      <a:pPr>
                        <a:lnSpc>
                          <a:spcPct val="100000"/>
                        </a:lnSpc>
                        <a:spcBef>
                          <a:spcPts val="45"/>
                        </a:spcBef>
                      </a:pPr>
                      <a:endParaRPr sz="1200">
                        <a:latin typeface="Times New Roman"/>
                        <a:cs typeface="Times New Roman"/>
                      </a:endParaRPr>
                    </a:p>
                    <a:p>
                      <a:pPr algn="ctr">
                        <a:lnSpc>
                          <a:spcPct val="100000"/>
                        </a:lnSpc>
                      </a:pPr>
                      <a:r>
                        <a:rPr sz="1200" spc="-10" dirty="0">
                          <a:solidFill>
                            <a:srgbClr val="7B7B7B"/>
                          </a:solidFill>
                          <a:latin typeface="BIZ UDGothic"/>
                          <a:cs typeface="BIZ UDGothic"/>
                        </a:rPr>
                        <a:t>需給バランス</a:t>
                      </a:r>
                      <a:endParaRPr sz="1200">
                        <a:latin typeface="BIZ UDGothic"/>
                        <a:cs typeface="BIZ UDGothic"/>
                      </a:endParaRPr>
                    </a:p>
                  </a:txBody>
                  <a:tcPr marL="0" marR="0" marT="571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a:lnSpc>
                          <a:spcPct val="100000"/>
                        </a:lnSpc>
                        <a:spcBef>
                          <a:spcPts val="229"/>
                        </a:spcBef>
                      </a:pPr>
                      <a:endParaRPr sz="1100">
                        <a:latin typeface="Times New Roman"/>
                        <a:cs typeface="Times New Roman"/>
                      </a:endParaRPr>
                    </a:p>
                    <a:p>
                      <a:pPr marL="116839">
                        <a:lnSpc>
                          <a:spcPct val="100000"/>
                        </a:lnSpc>
                      </a:pPr>
                      <a:r>
                        <a:rPr sz="1100" spc="-25" dirty="0">
                          <a:solidFill>
                            <a:srgbClr val="FF0000"/>
                          </a:solidFill>
                          <a:latin typeface="BIZ UDGothic"/>
                          <a:cs typeface="BIZ UDGothic"/>
                        </a:rPr>
                        <a:t>市場の価格調整を阻害する可能性有</a:t>
                      </a:r>
                      <a:endParaRPr sz="1100">
                        <a:latin typeface="BIZ UDGothic"/>
                        <a:cs typeface="BIZ UDGothic"/>
                      </a:endParaRPr>
                    </a:p>
                  </a:txBody>
                  <a:tcPr marL="0" marR="0" marT="29209"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a:lnSpc>
                          <a:spcPct val="100000"/>
                        </a:lnSpc>
                        <a:spcBef>
                          <a:spcPts val="700"/>
                        </a:spcBef>
                      </a:pPr>
                      <a:r>
                        <a:rPr sz="1100" spc="-25" dirty="0">
                          <a:solidFill>
                            <a:srgbClr val="FF0000"/>
                          </a:solidFill>
                          <a:latin typeface="BIZ UDGothic"/>
                          <a:cs typeface="BIZ UDGothic"/>
                        </a:rPr>
                        <a:t>税額の境目の宿泊料金帯では、需給バ</a:t>
                      </a:r>
                      <a:endParaRPr sz="1100">
                        <a:latin typeface="BIZ UDGothic"/>
                        <a:cs typeface="BIZ UDGothic"/>
                      </a:endParaRPr>
                    </a:p>
                    <a:p>
                      <a:pPr marL="154940">
                        <a:lnSpc>
                          <a:spcPct val="100000"/>
                        </a:lnSpc>
                        <a:spcBef>
                          <a:spcPts val="265"/>
                        </a:spcBef>
                      </a:pPr>
                      <a:r>
                        <a:rPr sz="1100" spc="-15" dirty="0">
                          <a:solidFill>
                            <a:srgbClr val="FF0000"/>
                          </a:solidFill>
                          <a:latin typeface="BIZ UDGothic"/>
                          <a:cs typeface="BIZ UDGothic"/>
                        </a:rPr>
                        <a:t>ランスを阻害する可能性有</a:t>
                      </a:r>
                      <a:endParaRPr sz="1100">
                        <a:latin typeface="BIZ UDGothic"/>
                        <a:cs typeface="BIZ UDGothic"/>
                      </a:endParaRPr>
                    </a:p>
                  </a:txBody>
                  <a:tcPr marL="0" marR="0" marT="88900" marB="0">
                    <a:lnT w="9525">
                      <a:solidFill>
                        <a:srgbClr val="AEABAB"/>
                      </a:solidFill>
                      <a:prstDash val="sysDash"/>
                    </a:lnT>
                    <a:lnB w="9525">
                      <a:solidFill>
                        <a:srgbClr val="AEABAB"/>
                      </a:solidFill>
                      <a:prstDash val="sysDash"/>
                    </a:lnB>
                  </a:tcPr>
                </a:tc>
                <a:tc>
                  <a:txBody>
                    <a:bodyPr/>
                    <a:lstStyle/>
                    <a:p>
                      <a:pPr marL="154940">
                        <a:lnSpc>
                          <a:spcPct val="100000"/>
                        </a:lnSpc>
                        <a:spcBef>
                          <a:spcPts val="700"/>
                        </a:spcBef>
                      </a:pPr>
                      <a:r>
                        <a:rPr sz="1100" b="1" spc="-25" dirty="0">
                          <a:latin typeface="BIZ UDGothic"/>
                          <a:cs typeface="BIZ UDGothic"/>
                        </a:rPr>
                        <a:t>価格調整による市場の需給バランスを</a:t>
                      </a:r>
                      <a:endParaRPr sz="1100">
                        <a:latin typeface="BIZ UDGothic"/>
                        <a:cs typeface="BIZ UDGothic"/>
                      </a:endParaRPr>
                    </a:p>
                    <a:p>
                      <a:pPr marL="154940">
                        <a:lnSpc>
                          <a:spcPct val="100000"/>
                        </a:lnSpc>
                        <a:spcBef>
                          <a:spcPts val="265"/>
                        </a:spcBef>
                      </a:pPr>
                      <a:r>
                        <a:rPr sz="1100" b="1" spc="-15" dirty="0">
                          <a:latin typeface="BIZ UDGothic"/>
                          <a:cs typeface="BIZ UDGothic"/>
                        </a:rPr>
                        <a:t>阻害しない</a:t>
                      </a:r>
                      <a:endParaRPr sz="1100">
                        <a:latin typeface="BIZ UDGothic"/>
                        <a:cs typeface="BIZ UDGothic"/>
                      </a:endParaRPr>
                    </a:p>
                  </a:txBody>
                  <a:tcPr marL="0" marR="0" marT="88900"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6"/>
                  </a:ext>
                </a:extLst>
              </a:tr>
              <a:tr h="359410">
                <a:tc>
                  <a:txBody>
                    <a:bodyPr/>
                    <a:lstStyle/>
                    <a:p>
                      <a:pPr algn="ctr">
                        <a:lnSpc>
                          <a:spcPct val="100000"/>
                        </a:lnSpc>
                        <a:spcBef>
                          <a:spcPts val="765"/>
                        </a:spcBef>
                      </a:pPr>
                      <a:r>
                        <a:rPr sz="1200" spc="-25" dirty="0">
                          <a:solidFill>
                            <a:srgbClr val="7B7B7B"/>
                          </a:solidFill>
                          <a:latin typeface="BIZ UDGothic"/>
                          <a:cs typeface="BIZ UDGothic"/>
                        </a:rPr>
                        <a:t>事例</a:t>
                      </a:r>
                      <a:endParaRPr sz="1200">
                        <a:latin typeface="BIZ UDGothic"/>
                        <a:cs typeface="BIZ UDGothic"/>
                      </a:endParaRPr>
                    </a:p>
                  </a:txBody>
                  <a:tcPr marL="0" marR="0" marT="97155" marB="0">
                    <a:lnR w="19050">
                      <a:solidFill>
                        <a:srgbClr val="525252"/>
                      </a:solidFill>
                      <a:prstDash val="solid"/>
                    </a:lnR>
                    <a:lnT w="9525">
                      <a:solidFill>
                        <a:srgbClr val="AEABAB"/>
                      </a:solidFill>
                      <a:prstDash val="sysDash"/>
                    </a:lnT>
                    <a:lnB w="9525">
                      <a:solidFill>
                        <a:srgbClr val="AEABAB"/>
                      </a:solidFill>
                      <a:prstDash val="sysDash"/>
                    </a:lnB>
                  </a:tcPr>
                </a:tc>
                <a:tc>
                  <a:txBody>
                    <a:bodyPr/>
                    <a:lstStyle/>
                    <a:p>
                      <a:pPr marL="116839">
                        <a:lnSpc>
                          <a:spcPct val="100000"/>
                        </a:lnSpc>
                        <a:spcBef>
                          <a:spcPts val="835"/>
                        </a:spcBef>
                      </a:pPr>
                      <a:r>
                        <a:rPr sz="1100" spc="-25" dirty="0" err="1">
                          <a:solidFill>
                            <a:srgbClr val="7B7B7B"/>
                          </a:solidFill>
                          <a:latin typeface="BIZ UDGothic"/>
                          <a:cs typeface="BIZ UDGothic"/>
                        </a:rPr>
                        <a:t>福岡県、北九州市</a:t>
                      </a:r>
                      <a:r>
                        <a:rPr lang="ja-JP" altLang="en-US" sz="1100" spc="-25" dirty="0" err="1">
                          <a:solidFill>
                            <a:srgbClr val="7B7B7B"/>
                          </a:solidFill>
                          <a:latin typeface="BIZ UDGothic" panose="020B0400000000000000" pitchFamily="49" charset="-128"/>
                          <a:ea typeface="BIZ UDGothic" panose="020B0400000000000000" pitchFamily="49" charset="-128"/>
                          <a:cs typeface="BIZ UDGothic"/>
                        </a:rPr>
                        <a:t>、</a:t>
                      </a:r>
                      <a:r>
                        <a:rPr lang="ja-JP" altLang="en-US" sz="1100" spc="-25" dirty="0">
                          <a:solidFill>
                            <a:srgbClr val="7B7B7B"/>
                          </a:solidFill>
                          <a:latin typeface="BIZ UDGothic" panose="020B0400000000000000" pitchFamily="49" charset="-128"/>
                          <a:ea typeface="BIZ UDGothic" panose="020B0400000000000000" pitchFamily="49" charset="-128"/>
                          <a:cs typeface="BIZ UDGothic"/>
                        </a:rPr>
                        <a:t>熱海市</a:t>
                      </a:r>
                      <a:endParaRPr sz="1100" dirty="0">
                        <a:latin typeface="BIZ UDGothic" panose="020B0400000000000000" pitchFamily="49" charset="-128"/>
                        <a:ea typeface="BIZ UDGothic" panose="020B0400000000000000" pitchFamily="49" charset="-128"/>
                        <a:cs typeface="BIZ UDGothic"/>
                      </a:endParaRPr>
                    </a:p>
                  </a:txBody>
                  <a:tcPr marL="0" marR="0" marT="106045" marB="0">
                    <a:lnL w="19050">
                      <a:solidFill>
                        <a:srgbClr val="525252"/>
                      </a:solidFill>
                      <a:prstDash val="solid"/>
                    </a:lnL>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5" dirty="0">
                          <a:solidFill>
                            <a:srgbClr val="7B7B7B"/>
                          </a:solidFill>
                          <a:latin typeface="BIZ UDGothic"/>
                          <a:cs typeface="BIZ UDGothic"/>
                        </a:rPr>
                        <a:t>大半の自治体で導入</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tc>
                  <a:txBody>
                    <a:bodyPr/>
                    <a:lstStyle/>
                    <a:p>
                      <a:pPr marL="154940">
                        <a:lnSpc>
                          <a:spcPct val="100000"/>
                        </a:lnSpc>
                        <a:spcBef>
                          <a:spcPts val="835"/>
                        </a:spcBef>
                      </a:pPr>
                      <a:r>
                        <a:rPr sz="1100" spc="-20" dirty="0">
                          <a:solidFill>
                            <a:srgbClr val="7B7B7B"/>
                          </a:solidFill>
                          <a:latin typeface="BIZ UDGothic"/>
                          <a:cs typeface="BIZ UDGothic"/>
                        </a:rPr>
                        <a:t>俱知安町（２％の定率</a:t>
                      </a:r>
                      <a:r>
                        <a:rPr sz="1100" spc="-50" dirty="0">
                          <a:solidFill>
                            <a:srgbClr val="7B7B7B"/>
                          </a:solidFill>
                          <a:latin typeface="BIZ UDGothic"/>
                          <a:cs typeface="BIZ UDGothic"/>
                        </a:rPr>
                        <a:t>）</a:t>
                      </a:r>
                      <a:endParaRPr sz="1100">
                        <a:latin typeface="BIZ UDGothic"/>
                        <a:cs typeface="BIZ UDGothic"/>
                      </a:endParaRPr>
                    </a:p>
                  </a:txBody>
                  <a:tcPr marL="0" marR="0" marT="106045" marB="0">
                    <a:lnT w="9525">
                      <a:solidFill>
                        <a:srgbClr val="AEABAB"/>
                      </a:solidFill>
                      <a:prstDash val="sysDash"/>
                    </a:lnT>
                    <a:lnB w="9525">
                      <a:solidFill>
                        <a:srgbClr val="AEABAB"/>
                      </a:solidFill>
                      <a:prstDash val="sysDash"/>
                    </a:lnB>
                  </a:tcPr>
                </a:tc>
                <a:extLst>
                  <a:ext uri="{0D108BD9-81ED-4DB2-BD59-A6C34878D82A}">
                    <a16:rowId xmlns:a16="http://schemas.microsoft.com/office/drawing/2014/main" val="10007"/>
                  </a:ext>
                </a:extLst>
              </a:tr>
              <a:tr h="527050">
                <a:tc>
                  <a:txBody>
                    <a:bodyPr/>
                    <a:lstStyle/>
                    <a:p>
                      <a:pPr marL="407034" marR="95250" indent="-304800">
                        <a:lnSpc>
                          <a:spcPct val="100000"/>
                        </a:lnSpc>
                        <a:spcBef>
                          <a:spcPts val="705"/>
                        </a:spcBef>
                      </a:pPr>
                      <a:r>
                        <a:rPr sz="1200" spc="-10" dirty="0">
                          <a:solidFill>
                            <a:srgbClr val="7B7B7B"/>
                          </a:solidFill>
                          <a:latin typeface="BIZ UDGothic"/>
                          <a:cs typeface="BIZ UDGothic"/>
                        </a:rPr>
                        <a:t>社会状況への</a:t>
                      </a:r>
                      <a:r>
                        <a:rPr sz="1200" spc="-25" dirty="0">
                          <a:solidFill>
                            <a:srgbClr val="7B7B7B"/>
                          </a:solidFill>
                          <a:latin typeface="BIZ UDGothic"/>
                          <a:cs typeface="BIZ UDGothic"/>
                        </a:rPr>
                        <a:t>対応</a:t>
                      </a:r>
                      <a:endParaRPr sz="1200">
                        <a:latin typeface="BIZ UDGothic"/>
                        <a:cs typeface="BIZ UDGothic"/>
                      </a:endParaRPr>
                    </a:p>
                  </a:txBody>
                  <a:tcPr marL="0" marR="0" marT="89535" marB="0">
                    <a:lnR w="19050">
                      <a:solidFill>
                        <a:srgbClr val="525252"/>
                      </a:solidFill>
                      <a:prstDash val="solid"/>
                    </a:lnR>
                    <a:lnT w="9525">
                      <a:solidFill>
                        <a:srgbClr val="AEABAB"/>
                      </a:solidFill>
                      <a:prstDash val="sysDash"/>
                    </a:lnT>
                    <a:lnB w="19050">
                      <a:solidFill>
                        <a:srgbClr val="585858"/>
                      </a:solidFill>
                      <a:prstDash val="solid"/>
                    </a:lnB>
                  </a:tcPr>
                </a:tc>
                <a:tc>
                  <a:txBody>
                    <a:bodyPr/>
                    <a:lstStyle/>
                    <a:p>
                      <a:pPr>
                        <a:lnSpc>
                          <a:spcPct val="100000"/>
                        </a:lnSpc>
                        <a:spcBef>
                          <a:spcPts val="229"/>
                        </a:spcBef>
                      </a:pPr>
                      <a:endParaRPr sz="1100">
                        <a:latin typeface="Times New Roman"/>
                        <a:cs typeface="Times New Roman"/>
                      </a:endParaRPr>
                    </a:p>
                    <a:p>
                      <a:pPr marL="116839">
                        <a:lnSpc>
                          <a:spcPct val="100000"/>
                        </a:lnSpc>
                      </a:pPr>
                      <a:r>
                        <a:rPr sz="1100" spc="-25" dirty="0">
                          <a:solidFill>
                            <a:srgbClr val="FF0000"/>
                          </a:solidFill>
                          <a:latin typeface="BIZ UDGothic"/>
                          <a:cs typeface="BIZ UDGothic"/>
                        </a:rPr>
                        <a:t>インフレやデフレに対応できない</a:t>
                      </a:r>
                      <a:endParaRPr sz="1100">
                        <a:latin typeface="BIZ UDGothic"/>
                        <a:cs typeface="BIZ UDGothic"/>
                      </a:endParaRPr>
                    </a:p>
                  </a:txBody>
                  <a:tcPr marL="0" marR="0" marT="29209" marB="0">
                    <a:lnL w="19050">
                      <a:solidFill>
                        <a:srgbClr val="525252"/>
                      </a:solidFill>
                      <a:prstDash val="solid"/>
                    </a:lnL>
                    <a:lnT w="9525">
                      <a:solidFill>
                        <a:srgbClr val="AEABAB"/>
                      </a:solidFill>
                      <a:prstDash val="sysDash"/>
                    </a:lnT>
                    <a:lnB w="19050">
                      <a:solidFill>
                        <a:srgbClr val="585858"/>
                      </a:solidFill>
                      <a:prstDash val="solid"/>
                    </a:lnB>
                  </a:tcPr>
                </a:tc>
                <a:tc>
                  <a:txBody>
                    <a:bodyPr/>
                    <a:lstStyle/>
                    <a:p>
                      <a:pPr>
                        <a:lnSpc>
                          <a:spcPct val="100000"/>
                        </a:lnSpc>
                        <a:spcBef>
                          <a:spcPts val="229"/>
                        </a:spcBef>
                      </a:pPr>
                      <a:endParaRPr sz="1100">
                        <a:latin typeface="Times New Roman"/>
                        <a:cs typeface="Times New Roman"/>
                      </a:endParaRPr>
                    </a:p>
                    <a:p>
                      <a:pPr marL="154940">
                        <a:lnSpc>
                          <a:spcPct val="100000"/>
                        </a:lnSpc>
                      </a:pPr>
                      <a:r>
                        <a:rPr sz="1100" spc="-25" dirty="0">
                          <a:solidFill>
                            <a:srgbClr val="FF0000"/>
                          </a:solidFill>
                          <a:latin typeface="BIZ UDGothic"/>
                          <a:cs typeface="BIZ UDGothic"/>
                        </a:rPr>
                        <a:t>インフレやデフレに対応できない</a:t>
                      </a:r>
                      <a:endParaRPr sz="1100">
                        <a:latin typeface="BIZ UDGothic"/>
                        <a:cs typeface="BIZ UDGothic"/>
                      </a:endParaRPr>
                    </a:p>
                  </a:txBody>
                  <a:tcPr marL="0" marR="0" marT="29209" marB="0">
                    <a:lnT w="9525">
                      <a:solidFill>
                        <a:srgbClr val="AEABAB"/>
                      </a:solidFill>
                      <a:prstDash val="sysDash"/>
                    </a:lnT>
                    <a:lnB w="19050">
                      <a:solidFill>
                        <a:srgbClr val="585858"/>
                      </a:solidFill>
                      <a:prstDash val="solid"/>
                    </a:lnB>
                  </a:tcPr>
                </a:tc>
                <a:tc>
                  <a:txBody>
                    <a:bodyPr/>
                    <a:lstStyle/>
                    <a:p>
                      <a:pPr>
                        <a:lnSpc>
                          <a:spcPct val="100000"/>
                        </a:lnSpc>
                        <a:spcBef>
                          <a:spcPts val="229"/>
                        </a:spcBef>
                      </a:pPr>
                      <a:endParaRPr sz="1100" dirty="0">
                        <a:latin typeface="Times New Roman"/>
                        <a:cs typeface="Times New Roman"/>
                      </a:endParaRPr>
                    </a:p>
                    <a:p>
                      <a:pPr marL="154940">
                        <a:lnSpc>
                          <a:spcPct val="100000"/>
                        </a:lnSpc>
                      </a:pPr>
                      <a:r>
                        <a:rPr sz="1100" b="1" spc="-25" dirty="0">
                          <a:latin typeface="BIZ UDGothic"/>
                          <a:cs typeface="BIZ UDGothic"/>
                        </a:rPr>
                        <a:t>インフレやデフレに対応できる</a:t>
                      </a:r>
                      <a:endParaRPr sz="1100" dirty="0">
                        <a:latin typeface="BIZ UDGothic"/>
                        <a:cs typeface="BIZ UDGothic"/>
                      </a:endParaRPr>
                    </a:p>
                  </a:txBody>
                  <a:tcPr marL="0" marR="0" marT="29209" marB="0">
                    <a:lnT w="9525">
                      <a:solidFill>
                        <a:srgbClr val="AEABAB"/>
                      </a:solidFill>
                      <a:prstDash val="sysDash"/>
                    </a:lnT>
                    <a:lnB w="19050">
                      <a:solidFill>
                        <a:srgbClr val="585858"/>
                      </a:solidFill>
                      <a:prstDash val="solid"/>
                    </a:lnB>
                  </a:tcPr>
                </a:tc>
                <a:extLst>
                  <a:ext uri="{0D108BD9-81ED-4DB2-BD59-A6C34878D82A}">
                    <a16:rowId xmlns:a16="http://schemas.microsoft.com/office/drawing/2014/main" val="10008"/>
                  </a:ext>
                </a:extLst>
              </a:tr>
            </a:tbl>
          </a:graphicData>
        </a:graphic>
      </p:graphicFrame>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8</a:t>
            </a:fld>
            <a:endParaRPr spc="-25" dirty="0"/>
          </a:p>
        </p:txBody>
      </p:sp>
      <p:sp>
        <p:nvSpPr>
          <p:cNvPr id="8" name="object 8"/>
          <p:cNvSpPr txBox="1"/>
          <p:nvPr/>
        </p:nvSpPr>
        <p:spPr>
          <a:xfrm>
            <a:off x="347090" y="5825871"/>
            <a:ext cx="9174480" cy="530273"/>
          </a:xfrm>
          <a:prstGeom prst="rect">
            <a:avLst/>
          </a:prstGeom>
          <a:solidFill>
            <a:srgbClr val="FCFBD5">
              <a:alpha val="50195"/>
            </a:srgbClr>
          </a:solidFill>
          <a:ln w="9525">
            <a:solidFill>
              <a:srgbClr val="000000"/>
            </a:solidFill>
          </a:ln>
        </p:spPr>
        <p:txBody>
          <a:bodyPr vert="horz" wrap="square" lIns="0" tIns="60325" rIns="0" bIns="0" rtlCol="0">
            <a:spAutoFit/>
          </a:bodyPr>
          <a:lstStyle/>
          <a:p>
            <a:pPr marR="4183379" algn="ctr">
              <a:lnSpc>
                <a:spcPct val="100000"/>
              </a:lnSpc>
              <a:spcBef>
                <a:spcPts val="475"/>
              </a:spcBef>
            </a:pPr>
            <a:r>
              <a:rPr sz="1400" spc="-15" dirty="0">
                <a:latin typeface="BIZ UDGothic"/>
                <a:cs typeface="BIZ UDGothic"/>
              </a:rPr>
              <a:t>一律定額制により一人１泊</a:t>
            </a:r>
            <a:r>
              <a:rPr lang="ja-JP" altLang="en-US" sz="1400" spc="-15" dirty="0">
                <a:latin typeface="BIZ UDGothic"/>
                <a:cs typeface="BIZ UDGothic"/>
              </a:rPr>
              <a:t>３</a:t>
            </a:r>
            <a:r>
              <a:rPr sz="1400" spc="-15" dirty="0">
                <a:latin typeface="BIZ UDGothic"/>
                <a:cs typeface="BIZ UDGothic"/>
              </a:rPr>
              <a:t>００円とした場合の税収見込み</a:t>
            </a:r>
            <a:endParaRPr sz="1400" dirty="0">
              <a:latin typeface="BIZ UDGothic"/>
              <a:cs typeface="BIZ UDGothic"/>
            </a:endParaRPr>
          </a:p>
          <a:p>
            <a:pPr marL="73025" algn="ctr">
              <a:lnSpc>
                <a:spcPct val="100000"/>
              </a:lnSpc>
              <a:spcBef>
                <a:spcPts val="335"/>
              </a:spcBef>
            </a:pPr>
            <a:r>
              <a:rPr lang="ja-JP" altLang="en-US" sz="1400" b="1" spc="-10" dirty="0">
                <a:latin typeface="BIZ UDGothic"/>
                <a:cs typeface="BIZ UDGothic"/>
              </a:rPr>
              <a:t>３</a:t>
            </a:r>
            <a:r>
              <a:rPr sz="1400" b="1" spc="-10" dirty="0">
                <a:latin typeface="BIZ UDGothic"/>
                <a:cs typeface="BIZ UDGothic"/>
              </a:rPr>
              <a:t>００円×約</a:t>
            </a:r>
            <a:r>
              <a:rPr lang="ja-JP" altLang="en-US" sz="1400" b="1" spc="-10" dirty="0">
                <a:latin typeface="BIZ UDGothic"/>
                <a:cs typeface="BIZ UDGothic"/>
              </a:rPr>
              <a:t>１，７１０，０００人</a:t>
            </a:r>
            <a:r>
              <a:rPr sz="1400" b="1" spc="-10" dirty="0">
                <a:latin typeface="BIZ UDGothic"/>
                <a:cs typeface="BIZ UDGothic"/>
              </a:rPr>
              <a:t>（</a:t>
            </a:r>
            <a:r>
              <a:rPr lang="ja-JP" altLang="en-US" sz="1400" b="1" spc="-10" dirty="0">
                <a:latin typeface="BIZ UDGothic"/>
                <a:cs typeface="BIZ UDGothic"/>
              </a:rPr>
              <a:t>推計</a:t>
            </a:r>
            <a:r>
              <a:rPr sz="1400" b="1" spc="-10" dirty="0" err="1">
                <a:latin typeface="BIZ UDGothic"/>
                <a:cs typeface="BIZ UDGothic"/>
              </a:rPr>
              <a:t>年間宿泊者数</a:t>
            </a:r>
            <a:r>
              <a:rPr sz="1400" b="1" spc="-10" dirty="0">
                <a:latin typeface="BIZ UDGothic"/>
                <a:cs typeface="BIZ UDGothic"/>
              </a:rPr>
              <a:t>）＝</a:t>
            </a:r>
            <a:r>
              <a:rPr sz="1400" b="1" spc="-20" dirty="0">
                <a:latin typeface="BIZ UDGothic"/>
                <a:cs typeface="BIZ UDGothic"/>
              </a:rPr>
              <a:t>約</a:t>
            </a:r>
            <a:r>
              <a:rPr lang="ja-JP" altLang="en-US" sz="1400" b="1" spc="-20" dirty="0">
                <a:latin typeface="BIZ UDGothic"/>
                <a:cs typeface="BIZ UDGothic"/>
              </a:rPr>
              <a:t>５</a:t>
            </a:r>
            <a:r>
              <a:rPr sz="1400" b="1" spc="-20" dirty="0">
                <a:latin typeface="BIZ UDGothic"/>
                <a:cs typeface="BIZ UDGothic"/>
              </a:rPr>
              <a:t>．</a:t>
            </a:r>
            <a:r>
              <a:rPr lang="ja-JP" altLang="en-US" sz="1400" b="1" spc="-20" dirty="0">
                <a:latin typeface="BIZ UDGothic"/>
                <a:cs typeface="BIZ UDGothic"/>
              </a:rPr>
              <a:t>１３</a:t>
            </a:r>
            <a:r>
              <a:rPr sz="1400" b="1" spc="-20" dirty="0" err="1">
                <a:latin typeface="BIZ UDGothic"/>
                <a:cs typeface="BIZ UDGothic"/>
              </a:rPr>
              <a:t>億円</a:t>
            </a:r>
            <a:endParaRPr sz="1400" dirty="0">
              <a:latin typeface="BIZ UDGothic"/>
              <a:cs typeface="BIZ UDGothic"/>
            </a:endParaRPr>
          </a:p>
        </p:txBody>
      </p:sp>
      <p:sp>
        <p:nvSpPr>
          <p:cNvPr id="10" name="object 2">
            <a:extLst>
              <a:ext uri="{FF2B5EF4-FFF2-40B4-BE49-F238E27FC236}">
                <a16:creationId xmlns:a16="http://schemas.microsoft.com/office/drawing/2014/main" id="{46FA8DD0-4894-4E6B-AC31-8804BFB7D868}"/>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2700">
              <a:lnSpc>
                <a:spcPts val="1395"/>
              </a:lnSpc>
            </a:pPr>
            <a:fld id="{81D60167-4931-47E6-BA6A-407CBD079E47}" type="slidenum">
              <a:rPr spc="-25" dirty="0"/>
              <a:t>9</a:t>
            </a:fld>
            <a:endParaRPr spc="-25" dirty="0"/>
          </a:p>
        </p:txBody>
      </p:sp>
      <p:sp>
        <p:nvSpPr>
          <p:cNvPr id="3" name="object 3"/>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tabLst>
                <a:tab pos="824865" algn="l"/>
              </a:tabLst>
            </a:pPr>
            <a:r>
              <a:rPr spc="-50" dirty="0"/>
              <a:t>２</a:t>
            </a:r>
            <a:r>
              <a:rPr spc="-45" dirty="0"/>
              <a:t>課税要件について</a:t>
            </a:r>
          </a:p>
        </p:txBody>
      </p:sp>
      <p:sp>
        <p:nvSpPr>
          <p:cNvPr id="4" name="object 4"/>
          <p:cNvSpPr txBox="1"/>
          <p:nvPr/>
        </p:nvSpPr>
        <p:spPr>
          <a:xfrm>
            <a:off x="425450" y="1807972"/>
            <a:ext cx="8943975" cy="1924050"/>
          </a:xfrm>
          <a:prstGeom prst="rect">
            <a:avLst/>
          </a:prstGeom>
        </p:spPr>
        <p:txBody>
          <a:bodyPr vert="horz" wrap="square" lIns="0" tIns="12700" rIns="0" bIns="0" rtlCol="0">
            <a:spAutoFit/>
          </a:bodyPr>
          <a:lstStyle/>
          <a:p>
            <a:pPr marL="12700" marR="5080" indent="165100">
              <a:lnSpc>
                <a:spcPct val="100000"/>
              </a:lnSpc>
              <a:spcBef>
                <a:spcPts val="100"/>
              </a:spcBef>
            </a:pPr>
            <a:r>
              <a:rPr sz="1300" b="0" spc="-10" dirty="0">
                <a:latin typeface="BIZ UDMincho Medium"/>
                <a:cs typeface="BIZ UDMincho Medium"/>
              </a:rPr>
              <a:t>全ての先行導入自治体において、外国大使等の任務遂行に伴う宿泊は、ウィーン条約（</a:t>
            </a:r>
            <a:r>
              <a:rPr sz="1300" b="0" spc="-15" dirty="0">
                <a:latin typeface="BIZ UDMincho Medium"/>
                <a:cs typeface="BIZ UDMincho Medium"/>
              </a:rPr>
              <a:t>国家間の外交特権を規定してい</a:t>
            </a:r>
            <a:r>
              <a:rPr sz="1300" b="0" dirty="0">
                <a:latin typeface="BIZ UDMincho Medium"/>
                <a:cs typeface="BIZ UDMincho Medium"/>
              </a:rPr>
              <a:t>る条約</a:t>
            </a:r>
            <a:r>
              <a:rPr sz="1300" b="0" spc="-10" dirty="0">
                <a:latin typeface="BIZ UDMincho Medium"/>
                <a:cs typeface="BIZ UDMincho Medium"/>
              </a:rPr>
              <a:t>）</a:t>
            </a:r>
            <a:r>
              <a:rPr sz="1300" b="0" spc="-15" dirty="0">
                <a:latin typeface="BIZ UDMincho Medium"/>
                <a:cs typeface="BIZ UDMincho Medium"/>
              </a:rPr>
              <a:t>を批准している観点から課税免除している。</a:t>
            </a:r>
            <a:endParaRPr sz="1300" dirty="0">
              <a:latin typeface="BIZ UDMincho Medium"/>
              <a:cs typeface="BIZ UDMincho Medium"/>
            </a:endParaRPr>
          </a:p>
          <a:p>
            <a:pPr marL="177800">
              <a:lnSpc>
                <a:spcPct val="100000"/>
              </a:lnSpc>
              <a:spcBef>
                <a:spcPts val="5"/>
              </a:spcBef>
            </a:pPr>
            <a:r>
              <a:rPr sz="1300" b="0" spc="-15" dirty="0">
                <a:latin typeface="BIZ UDMincho Medium"/>
                <a:cs typeface="BIZ UDMincho Medium"/>
              </a:rPr>
              <a:t>一部の自治体において、次の対象者に対し課税免除を行っているほかは、課税免除を実施していない。</a:t>
            </a:r>
            <a:endParaRPr sz="1300" dirty="0">
              <a:latin typeface="BIZ UDMincho Medium"/>
              <a:cs typeface="BIZ UDMincho Medium"/>
            </a:endParaRPr>
          </a:p>
          <a:p>
            <a:pPr marL="12700">
              <a:lnSpc>
                <a:spcPct val="100000"/>
              </a:lnSpc>
              <a:spcBef>
                <a:spcPts val="1000"/>
              </a:spcBef>
            </a:pPr>
            <a:r>
              <a:rPr sz="1300" b="0" spc="-15" dirty="0">
                <a:latin typeface="BIZ UDMincho Medium"/>
                <a:cs typeface="BIZ UDMincho Medium"/>
              </a:rPr>
              <a:t>【課税免除例】</a:t>
            </a:r>
            <a:endParaRPr sz="1300" dirty="0">
              <a:latin typeface="BIZ UDMincho Medium"/>
              <a:cs typeface="BIZ UDMincho Medium"/>
            </a:endParaRPr>
          </a:p>
          <a:p>
            <a:pPr marL="425450" indent="-412750">
              <a:lnSpc>
                <a:spcPct val="100000"/>
              </a:lnSpc>
              <a:buAutoNum type="arabicParenBoth"/>
              <a:tabLst>
                <a:tab pos="425450" algn="l"/>
              </a:tabLst>
            </a:pPr>
            <a:r>
              <a:rPr sz="1300" b="0" spc="-15" dirty="0" err="1">
                <a:latin typeface="BIZ UDMincho Medium"/>
                <a:cs typeface="BIZ UDMincho Medium"/>
              </a:rPr>
              <a:t>修学旅行などの宿泊を伴う学校行事</a:t>
            </a:r>
            <a:r>
              <a:rPr lang="ja-JP" altLang="en-US" sz="1300" b="0" spc="-15" dirty="0">
                <a:latin typeface="BIZ UDMincho Medium"/>
                <a:cs typeface="BIZ UDMincho Medium"/>
              </a:rPr>
              <a:t>の</a:t>
            </a:r>
            <a:r>
              <a:rPr sz="1300" b="0" spc="-15" dirty="0" err="1">
                <a:latin typeface="BIZ UDMincho Medium"/>
                <a:cs typeface="BIZ UDMincho Medium"/>
              </a:rPr>
              <a:t>生徒等</a:t>
            </a:r>
            <a:endParaRPr sz="1300" dirty="0">
              <a:latin typeface="BIZ UDMincho Medium"/>
              <a:cs typeface="BIZ UDMincho Medium"/>
            </a:endParaRPr>
          </a:p>
          <a:p>
            <a:pPr marL="425450" indent="-412750">
              <a:lnSpc>
                <a:spcPct val="100000"/>
              </a:lnSpc>
              <a:buAutoNum type="arabicParenBoth"/>
              <a:tabLst>
                <a:tab pos="425450" algn="l"/>
              </a:tabLst>
            </a:pPr>
            <a:r>
              <a:rPr sz="1300" b="0" spc="-15" dirty="0">
                <a:latin typeface="BIZ UDMincho Medium"/>
                <a:cs typeface="BIZ UDMincho Medium"/>
              </a:rPr>
              <a:t>宿泊を伴うスポーツ大会等に参加する生徒等</a:t>
            </a:r>
            <a:endParaRPr sz="1300" dirty="0">
              <a:latin typeface="BIZ UDMincho Medium"/>
              <a:cs typeface="BIZ UDMincho Medium"/>
            </a:endParaRPr>
          </a:p>
          <a:p>
            <a:pPr marL="425450" indent="-412750">
              <a:lnSpc>
                <a:spcPct val="100000"/>
              </a:lnSpc>
              <a:buAutoNum type="arabicParenBoth"/>
              <a:tabLst>
                <a:tab pos="425450" algn="l"/>
              </a:tabLst>
            </a:pPr>
            <a:r>
              <a:rPr sz="1300" b="0" spc="-10" dirty="0">
                <a:latin typeface="BIZ UDMincho Medium"/>
                <a:cs typeface="BIZ UDMincho Medium"/>
              </a:rPr>
              <a:t>12</a:t>
            </a:r>
            <a:r>
              <a:rPr sz="1300" b="0" spc="-15" dirty="0">
                <a:latin typeface="BIZ UDMincho Medium"/>
                <a:cs typeface="BIZ UDMincho Medium"/>
              </a:rPr>
              <a:t>歳未満の者</a:t>
            </a:r>
            <a:endParaRPr sz="1300" dirty="0">
              <a:latin typeface="BIZ UDMincho Medium"/>
              <a:cs typeface="BIZ UDMincho Medium"/>
            </a:endParaRPr>
          </a:p>
          <a:p>
            <a:pPr marL="12700">
              <a:lnSpc>
                <a:spcPct val="100000"/>
              </a:lnSpc>
              <a:spcBef>
                <a:spcPts val="860"/>
              </a:spcBef>
            </a:pPr>
            <a:r>
              <a:rPr sz="1800" spc="-10" dirty="0">
                <a:latin typeface="BIZ UDGothic"/>
                <a:cs typeface="BIZ UDGothic"/>
              </a:rPr>
              <a:t>(3-7)課税要件の詳細（課税期間・見直し期間</a:t>
            </a:r>
            <a:r>
              <a:rPr sz="1800" spc="-50" dirty="0">
                <a:latin typeface="BIZ UDGothic"/>
                <a:cs typeface="BIZ UDGothic"/>
              </a:rPr>
              <a:t>）</a:t>
            </a:r>
            <a:endParaRPr sz="1800" dirty="0">
              <a:latin typeface="BIZ UDGothic"/>
              <a:cs typeface="BIZ UDGothic"/>
            </a:endParaRPr>
          </a:p>
        </p:txBody>
      </p:sp>
      <p:sp>
        <p:nvSpPr>
          <p:cNvPr id="5" name="object 5"/>
          <p:cNvSpPr txBox="1"/>
          <p:nvPr/>
        </p:nvSpPr>
        <p:spPr>
          <a:xfrm>
            <a:off x="425450" y="983488"/>
            <a:ext cx="3568700" cy="299720"/>
          </a:xfrm>
          <a:prstGeom prst="rect">
            <a:avLst/>
          </a:prstGeom>
        </p:spPr>
        <p:txBody>
          <a:bodyPr vert="horz" wrap="square" lIns="0" tIns="12700" rIns="0" bIns="0" rtlCol="0">
            <a:spAutoFit/>
          </a:bodyPr>
          <a:lstStyle/>
          <a:p>
            <a:pPr marL="12700">
              <a:lnSpc>
                <a:spcPct val="100000"/>
              </a:lnSpc>
              <a:spcBef>
                <a:spcPts val="100"/>
              </a:spcBef>
            </a:pPr>
            <a:r>
              <a:rPr sz="1800" dirty="0">
                <a:latin typeface="BIZ UDGothic"/>
                <a:cs typeface="BIZ UDGothic"/>
              </a:rPr>
              <a:t>(3-6)課税要件の詳細（課税免除</a:t>
            </a:r>
            <a:r>
              <a:rPr sz="1800" spc="-50" dirty="0">
                <a:latin typeface="BIZ UDGothic"/>
                <a:cs typeface="BIZ UDGothic"/>
              </a:rPr>
              <a:t>）</a:t>
            </a:r>
            <a:endParaRPr sz="1800">
              <a:latin typeface="BIZ UDGothic"/>
              <a:cs typeface="BIZ UDGothic"/>
            </a:endParaRPr>
          </a:p>
        </p:txBody>
      </p:sp>
      <p:sp>
        <p:nvSpPr>
          <p:cNvPr id="6" name="object 6"/>
          <p:cNvSpPr txBox="1"/>
          <p:nvPr/>
        </p:nvSpPr>
        <p:spPr>
          <a:xfrm>
            <a:off x="347090" y="1387983"/>
            <a:ext cx="9174480" cy="32702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課税免除：先行導入自治体の例を参考に、検討</a:t>
            </a:r>
            <a:endParaRPr sz="1400">
              <a:latin typeface="BIZ UDGothic"/>
              <a:cs typeface="BIZ UDGothic"/>
            </a:endParaRPr>
          </a:p>
        </p:txBody>
      </p:sp>
      <p:sp>
        <p:nvSpPr>
          <p:cNvPr id="7" name="object 7"/>
          <p:cNvSpPr txBox="1"/>
          <p:nvPr/>
        </p:nvSpPr>
        <p:spPr>
          <a:xfrm>
            <a:off x="425450" y="4317746"/>
            <a:ext cx="8943975" cy="1341393"/>
          </a:xfrm>
          <a:prstGeom prst="rect">
            <a:avLst/>
          </a:prstGeom>
        </p:spPr>
        <p:txBody>
          <a:bodyPr vert="horz" wrap="square" lIns="0" tIns="12700" rIns="0" bIns="0" rtlCol="0">
            <a:spAutoFit/>
          </a:bodyPr>
          <a:lstStyle/>
          <a:p>
            <a:pPr marL="12700" marR="5080" indent="165100">
              <a:lnSpc>
                <a:spcPct val="100000"/>
              </a:lnSpc>
              <a:spcBef>
                <a:spcPts val="100"/>
              </a:spcBef>
            </a:pPr>
            <a:r>
              <a:rPr sz="1300" b="0" spc="-15" dirty="0">
                <a:latin typeface="BIZ UDMincho Medium"/>
                <a:cs typeface="BIZ UDMincho Medium"/>
              </a:rPr>
              <a:t>４ページに記載された自治税務局長通知に基づき、全ての先行</a:t>
            </a:r>
            <a:r>
              <a:rPr lang="ja-JP" altLang="en-US" sz="1300" b="0" spc="-15" dirty="0">
                <a:latin typeface="BIZ UDMincho Medium"/>
                <a:cs typeface="BIZ UDMincho Medium"/>
              </a:rPr>
              <a:t>導入</a:t>
            </a:r>
            <a:r>
              <a:rPr sz="1300" b="0" spc="-15" dirty="0" err="1">
                <a:latin typeface="BIZ UDMincho Medium"/>
                <a:cs typeface="BIZ UDMincho Medium"/>
              </a:rPr>
              <a:t>自治体において、条例施行後も制度内容の見直しを行うこととしている</a:t>
            </a:r>
            <a:r>
              <a:rPr sz="1300" b="0" spc="-15" dirty="0">
                <a:latin typeface="BIZ UDMincho Medium"/>
                <a:cs typeface="BIZ UDMincho Medium"/>
              </a:rPr>
              <a:t>。</a:t>
            </a:r>
            <a:endParaRPr sz="1300" dirty="0">
              <a:latin typeface="BIZ UDMincho Medium"/>
              <a:cs typeface="BIZ UDMincho Medium"/>
            </a:endParaRPr>
          </a:p>
          <a:p>
            <a:pPr marL="12700">
              <a:lnSpc>
                <a:spcPct val="100000"/>
              </a:lnSpc>
              <a:spcBef>
                <a:spcPts val="1005"/>
              </a:spcBef>
            </a:pPr>
            <a:r>
              <a:rPr sz="1300" b="0" spc="-15" dirty="0">
                <a:latin typeface="BIZ UDMincho Medium"/>
                <a:cs typeface="BIZ UDMincho Medium"/>
              </a:rPr>
              <a:t>【参考】</a:t>
            </a:r>
            <a:endParaRPr sz="1300" dirty="0">
              <a:latin typeface="BIZ UDMincho Medium"/>
              <a:cs typeface="BIZ UDMincho Medium"/>
            </a:endParaRPr>
          </a:p>
          <a:p>
            <a:pPr marL="12700">
              <a:lnSpc>
                <a:spcPct val="100000"/>
              </a:lnSpc>
            </a:pPr>
            <a:r>
              <a:rPr sz="1300" b="0" spc="-15" dirty="0">
                <a:latin typeface="BIZ UDMincho Medium"/>
                <a:cs typeface="BIZ UDMincho Medium"/>
              </a:rPr>
              <a:t>３年ごとの見直し：長崎市</a:t>
            </a:r>
            <a:endParaRPr lang="en-US" altLang="ja-JP" sz="1300" b="0" spc="-15" dirty="0">
              <a:latin typeface="BIZ UDMincho Medium"/>
              <a:cs typeface="BIZ UDMincho Medium"/>
            </a:endParaRPr>
          </a:p>
          <a:p>
            <a:pPr marL="12700">
              <a:lnSpc>
                <a:spcPct val="100000"/>
              </a:lnSpc>
            </a:pPr>
            <a:r>
              <a:rPr lang="ja-JP" altLang="en-US" sz="1300" b="0" spc="-15" dirty="0">
                <a:latin typeface="BIZ UDMincho Medium"/>
                <a:cs typeface="BIZ UDMincho Medium"/>
              </a:rPr>
              <a:t>５年ごとの見直し：その他自治体</a:t>
            </a:r>
            <a:endParaRPr sz="1300" dirty="0">
              <a:latin typeface="BIZ UDMincho Medium"/>
              <a:cs typeface="BIZ UDMincho Medium"/>
            </a:endParaRPr>
          </a:p>
          <a:p>
            <a:pPr marL="12700" marR="3803015">
              <a:lnSpc>
                <a:spcPct val="100000"/>
              </a:lnSpc>
            </a:pPr>
            <a:r>
              <a:rPr sz="1300" b="0" spc="-15" dirty="0">
                <a:latin typeface="BIZ UDMincho Medium"/>
                <a:cs typeface="BIZ UDMincho Medium"/>
              </a:rPr>
              <a:t>施行後３年、その後は５年ごとの見直し：福岡県、福岡市、北九州市</a:t>
            </a:r>
            <a:endParaRPr sz="1300" dirty="0">
              <a:latin typeface="BIZ UDMincho Medium"/>
              <a:cs typeface="BIZ UDMincho Medium"/>
            </a:endParaRPr>
          </a:p>
        </p:txBody>
      </p:sp>
      <p:sp>
        <p:nvSpPr>
          <p:cNvPr id="8" name="object 8"/>
          <p:cNvSpPr txBox="1"/>
          <p:nvPr/>
        </p:nvSpPr>
        <p:spPr>
          <a:xfrm>
            <a:off x="379856" y="3817239"/>
            <a:ext cx="9174480" cy="327025"/>
          </a:xfrm>
          <a:prstGeom prst="rect">
            <a:avLst/>
          </a:prstGeom>
          <a:solidFill>
            <a:srgbClr val="FCFBD5">
              <a:alpha val="50195"/>
            </a:srgbClr>
          </a:solidFill>
          <a:ln w="9525">
            <a:solidFill>
              <a:srgbClr val="000000"/>
            </a:solidFill>
          </a:ln>
        </p:spPr>
        <p:txBody>
          <a:bodyPr vert="horz" wrap="square" lIns="0" tIns="59690" rIns="0" bIns="0" rtlCol="0">
            <a:spAutoFit/>
          </a:bodyPr>
          <a:lstStyle/>
          <a:p>
            <a:pPr marL="90805">
              <a:lnSpc>
                <a:spcPct val="100000"/>
              </a:lnSpc>
              <a:spcBef>
                <a:spcPts val="470"/>
              </a:spcBef>
            </a:pPr>
            <a:r>
              <a:rPr sz="1400" spc="-15" dirty="0">
                <a:latin typeface="BIZ UDGothic"/>
                <a:cs typeface="BIZ UDGothic"/>
              </a:rPr>
              <a:t>課税期間・見直し期間：多くの先行導入自治体と同様に、条例施行後５年周期での見直しを検討</a:t>
            </a:r>
            <a:endParaRPr sz="1400">
              <a:latin typeface="BIZ UDGothic"/>
              <a:cs typeface="BIZ UDGothic"/>
            </a:endParaRPr>
          </a:p>
        </p:txBody>
      </p:sp>
      <p:sp>
        <p:nvSpPr>
          <p:cNvPr id="10" name="object 2">
            <a:extLst>
              <a:ext uri="{FF2B5EF4-FFF2-40B4-BE49-F238E27FC236}">
                <a16:creationId xmlns:a16="http://schemas.microsoft.com/office/drawing/2014/main" id="{8925BDD4-E7F4-4CA5-85C9-FE05AB42B5BF}"/>
              </a:ext>
            </a:extLst>
          </p:cNvPr>
          <p:cNvSpPr txBox="1"/>
          <p:nvPr/>
        </p:nvSpPr>
        <p:spPr>
          <a:xfrm>
            <a:off x="6629400" y="159113"/>
            <a:ext cx="2909189" cy="151323"/>
          </a:xfrm>
          <a:prstGeom prst="rect">
            <a:avLst/>
          </a:prstGeom>
        </p:spPr>
        <p:txBody>
          <a:bodyPr vert="horz" wrap="square" lIns="0" tIns="12700" rIns="0" bIns="0" rtlCol="0">
            <a:spAutoFit/>
          </a:bodyPr>
          <a:lstStyle/>
          <a:p>
            <a:pPr marL="12700">
              <a:lnSpc>
                <a:spcPct val="100000"/>
              </a:lnSpc>
              <a:spcBef>
                <a:spcPts val="100"/>
              </a:spcBef>
            </a:pPr>
            <a:r>
              <a:rPr sz="900" dirty="0" err="1">
                <a:latin typeface="MS Mincho"/>
                <a:cs typeface="MS Mincho"/>
              </a:rPr>
              <a:t>令和</a:t>
            </a:r>
            <a:r>
              <a:rPr lang="ja-JP" altLang="en-US" sz="900" dirty="0">
                <a:latin typeface="MS Mincho"/>
                <a:cs typeface="MS Mincho"/>
              </a:rPr>
              <a:t>７</a:t>
            </a:r>
            <a:r>
              <a:rPr sz="900" dirty="0">
                <a:latin typeface="MS Mincho"/>
                <a:cs typeface="MS Mincho"/>
              </a:rPr>
              <a:t>年</a:t>
            </a:r>
            <a:r>
              <a:rPr lang="ja-JP" altLang="en-US" sz="900" dirty="0">
                <a:latin typeface="MS Mincho"/>
                <a:cs typeface="MS Mincho"/>
              </a:rPr>
              <a:t>１０</a:t>
            </a:r>
            <a:r>
              <a:rPr sz="900" dirty="0">
                <a:latin typeface="MS Mincho"/>
                <a:cs typeface="MS Mincho"/>
              </a:rPr>
              <a:t>月</a:t>
            </a:r>
            <a:r>
              <a:rPr lang="ja-JP" altLang="en-US" sz="900" dirty="0">
                <a:latin typeface="MS Mincho"/>
                <a:cs typeface="MS Mincho"/>
              </a:rPr>
              <a:t>３０</a:t>
            </a:r>
            <a:r>
              <a:rPr sz="900" spc="10" dirty="0">
                <a:latin typeface="MS Mincho"/>
                <a:cs typeface="MS Mincho"/>
              </a:rPr>
              <a:t>日 第１回宿泊税検討委員会資料</a:t>
            </a:r>
            <a:endParaRPr sz="900" dirty="0">
              <a:latin typeface="MS Mincho"/>
              <a:cs typeface="MS Mincho"/>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466</TotalTime>
  <Words>1099</Words>
  <Application>Microsoft Office PowerPoint</Application>
  <PresentationFormat>A4 210 x 297 mm</PresentationFormat>
  <Paragraphs>314</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UDGothic</vt:lpstr>
      <vt:lpstr>BIZ UDMincho Medium</vt:lpstr>
      <vt:lpstr>MS Mincho</vt:lpstr>
      <vt:lpstr>Yu Gothic</vt:lpstr>
      <vt:lpstr>Calibri</vt:lpstr>
      <vt:lpstr>Times New Roman</vt:lpstr>
      <vt:lpstr>Office Theme</vt:lpstr>
      <vt:lpstr>資料№３</vt:lpstr>
      <vt:lpstr>１法定外税（宿泊税）の新設</vt:lpstr>
      <vt:lpstr>１法定外税（宿泊税）の新設</vt:lpstr>
      <vt:lpstr>１法定外税（宿泊税）の新設</vt:lpstr>
      <vt:lpstr>２課税要件について</vt:lpstr>
      <vt:lpstr>２課税要件について</vt:lpstr>
      <vt:lpstr>２課税要件について</vt:lpstr>
      <vt:lpstr>２課税要件について</vt:lpstr>
      <vt:lpstr>２課税要件について</vt:lpstr>
      <vt:lpstr>２課税要件について</vt:lpstr>
      <vt:lpstr>３交付金等について</vt:lpstr>
      <vt:lpstr>４宿泊税制度設計（例）について</vt:lpstr>
      <vt:lpstr>５スケジュール</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山﨑正和</dc:creator>
  <cp:lastModifiedBy>健 湊</cp:lastModifiedBy>
  <cp:revision>57</cp:revision>
  <cp:lastPrinted>2025-09-17T10:19:55Z</cp:lastPrinted>
  <dcterms:created xsi:type="dcterms:W3CDTF">2025-09-08T05:27:14Z</dcterms:created>
  <dcterms:modified xsi:type="dcterms:W3CDTF">2025-10-15T01:20:36Z</dcterms:modified>
</cp:coreProperties>
</file>