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6" r:id="rId6"/>
    <p:sldId id="260" r:id="rId7"/>
    <p:sldId id="262" r:id="rId8"/>
    <p:sldId id="264" r:id="rId9"/>
  </p:sldIdLst>
  <p:sldSz cx="9906000" cy="6858000" type="A4"/>
  <p:notesSz cx="9869488" cy="673576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48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sz="3200" b="0" i="0">
                <a:solidFill>
                  <a:schemeClr val="tx1"/>
                </a:solidFill>
                <a:latin typeface="MS Gothic"/>
                <a:cs typeface="MS Gothic"/>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MS Gothic"/>
                <a:cs typeface="MS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MS Gothic"/>
                <a:cs typeface="MS Gothic"/>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MS Gothic"/>
                <a:cs typeface="MS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7090" y="909447"/>
            <a:ext cx="9174480" cy="0"/>
          </a:xfrm>
          <a:custGeom>
            <a:avLst/>
            <a:gdLst/>
            <a:ahLst/>
            <a:cxnLst/>
            <a:rect l="l" t="t" r="r" b="b"/>
            <a:pathLst>
              <a:path w="9174480">
                <a:moveTo>
                  <a:pt x="0" y="0"/>
                </a:moveTo>
                <a:lnTo>
                  <a:pt x="9174353" y="0"/>
                </a:lnTo>
              </a:path>
            </a:pathLst>
          </a:custGeom>
          <a:ln w="92075">
            <a:solidFill>
              <a:srgbClr val="B4C6E7"/>
            </a:solidFill>
          </a:ln>
        </p:spPr>
        <p:txBody>
          <a:bodyPr wrap="square" lIns="0" tIns="0" rIns="0" bIns="0" rtlCol="0"/>
          <a:lstStyle/>
          <a:p>
            <a:endParaRPr/>
          </a:p>
        </p:txBody>
      </p:sp>
      <p:sp>
        <p:nvSpPr>
          <p:cNvPr id="2" name="Holder 2"/>
          <p:cNvSpPr>
            <a:spLocks noGrp="1"/>
          </p:cNvSpPr>
          <p:nvPr>
            <p:ph type="title"/>
          </p:nvPr>
        </p:nvSpPr>
        <p:spPr>
          <a:xfrm>
            <a:off x="425450" y="295656"/>
            <a:ext cx="6121400" cy="513080"/>
          </a:xfrm>
          <a:prstGeom prst="rect">
            <a:avLst/>
          </a:prstGeom>
        </p:spPr>
        <p:txBody>
          <a:bodyPr wrap="square" lIns="0" tIns="0" rIns="0" bIns="0">
            <a:spAutoFit/>
          </a:bodyPr>
          <a:lstStyle>
            <a:lvl1pPr>
              <a:defRPr sz="3200" b="0" i="0">
                <a:solidFill>
                  <a:schemeClr val="tx1"/>
                </a:solidFill>
                <a:latin typeface="MS Gothic"/>
                <a:cs typeface="MS Gothic"/>
              </a:defRPr>
            </a:lvl1pPr>
          </a:lstStyle>
          <a:p>
            <a:endParaRPr/>
          </a:p>
        </p:txBody>
      </p:sp>
      <p:sp>
        <p:nvSpPr>
          <p:cNvPr id="3" name="Holder 3"/>
          <p:cNvSpPr>
            <a:spLocks noGrp="1"/>
          </p:cNvSpPr>
          <p:nvPr>
            <p:ph type="body" idx="1"/>
          </p:nvPr>
        </p:nvSpPr>
        <p:spPr>
          <a:xfrm>
            <a:off x="385140" y="2577719"/>
            <a:ext cx="6306820" cy="262635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6" name="Holder 6"/>
          <p:cNvSpPr>
            <a:spLocks noGrp="1"/>
          </p:cNvSpPr>
          <p:nvPr>
            <p:ph type="sldNum" sz="quarter" idx="7"/>
          </p:nvPr>
        </p:nvSpPr>
        <p:spPr>
          <a:xfrm>
            <a:off x="9306306" y="6505212"/>
            <a:ext cx="173990" cy="193675"/>
          </a:xfrm>
          <a:prstGeom prst="rect">
            <a:avLst/>
          </a:prstGeom>
        </p:spPr>
        <p:txBody>
          <a:bodyPr wrap="square" lIns="0" tIns="0" rIns="0" bIns="0">
            <a:spAutoFit/>
          </a:bodyPr>
          <a:lstStyle>
            <a:lvl1pPr>
              <a:defRPr sz="1200" b="0" i="0">
                <a:solidFill>
                  <a:srgbClr val="888888"/>
                </a:solidFill>
                <a:latin typeface="Yu Gothic"/>
                <a:cs typeface="Yu Gothic"/>
              </a:defRPr>
            </a:lvl1pPr>
          </a:lstStyle>
          <a:p>
            <a:pPr marL="38100">
              <a:lnSpc>
                <a:spcPts val="139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6140" y="3580257"/>
            <a:ext cx="9174480" cy="0"/>
          </a:xfrm>
          <a:custGeom>
            <a:avLst/>
            <a:gdLst/>
            <a:ahLst/>
            <a:cxnLst/>
            <a:rect l="l" t="t" r="r" b="b"/>
            <a:pathLst>
              <a:path w="9174480">
                <a:moveTo>
                  <a:pt x="0" y="0"/>
                </a:moveTo>
                <a:lnTo>
                  <a:pt x="9174353" y="0"/>
                </a:lnTo>
              </a:path>
            </a:pathLst>
          </a:custGeom>
          <a:ln w="92075">
            <a:solidFill>
              <a:srgbClr val="B4C6E7"/>
            </a:solidFill>
          </a:ln>
        </p:spPr>
        <p:txBody>
          <a:bodyPr wrap="square" lIns="0" tIns="0" rIns="0" bIns="0" rtlCol="0"/>
          <a:lstStyle/>
          <a:p>
            <a:endParaRPr/>
          </a:p>
        </p:txBody>
      </p:sp>
      <p:sp>
        <p:nvSpPr>
          <p:cNvPr id="3" name="object 3"/>
          <p:cNvSpPr txBox="1"/>
          <p:nvPr/>
        </p:nvSpPr>
        <p:spPr>
          <a:xfrm>
            <a:off x="2909823" y="2421127"/>
            <a:ext cx="4086860" cy="513080"/>
          </a:xfrm>
          <a:prstGeom prst="rect">
            <a:avLst/>
          </a:prstGeom>
        </p:spPr>
        <p:txBody>
          <a:bodyPr vert="horz" wrap="square" lIns="0" tIns="12065" rIns="0" bIns="0" rtlCol="0">
            <a:spAutoFit/>
          </a:bodyPr>
          <a:lstStyle/>
          <a:p>
            <a:pPr marL="12700">
              <a:lnSpc>
                <a:spcPct val="100000"/>
              </a:lnSpc>
              <a:spcBef>
                <a:spcPts val="95"/>
              </a:spcBef>
            </a:pPr>
            <a:r>
              <a:rPr sz="3200" spc="-45" dirty="0">
                <a:latin typeface="BIZ UDPゴシック" panose="020B0400000000000000" pitchFamily="50" charset="-128"/>
                <a:ea typeface="BIZ UDPゴシック" panose="020B0400000000000000" pitchFamily="50" charset="-128"/>
                <a:cs typeface="MS Gothic"/>
              </a:rPr>
              <a:t>宿泊税の使途について</a:t>
            </a:r>
            <a:endParaRPr sz="3200" dirty="0">
              <a:latin typeface="BIZ UDPゴシック" panose="020B0400000000000000" pitchFamily="50" charset="-128"/>
              <a:ea typeface="BIZ UDPゴシック" panose="020B0400000000000000" pitchFamily="50" charset="-128"/>
              <a:cs typeface="MS Gothic"/>
            </a:endParaRPr>
          </a:p>
        </p:txBody>
      </p:sp>
      <p:sp>
        <p:nvSpPr>
          <p:cNvPr id="6" name="object 6"/>
          <p:cNvSpPr txBox="1"/>
          <p:nvPr/>
        </p:nvSpPr>
        <p:spPr>
          <a:xfrm>
            <a:off x="9035542" y="6441711"/>
            <a:ext cx="110489" cy="193675"/>
          </a:xfrm>
          <a:prstGeom prst="rect">
            <a:avLst/>
          </a:prstGeom>
        </p:spPr>
        <p:txBody>
          <a:bodyPr vert="horz" wrap="square" lIns="0" tIns="0" rIns="0" bIns="0" rtlCol="0">
            <a:spAutoFit/>
          </a:bodyPr>
          <a:lstStyle/>
          <a:p>
            <a:pPr marL="12700">
              <a:lnSpc>
                <a:spcPts val="1395"/>
              </a:lnSpc>
            </a:pPr>
            <a:r>
              <a:rPr sz="1200" spc="-50" dirty="0">
                <a:solidFill>
                  <a:srgbClr val="888888"/>
                </a:solidFill>
                <a:latin typeface="Yu Gothic"/>
                <a:cs typeface="Yu Gothic"/>
              </a:rPr>
              <a:t>1</a:t>
            </a:r>
            <a:endParaRPr sz="1200">
              <a:latin typeface="Yu Gothic"/>
              <a:cs typeface="Yu Gothic"/>
            </a:endParaRPr>
          </a:p>
        </p:txBody>
      </p:sp>
      <p:sp>
        <p:nvSpPr>
          <p:cNvPr id="4" name="object 4"/>
          <p:cNvSpPr txBox="1"/>
          <p:nvPr/>
        </p:nvSpPr>
        <p:spPr>
          <a:xfrm>
            <a:off x="1981200" y="4198331"/>
            <a:ext cx="5791200" cy="1094595"/>
          </a:xfrm>
          <a:prstGeom prst="rect">
            <a:avLst/>
          </a:prstGeom>
        </p:spPr>
        <p:txBody>
          <a:bodyPr vert="horz" wrap="square" lIns="0" tIns="12700" rIns="0" bIns="0" rtlCol="0">
            <a:spAutoFit/>
          </a:bodyPr>
          <a:lstStyle/>
          <a:p>
            <a:pPr marL="621665" marR="5080" indent="-609600">
              <a:lnSpc>
                <a:spcPct val="116100"/>
              </a:lnSpc>
              <a:spcBef>
                <a:spcPts val="100"/>
              </a:spcBef>
            </a:pPr>
            <a:r>
              <a:rPr sz="3200" spc="-45" dirty="0">
                <a:latin typeface="BIZ UDPゴシック" panose="020B0400000000000000" pitchFamily="50" charset="-128"/>
                <a:ea typeface="BIZ UDPゴシック" panose="020B0400000000000000" pitchFamily="50" charset="-128"/>
                <a:cs typeface="MS Gothic"/>
              </a:rPr>
              <a:t>第１回</a:t>
            </a:r>
            <a:r>
              <a:rPr lang="ja-JP" altLang="en-US" sz="3200" spc="-45" dirty="0">
                <a:latin typeface="BIZ UDPゴシック" panose="020B0400000000000000" pitchFamily="50" charset="-128"/>
                <a:ea typeface="BIZ UDPゴシック" panose="020B0400000000000000" pitchFamily="50" charset="-128"/>
                <a:cs typeface="MS Gothic"/>
              </a:rPr>
              <a:t>白浜町</a:t>
            </a:r>
            <a:r>
              <a:rPr sz="3200" spc="-45" dirty="0" err="1">
                <a:latin typeface="BIZ UDPゴシック" panose="020B0400000000000000" pitchFamily="50" charset="-128"/>
                <a:ea typeface="BIZ UDPゴシック" panose="020B0400000000000000" pitchFamily="50" charset="-128"/>
                <a:cs typeface="MS Gothic"/>
              </a:rPr>
              <a:t>宿泊税検討委員会</a:t>
            </a:r>
            <a:endParaRPr lang="en-US" altLang="ja-JP" sz="3200" spc="-45" dirty="0">
              <a:latin typeface="BIZ UDPゴシック" panose="020B0400000000000000" pitchFamily="50" charset="-128"/>
              <a:ea typeface="BIZ UDPゴシック" panose="020B0400000000000000" pitchFamily="50" charset="-128"/>
              <a:cs typeface="MS Gothic"/>
            </a:endParaRPr>
          </a:p>
          <a:p>
            <a:pPr marL="621665" marR="5080" indent="-609600">
              <a:lnSpc>
                <a:spcPct val="116100"/>
              </a:lnSpc>
              <a:spcBef>
                <a:spcPts val="100"/>
              </a:spcBef>
            </a:pPr>
            <a:r>
              <a:rPr lang="ja-JP" altLang="en-US" sz="3200" spc="-45" dirty="0">
                <a:latin typeface="BIZ UDPゴシック" panose="020B0400000000000000" pitchFamily="50" charset="-128"/>
                <a:ea typeface="BIZ UDPゴシック" panose="020B0400000000000000" pitchFamily="50" charset="-128"/>
                <a:cs typeface="MS Gothic"/>
              </a:rPr>
              <a:t>　　　</a:t>
            </a:r>
            <a:r>
              <a:rPr lang="ja-JP" altLang="en-US" sz="3200" spc="-45">
                <a:latin typeface="BIZ UDPゴシック" panose="020B0400000000000000" pitchFamily="50" charset="-128"/>
                <a:ea typeface="BIZ UDPゴシック" panose="020B0400000000000000" pitchFamily="50" charset="-128"/>
                <a:cs typeface="MS Gothic"/>
              </a:rPr>
              <a:t>　</a:t>
            </a:r>
            <a:r>
              <a:rPr sz="3200" spc="-40">
                <a:latin typeface="BIZ UDPゴシック" panose="020B0400000000000000" pitchFamily="50" charset="-128"/>
                <a:ea typeface="BIZ UDPゴシック" panose="020B0400000000000000" pitchFamily="50" charset="-128"/>
                <a:cs typeface="MS Gothic"/>
              </a:rPr>
              <a:t>令和</a:t>
            </a:r>
            <a:r>
              <a:rPr lang="ja-JP" altLang="en-US" sz="3200" spc="-40" dirty="0">
                <a:latin typeface="BIZ UDPゴシック" panose="020B0400000000000000" pitchFamily="50" charset="-128"/>
                <a:ea typeface="BIZ UDPゴシック" panose="020B0400000000000000" pitchFamily="50" charset="-128"/>
                <a:cs typeface="MS Gothic"/>
              </a:rPr>
              <a:t>７</a:t>
            </a:r>
            <a:r>
              <a:rPr sz="3200" spc="-40" dirty="0">
                <a:latin typeface="BIZ UDPゴシック" panose="020B0400000000000000" pitchFamily="50" charset="-128"/>
                <a:ea typeface="BIZ UDPゴシック" panose="020B0400000000000000" pitchFamily="50" charset="-128"/>
                <a:cs typeface="MS Gothic"/>
              </a:rPr>
              <a:t>年</a:t>
            </a:r>
            <a:r>
              <a:rPr lang="ja-JP" altLang="en-US" sz="3200" spc="-25" dirty="0">
                <a:latin typeface="BIZ UDPゴシック" panose="020B0400000000000000" pitchFamily="50" charset="-128"/>
                <a:ea typeface="BIZ UDPゴシック" panose="020B0400000000000000" pitchFamily="50" charset="-128"/>
                <a:cs typeface="MS Gothic"/>
              </a:rPr>
              <a:t>１０</a:t>
            </a:r>
            <a:r>
              <a:rPr sz="3200" spc="-40" dirty="0">
                <a:latin typeface="BIZ UDPゴシック" panose="020B0400000000000000" pitchFamily="50" charset="-128"/>
                <a:ea typeface="BIZ UDPゴシック" panose="020B0400000000000000" pitchFamily="50" charset="-128"/>
                <a:cs typeface="MS Gothic"/>
              </a:rPr>
              <a:t>月</a:t>
            </a:r>
            <a:r>
              <a:rPr lang="ja-JP" altLang="en-US" sz="3200" spc="-25" dirty="0">
                <a:latin typeface="BIZ UDPゴシック" panose="020B0400000000000000" pitchFamily="50" charset="-128"/>
                <a:ea typeface="BIZ UDPゴシック" panose="020B0400000000000000" pitchFamily="50" charset="-128"/>
                <a:cs typeface="MS Gothic"/>
              </a:rPr>
              <a:t>３０</a:t>
            </a:r>
            <a:r>
              <a:rPr sz="3200" spc="-50" dirty="0">
                <a:latin typeface="BIZ UDPゴシック" panose="020B0400000000000000" pitchFamily="50" charset="-128"/>
                <a:ea typeface="BIZ UDPゴシック" panose="020B0400000000000000" pitchFamily="50" charset="-128"/>
                <a:cs typeface="MS Gothic"/>
              </a:rPr>
              <a:t>日</a:t>
            </a:r>
            <a:endParaRPr sz="3200" dirty="0">
              <a:latin typeface="BIZ UDPゴシック" panose="020B0400000000000000" pitchFamily="50" charset="-128"/>
              <a:ea typeface="BIZ UDPゴシック" panose="020B0400000000000000" pitchFamily="50" charset="-128"/>
              <a:cs typeface="MS Gothic"/>
            </a:endParaRPr>
          </a:p>
        </p:txBody>
      </p:sp>
      <p:sp>
        <p:nvSpPr>
          <p:cNvPr id="5" name="object 5"/>
          <p:cNvSpPr txBox="1">
            <a:spLocks noGrp="1"/>
          </p:cNvSpPr>
          <p:nvPr>
            <p:ph type="title"/>
          </p:nvPr>
        </p:nvSpPr>
        <p:spPr>
          <a:xfrm>
            <a:off x="8382001" y="217931"/>
            <a:ext cx="1322958" cy="351378"/>
          </a:xfrm>
          <a:prstGeom prst="rect">
            <a:avLst/>
          </a:prstGeom>
        </p:spPr>
        <p:txBody>
          <a:bodyPr vert="horz" wrap="square" lIns="0" tIns="12700" rIns="0" bIns="0" rtlCol="0">
            <a:spAutoFit/>
          </a:bodyPr>
          <a:lstStyle/>
          <a:p>
            <a:pPr marL="12700">
              <a:lnSpc>
                <a:spcPct val="100000"/>
              </a:lnSpc>
              <a:spcBef>
                <a:spcPts val="100"/>
              </a:spcBef>
            </a:pPr>
            <a:r>
              <a:rPr sz="2200" spc="155" dirty="0">
                <a:latin typeface="ＭＳ 明朝" panose="02020609040205080304" pitchFamily="17" charset="-128"/>
                <a:ea typeface="ＭＳ 明朝" panose="02020609040205080304" pitchFamily="17" charset="-128"/>
                <a:cs typeface="MS PGothic"/>
              </a:rPr>
              <a:t>資料№２</a:t>
            </a:r>
            <a:endParaRPr sz="2200" dirty="0">
              <a:latin typeface="ＭＳ 明朝" panose="02020609040205080304" pitchFamily="17" charset="-128"/>
              <a:ea typeface="ＭＳ 明朝" panose="02020609040205080304" pitchFamily="17" charset="-128"/>
              <a:cs typeface="MS P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5450" y="295656"/>
            <a:ext cx="4902200" cy="513080"/>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spc="-50" dirty="0"/>
              <a:t>１</a:t>
            </a:r>
            <a:r>
              <a:rPr spc="-45" dirty="0"/>
              <a:t>先行導入自治体の状況</a:t>
            </a:r>
          </a:p>
        </p:txBody>
      </p:sp>
      <p:sp>
        <p:nvSpPr>
          <p:cNvPr id="4" name="object 4"/>
          <p:cNvSpPr txBox="1"/>
          <p:nvPr/>
        </p:nvSpPr>
        <p:spPr>
          <a:xfrm>
            <a:off x="425450" y="983488"/>
            <a:ext cx="31115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MS Gothic"/>
                <a:cs typeface="MS Gothic"/>
              </a:rPr>
              <a:t>(1)</a:t>
            </a:r>
            <a:r>
              <a:rPr sz="1800" spc="-5" dirty="0">
                <a:latin typeface="MS Gothic"/>
                <a:cs typeface="MS Gothic"/>
              </a:rPr>
              <a:t>先行導入自治体の導入目的</a:t>
            </a:r>
            <a:endParaRPr sz="1800">
              <a:latin typeface="MS Gothic"/>
              <a:cs typeface="MS Gothic"/>
            </a:endParaRPr>
          </a:p>
        </p:txBody>
      </p:sp>
      <p:sp>
        <p:nvSpPr>
          <p:cNvPr id="5" name="object 5"/>
          <p:cNvSpPr/>
          <p:nvPr/>
        </p:nvSpPr>
        <p:spPr>
          <a:xfrm>
            <a:off x="1466850" y="1271016"/>
            <a:ext cx="0" cy="365760"/>
          </a:xfrm>
          <a:custGeom>
            <a:avLst/>
            <a:gdLst/>
            <a:ahLst/>
            <a:cxnLst/>
            <a:rect l="l" t="t" r="r" b="b"/>
            <a:pathLst>
              <a:path h="365760">
                <a:moveTo>
                  <a:pt x="0" y="0"/>
                </a:moveTo>
                <a:lnTo>
                  <a:pt x="0" y="365506"/>
                </a:lnTo>
              </a:path>
            </a:pathLst>
          </a:custGeom>
          <a:ln w="19050">
            <a:solidFill>
              <a:srgbClr val="525252"/>
            </a:solidFill>
          </a:ln>
        </p:spPr>
        <p:txBody>
          <a:bodyPr wrap="square" lIns="0" tIns="0" rIns="0" bIns="0" rtlCol="0"/>
          <a:lstStyle/>
          <a:p>
            <a:endParaRPr/>
          </a:p>
        </p:txBody>
      </p:sp>
      <p:graphicFrame>
        <p:nvGraphicFramePr>
          <p:cNvPr id="6" name="object 6"/>
          <p:cNvGraphicFramePr>
            <a:graphicFrameLocks noGrp="1"/>
          </p:cNvGraphicFramePr>
          <p:nvPr/>
        </p:nvGraphicFramePr>
        <p:xfrm>
          <a:off x="346697" y="1368923"/>
          <a:ext cx="9174480" cy="5121910"/>
        </p:xfrm>
        <a:graphic>
          <a:graphicData uri="http://schemas.openxmlformats.org/drawingml/2006/table">
            <a:tbl>
              <a:tblPr firstRow="1" bandRow="1">
                <a:tableStyleId>{2D5ABB26-0587-4C30-8999-92F81FD0307C}</a:tableStyleId>
              </a:tblPr>
              <a:tblGrid>
                <a:gridCol w="1120140">
                  <a:extLst>
                    <a:ext uri="{9D8B030D-6E8A-4147-A177-3AD203B41FA5}">
                      <a16:colId xmlns:a16="http://schemas.microsoft.com/office/drawing/2014/main" val="20000"/>
                    </a:ext>
                  </a:extLst>
                </a:gridCol>
                <a:gridCol w="8054340">
                  <a:extLst>
                    <a:ext uri="{9D8B030D-6E8A-4147-A177-3AD203B41FA5}">
                      <a16:colId xmlns:a16="http://schemas.microsoft.com/office/drawing/2014/main" val="20001"/>
                    </a:ext>
                  </a:extLst>
                </a:gridCol>
              </a:tblGrid>
              <a:tr h="257810">
                <a:tc>
                  <a:txBody>
                    <a:bodyPr/>
                    <a:lstStyle/>
                    <a:p>
                      <a:pPr algn="ctr">
                        <a:lnSpc>
                          <a:spcPts val="1510"/>
                        </a:lnSpc>
                      </a:pPr>
                      <a:r>
                        <a:rPr sz="1400" spc="-35" dirty="0">
                          <a:latin typeface="MS Gothic"/>
                          <a:cs typeface="MS Gothic"/>
                        </a:rPr>
                        <a:t>自治体</a:t>
                      </a:r>
                      <a:endParaRPr sz="1400">
                        <a:latin typeface="MS Gothic"/>
                        <a:cs typeface="MS Gothic"/>
                      </a:endParaRPr>
                    </a:p>
                  </a:txBody>
                  <a:tcPr marL="0" marR="0" marT="0" marB="0">
                    <a:lnB w="19050">
                      <a:solidFill>
                        <a:srgbClr val="525252"/>
                      </a:solidFill>
                      <a:prstDash val="solid"/>
                    </a:lnB>
                  </a:tcPr>
                </a:tc>
                <a:tc>
                  <a:txBody>
                    <a:bodyPr/>
                    <a:lstStyle/>
                    <a:p>
                      <a:pPr algn="ctr">
                        <a:lnSpc>
                          <a:spcPts val="1510"/>
                        </a:lnSpc>
                      </a:pPr>
                      <a:r>
                        <a:rPr sz="1400" spc="-30" dirty="0">
                          <a:latin typeface="MS Gothic"/>
                          <a:cs typeface="MS Gothic"/>
                        </a:rPr>
                        <a:t>導入目的</a:t>
                      </a:r>
                      <a:endParaRPr sz="1400">
                        <a:latin typeface="MS Gothic"/>
                        <a:cs typeface="MS Gothic"/>
                      </a:endParaRPr>
                    </a:p>
                  </a:txBody>
                  <a:tcPr marL="0" marR="0" marT="0" marB="0">
                    <a:lnB w="19050">
                      <a:solidFill>
                        <a:srgbClr val="525252"/>
                      </a:solidFill>
                      <a:prstDash val="solid"/>
                    </a:lnB>
                  </a:tcPr>
                </a:tc>
                <a:extLst>
                  <a:ext uri="{0D108BD9-81ED-4DB2-BD59-A6C34878D82A}">
                    <a16:rowId xmlns:a16="http://schemas.microsoft.com/office/drawing/2014/main" val="10000"/>
                  </a:ext>
                </a:extLst>
              </a:tr>
              <a:tr h="365125">
                <a:tc>
                  <a:txBody>
                    <a:bodyPr/>
                    <a:lstStyle/>
                    <a:p>
                      <a:pPr algn="ctr">
                        <a:lnSpc>
                          <a:spcPct val="100000"/>
                        </a:lnSpc>
                        <a:spcBef>
                          <a:spcPts val="675"/>
                        </a:spcBef>
                      </a:pPr>
                      <a:r>
                        <a:rPr sz="1400" spc="-35" dirty="0">
                          <a:latin typeface="MS Gothic"/>
                          <a:cs typeface="MS Gothic"/>
                        </a:rPr>
                        <a:t>東京都</a:t>
                      </a:r>
                      <a:endParaRPr sz="1400">
                        <a:latin typeface="MS Gothic"/>
                        <a:cs typeface="MS Gothic"/>
                      </a:endParaRPr>
                    </a:p>
                  </a:txBody>
                  <a:tcPr marL="0" marR="0" marT="85725" marB="0">
                    <a:lnR w="19050">
                      <a:solidFill>
                        <a:srgbClr val="585858"/>
                      </a:solidFill>
                      <a:prstDash val="solid"/>
                    </a:lnR>
                    <a:lnT w="19050">
                      <a:solidFill>
                        <a:srgbClr val="525252"/>
                      </a:solidFill>
                      <a:prstDash val="solid"/>
                    </a:lnT>
                    <a:lnB w="9525">
                      <a:solidFill>
                        <a:srgbClr val="AEABAB"/>
                      </a:solidFill>
                      <a:prstDash val="sysDash"/>
                    </a:lnB>
                  </a:tcPr>
                </a:tc>
                <a:tc>
                  <a:txBody>
                    <a:bodyPr/>
                    <a:lstStyle/>
                    <a:p>
                      <a:pPr marL="116839">
                        <a:lnSpc>
                          <a:spcPct val="100000"/>
                        </a:lnSpc>
                        <a:spcBef>
                          <a:spcPts val="575"/>
                        </a:spcBef>
                      </a:pPr>
                      <a:r>
                        <a:rPr sz="1400" spc="-25" dirty="0">
                          <a:solidFill>
                            <a:srgbClr val="7B7B7B"/>
                          </a:solidFill>
                          <a:latin typeface="MS Gothic"/>
                          <a:cs typeface="MS Gothic"/>
                        </a:rPr>
                        <a:t>国際都市東京の魅力を高めるとともに、観光の振興を図る施策に要する費用に充てるため</a:t>
                      </a:r>
                      <a:endParaRPr sz="1400">
                        <a:latin typeface="MS Gothic"/>
                        <a:cs typeface="MS Gothic"/>
                      </a:endParaRPr>
                    </a:p>
                  </a:txBody>
                  <a:tcPr marL="0" marR="0" marT="73025" marB="0">
                    <a:lnL w="19050">
                      <a:solidFill>
                        <a:srgbClr val="585858"/>
                      </a:solidFill>
                      <a:prstDash val="solid"/>
                    </a:lnL>
                    <a:lnT w="19050">
                      <a:solidFill>
                        <a:srgbClr val="525252"/>
                      </a:solidFill>
                      <a:prstDash val="solid"/>
                    </a:lnT>
                    <a:lnB w="9525">
                      <a:solidFill>
                        <a:srgbClr val="AEABAB"/>
                      </a:solidFill>
                      <a:prstDash val="sysDash"/>
                    </a:lnB>
                  </a:tcPr>
                </a:tc>
                <a:extLst>
                  <a:ext uri="{0D108BD9-81ED-4DB2-BD59-A6C34878D82A}">
                    <a16:rowId xmlns:a16="http://schemas.microsoft.com/office/drawing/2014/main" val="10001"/>
                  </a:ext>
                </a:extLst>
              </a:tr>
              <a:tr h="590550">
                <a:tc>
                  <a:txBody>
                    <a:bodyPr/>
                    <a:lstStyle/>
                    <a:p>
                      <a:pPr algn="ctr">
                        <a:lnSpc>
                          <a:spcPct val="100000"/>
                        </a:lnSpc>
                        <a:spcBef>
                          <a:spcPts val="1565"/>
                        </a:spcBef>
                      </a:pPr>
                      <a:r>
                        <a:rPr sz="1400" spc="-35" dirty="0">
                          <a:latin typeface="MS Gothic"/>
                          <a:cs typeface="MS Gothic"/>
                        </a:rPr>
                        <a:t>大阪府</a:t>
                      </a:r>
                      <a:endParaRPr sz="1400">
                        <a:latin typeface="MS Gothic"/>
                        <a:cs typeface="MS Gothic"/>
                      </a:endParaRPr>
                    </a:p>
                  </a:txBody>
                  <a:tcPr marL="0" marR="0" marT="1987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289560">
                        <a:lnSpc>
                          <a:spcPct val="120000"/>
                        </a:lnSpc>
                        <a:spcBef>
                          <a:spcPts val="235"/>
                        </a:spcBef>
                      </a:pPr>
                      <a:r>
                        <a:rPr sz="1400" spc="-25" dirty="0">
                          <a:solidFill>
                            <a:srgbClr val="7B7B7B"/>
                          </a:solidFill>
                          <a:latin typeface="MS Gothic"/>
                          <a:cs typeface="MS Gothic"/>
                        </a:rPr>
                        <a:t>大阪が世界有数の国際都市として発展していくことを目指し、都市の魅力を高めるとともに、観光の振興を図る施策に要する費用に充てるため</a:t>
                      </a:r>
                      <a:endParaRPr sz="1400" dirty="0">
                        <a:latin typeface="MS Gothic"/>
                        <a:cs typeface="MS Gothic"/>
                      </a:endParaRPr>
                    </a:p>
                  </a:txBody>
                  <a:tcPr marL="0" marR="0" marT="29845"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2"/>
                  </a:ext>
                </a:extLst>
              </a:tr>
              <a:tr h="590550">
                <a:tc>
                  <a:txBody>
                    <a:bodyPr/>
                    <a:lstStyle/>
                    <a:p>
                      <a:pPr algn="ctr">
                        <a:lnSpc>
                          <a:spcPct val="100000"/>
                        </a:lnSpc>
                        <a:spcBef>
                          <a:spcPts val="1560"/>
                        </a:spcBef>
                      </a:pPr>
                      <a:r>
                        <a:rPr sz="1400" spc="-35" dirty="0">
                          <a:latin typeface="MS Gothic"/>
                          <a:cs typeface="MS Gothic"/>
                        </a:rPr>
                        <a:t>福岡県</a:t>
                      </a:r>
                      <a:endParaRPr sz="1400">
                        <a:latin typeface="MS Gothic"/>
                        <a:cs typeface="MS Gothic"/>
                      </a:endParaRPr>
                    </a:p>
                  </a:txBody>
                  <a:tcPr marL="0" marR="0" marT="198120"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289560">
                        <a:lnSpc>
                          <a:spcPct val="120000"/>
                        </a:lnSpc>
                        <a:spcBef>
                          <a:spcPts val="240"/>
                        </a:spcBef>
                      </a:pPr>
                      <a:r>
                        <a:rPr sz="1400" spc="-25" dirty="0">
                          <a:solidFill>
                            <a:srgbClr val="7B7B7B"/>
                          </a:solidFill>
                          <a:latin typeface="MS Gothic"/>
                          <a:cs typeface="MS Gothic"/>
                        </a:rPr>
                        <a:t>観光資源の魅力向上、旅行者の受入環境の充実その他の観光の振興を図る施策に要する費用に充</a:t>
                      </a:r>
                      <a:r>
                        <a:rPr sz="1400" spc="-30" dirty="0">
                          <a:solidFill>
                            <a:srgbClr val="7B7B7B"/>
                          </a:solidFill>
                          <a:latin typeface="MS Gothic"/>
                          <a:cs typeface="MS Gothic"/>
                        </a:rPr>
                        <a:t>てるため</a:t>
                      </a:r>
                      <a:endParaRPr sz="1400">
                        <a:latin typeface="MS Gothic"/>
                        <a:cs typeface="MS Gothic"/>
                      </a:endParaRPr>
                    </a:p>
                  </a:txBody>
                  <a:tcPr marL="0" marR="0" marT="3048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3"/>
                  </a:ext>
                </a:extLst>
              </a:tr>
              <a:tr h="365125">
                <a:tc>
                  <a:txBody>
                    <a:bodyPr/>
                    <a:lstStyle/>
                    <a:p>
                      <a:pPr algn="ctr">
                        <a:lnSpc>
                          <a:spcPct val="100000"/>
                        </a:lnSpc>
                        <a:spcBef>
                          <a:spcPts val="675"/>
                        </a:spcBef>
                      </a:pPr>
                      <a:r>
                        <a:rPr sz="1400" spc="-35" dirty="0">
                          <a:latin typeface="MS Gothic"/>
                          <a:cs typeface="MS Gothic"/>
                        </a:rPr>
                        <a:t>京都市</a:t>
                      </a:r>
                      <a:endParaRPr sz="1400">
                        <a:latin typeface="MS Gothic"/>
                        <a:cs typeface="MS Gothic"/>
                      </a:endParaRPr>
                    </a:p>
                  </a:txBody>
                  <a:tcPr marL="0" marR="0" marT="8572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700"/>
                        </a:spcBef>
                      </a:pPr>
                      <a:r>
                        <a:rPr sz="1400" spc="-25" dirty="0">
                          <a:solidFill>
                            <a:srgbClr val="7B7B7B"/>
                          </a:solidFill>
                          <a:latin typeface="MS Gothic"/>
                          <a:cs typeface="MS Gothic"/>
                        </a:rPr>
                        <a:t>国際文化観光都市としての魅力を高め、及び観光の振興を図る施策に要する費用に充てるため</a:t>
                      </a:r>
                      <a:endParaRPr sz="1400">
                        <a:latin typeface="MS Gothic"/>
                        <a:cs typeface="MS Gothic"/>
                      </a:endParaRPr>
                    </a:p>
                  </a:txBody>
                  <a:tcPr marL="0" marR="0" marT="8890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4"/>
                  </a:ext>
                </a:extLst>
              </a:tr>
              <a:tr h="590550">
                <a:tc>
                  <a:txBody>
                    <a:bodyPr/>
                    <a:lstStyle/>
                    <a:p>
                      <a:pPr algn="ctr">
                        <a:lnSpc>
                          <a:spcPct val="100000"/>
                        </a:lnSpc>
                        <a:spcBef>
                          <a:spcPts val="1565"/>
                        </a:spcBef>
                      </a:pPr>
                      <a:r>
                        <a:rPr sz="1400" spc="-35" dirty="0">
                          <a:latin typeface="MS Gothic"/>
                          <a:cs typeface="MS Gothic"/>
                        </a:rPr>
                        <a:t>金沢市</a:t>
                      </a:r>
                      <a:endParaRPr sz="1400">
                        <a:latin typeface="MS Gothic"/>
                        <a:cs typeface="MS Gothic"/>
                      </a:endParaRPr>
                    </a:p>
                  </a:txBody>
                  <a:tcPr marL="0" marR="0" marT="1987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289560">
                        <a:lnSpc>
                          <a:spcPct val="120000"/>
                        </a:lnSpc>
                        <a:spcBef>
                          <a:spcPts val="240"/>
                        </a:spcBef>
                      </a:pPr>
                      <a:r>
                        <a:rPr sz="1400" spc="-25" dirty="0">
                          <a:solidFill>
                            <a:srgbClr val="7B7B7B"/>
                          </a:solidFill>
                          <a:latin typeface="MS Gothic"/>
                          <a:cs typeface="MS Gothic"/>
                        </a:rPr>
                        <a:t>金沢の歴史、伝統、文化など固有の魅力を高めるとともに、市民生活と調和した持続可能な観光の振興を図る施策に要する費用に充てるため</a:t>
                      </a:r>
                      <a:endParaRPr sz="1400">
                        <a:latin typeface="MS Gothic"/>
                        <a:cs typeface="MS Gothic"/>
                      </a:endParaRPr>
                    </a:p>
                  </a:txBody>
                  <a:tcPr marL="0" marR="0" marT="3048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5"/>
                  </a:ext>
                </a:extLst>
              </a:tr>
              <a:tr h="590550">
                <a:tc>
                  <a:txBody>
                    <a:bodyPr/>
                    <a:lstStyle/>
                    <a:p>
                      <a:pPr algn="ctr">
                        <a:lnSpc>
                          <a:spcPct val="100000"/>
                        </a:lnSpc>
                        <a:spcBef>
                          <a:spcPts val="1565"/>
                        </a:spcBef>
                      </a:pPr>
                      <a:r>
                        <a:rPr sz="1400" spc="-35" dirty="0">
                          <a:latin typeface="MS Gothic"/>
                          <a:cs typeface="MS Gothic"/>
                        </a:rPr>
                        <a:t>福岡市</a:t>
                      </a:r>
                      <a:endParaRPr sz="1400">
                        <a:latin typeface="MS Gothic"/>
                        <a:cs typeface="MS Gothic"/>
                      </a:endParaRPr>
                    </a:p>
                  </a:txBody>
                  <a:tcPr marL="0" marR="0" marT="1987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112395">
                        <a:lnSpc>
                          <a:spcPct val="120000"/>
                        </a:lnSpc>
                        <a:spcBef>
                          <a:spcPts val="240"/>
                        </a:spcBef>
                      </a:pPr>
                      <a:r>
                        <a:rPr sz="1400" spc="-20" dirty="0">
                          <a:solidFill>
                            <a:srgbClr val="7B7B7B"/>
                          </a:solidFill>
                          <a:latin typeface="MS Gothic"/>
                          <a:cs typeface="MS Gothic"/>
                        </a:rPr>
                        <a:t>福岡市観光振興条例に基づく施策に要する費用に充てるため（</a:t>
                      </a:r>
                      <a:r>
                        <a:rPr sz="1400" spc="-25" dirty="0">
                          <a:solidFill>
                            <a:srgbClr val="7B7B7B"/>
                          </a:solidFill>
                          <a:latin typeface="MS Gothic"/>
                          <a:cs typeface="MS Gothic"/>
                        </a:rPr>
                        <a:t>観光産業の振興、受入環境の整備、</a:t>
                      </a:r>
                      <a:r>
                        <a:rPr sz="1400" spc="-20" dirty="0">
                          <a:solidFill>
                            <a:srgbClr val="7B7B7B"/>
                          </a:solidFill>
                          <a:latin typeface="MS Gothic"/>
                          <a:cs typeface="MS Gothic"/>
                        </a:rPr>
                        <a:t>観光資源の魅力の増進等、</a:t>
                      </a:r>
                      <a:r>
                        <a:rPr sz="1400" spc="-10" dirty="0">
                          <a:solidFill>
                            <a:srgbClr val="7B7B7B"/>
                          </a:solidFill>
                          <a:latin typeface="MS Gothic"/>
                          <a:cs typeface="MS Gothic"/>
                        </a:rPr>
                        <a:t>MICE</a:t>
                      </a:r>
                      <a:r>
                        <a:rPr sz="1400" spc="-25" dirty="0">
                          <a:solidFill>
                            <a:srgbClr val="7B7B7B"/>
                          </a:solidFill>
                          <a:latin typeface="MS Gothic"/>
                          <a:cs typeface="MS Gothic"/>
                        </a:rPr>
                        <a:t>の振興、持続可能な観光の振興</a:t>
                      </a:r>
                      <a:r>
                        <a:rPr sz="1400" spc="-50" dirty="0">
                          <a:solidFill>
                            <a:srgbClr val="7B7B7B"/>
                          </a:solidFill>
                          <a:latin typeface="MS Gothic"/>
                          <a:cs typeface="MS Gothic"/>
                        </a:rPr>
                        <a:t>）</a:t>
                      </a:r>
                      <a:endParaRPr sz="1400">
                        <a:latin typeface="MS Gothic"/>
                        <a:cs typeface="MS Gothic"/>
                      </a:endParaRPr>
                    </a:p>
                  </a:txBody>
                  <a:tcPr marL="0" marR="0" marT="3048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6"/>
                  </a:ext>
                </a:extLst>
              </a:tr>
              <a:tr h="590550">
                <a:tc>
                  <a:txBody>
                    <a:bodyPr/>
                    <a:lstStyle/>
                    <a:p>
                      <a:pPr algn="ctr">
                        <a:lnSpc>
                          <a:spcPct val="100000"/>
                        </a:lnSpc>
                        <a:spcBef>
                          <a:spcPts val="1565"/>
                        </a:spcBef>
                      </a:pPr>
                      <a:r>
                        <a:rPr sz="1400" spc="-30" dirty="0">
                          <a:latin typeface="MS Gothic"/>
                          <a:cs typeface="MS Gothic"/>
                        </a:rPr>
                        <a:t>北九州市</a:t>
                      </a:r>
                      <a:endParaRPr sz="1400">
                        <a:latin typeface="MS Gothic"/>
                        <a:cs typeface="MS Gothic"/>
                      </a:endParaRPr>
                    </a:p>
                  </a:txBody>
                  <a:tcPr marL="0" marR="0" marT="1987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a:lnSpc>
                          <a:spcPct val="100000"/>
                        </a:lnSpc>
                        <a:spcBef>
                          <a:spcPts val="575"/>
                        </a:spcBef>
                      </a:pPr>
                      <a:r>
                        <a:rPr sz="1400" spc="-15" dirty="0">
                          <a:solidFill>
                            <a:srgbClr val="7B7B7B"/>
                          </a:solidFill>
                          <a:latin typeface="MS Gothic"/>
                          <a:cs typeface="MS Gothic"/>
                        </a:rPr>
                        <a:t>観光資源の魅力向上及び情報発信、旅行者の受入環境の充実その他の観光の振興を図る施策に要</a:t>
                      </a:r>
                      <a:endParaRPr sz="1400">
                        <a:latin typeface="MS Gothic"/>
                        <a:cs typeface="MS Gothic"/>
                      </a:endParaRPr>
                    </a:p>
                    <a:p>
                      <a:pPr marL="116839">
                        <a:lnSpc>
                          <a:spcPct val="100000"/>
                        </a:lnSpc>
                        <a:spcBef>
                          <a:spcPts val="340"/>
                        </a:spcBef>
                      </a:pPr>
                      <a:r>
                        <a:rPr sz="1400" spc="-25" dirty="0">
                          <a:solidFill>
                            <a:srgbClr val="7B7B7B"/>
                          </a:solidFill>
                          <a:latin typeface="MS Gothic"/>
                          <a:cs typeface="MS Gothic"/>
                        </a:rPr>
                        <a:t>する費用に充てる</a:t>
                      </a:r>
                      <a:endParaRPr sz="1400">
                        <a:latin typeface="MS Gothic"/>
                        <a:cs typeface="MS Gothic"/>
                      </a:endParaRPr>
                    </a:p>
                  </a:txBody>
                  <a:tcPr marL="0" marR="0" marT="73025"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7"/>
                  </a:ext>
                </a:extLst>
              </a:tr>
              <a:tr h="590550">
                <a:tc>
                  <a:txBody>
                    <a:bodyPr/>
                    <a:lstStyle/>
                    <a:p>
                      <a:pPr algn="ctr">
                        <a:lnSpc>
                          <a:spcPct val="100000"/>
                        </a:lnSpc>
                        <a:spcBef>
                          <a:spcPts val="1565"/>
                        </a:spcBef>
                      </a:pPr>
                      <a:r>
                        <a:rPr sz="1400" spc="-35" dirty="0">
                          <a:latin typeface="MS Gothic"/>
                          <a:cs typeface="MS Gothic"/>
                        </a:rPr>
                        <a:t>長崎市</a:t>
                      </a:r>
                      <a:endParaRPr sz="1400">
                        <a:latin typeface="MS Gothic"/>
                        <a:cs typeface="MS Gothic"/>
                      </a:endParaRPr>
                    </a:p>
                  </a:txBody>
                  <a:tcPr marL="0" marR="0" marT="198755" marB="0">
                    <a:lnR w="19050">
                      <a:solidFill>
                        <a:srgbClr val="525252"/>
                      </a:solidFill>
                      <a:prstDash val="solid"/>
                    </a:lnR>
                    <a:lnT w="9525">
                      <a:solidFill>
                        <a:srgbClr val="AEABAB"/>
                      </a:solidFill>
                      <a:prstDash val="sysDash"/>
                    </a:lnT>
                    <a:lnB w="9525">
                      <a:solidFill>
                        <a:srgbClr val="AEABAB"/>
                      </a:solidFill>
                      <a:prstDash val="sysDash"/>
                    </a:lnB>
                  </a:tcPr>
                </a:tc>
                <a:tc>
                  <a:txBody>
                    <a:bodyPr/>
                    <a:lstStyle/>
                    <a:p>
                      <a:pPr marL="116839" marR="289560">
                        <a:lnSpc>
                          <a:spcPct val="120000"/>
                        </a:lnSpc>
                        <a:spcBef>
                          <a:spcPts val="240"/>
                        </a:spcBef>
                      </a:pPr>
                      <a:r>
                        <a:rPr sz="1400" spc="-25" dirty="0">
                          <a:solidFill>
                            <a:srgbClr val="7B7B7B"/>
                          </a:solidFill>
                          <a:latin typeface="MS Gothic"/>
                          <a:cs typeface="MS Gothic"/>
                        </a:rPr>
                        <a:t>都市の魅力を高め、国内外の人々の来訪及び交流を促進するとともに、観光の振興を図る施策に要する費用に充てる</a:t>
                      </a:r>
                      <a:endParaRPr sz="1400">
                        <a:latin typeface="MS Gothic"/>
                        <a:cs typeface="MS Gothic"/>
                      </a:endParaRPr>
                    </a:p>
                  </a:txBody>
                  <a:tcPr marL="0" marR="0" marT="30480" marB="0">
                    <a:lnL w="19050">
                      <a:solidFill>
                        <a:srgbClr val="525252"/>
                      </a:solidFill>
                      <a:prstDash val="solid"/>
                    </a:lnL>
                    <a:lnT w="9525">
                      <a:solidFill>
                        <a:srgbClr val="AEABAB"/>
                      </a:solidFill>
                      <a:prstDash val="sysDash"/>
                    </a:lnT>
                    <a:lnB w="9525">
                      <a:solidFill>
                        <a:srgbClr val="AEABAB"/>
                      </a:solidFill>
                      <a:prstDash val="sysDash"/>
                    </a:lnB>
                  </a:tcPr>
                </a:tc>
                <a:extLst>
                  <a:ext uri="{0D108BD9-81ED-4DB2-BD59-A6C34878D82A}">
                    <a16:rowId xmlns:a16="http://schemas.microsoft.com/office/drawing/2014/main" val="10008"/>
                  </a:ext>
                </a:extLst>
              </a:tr>
              <a:tr h="590550">
                <a:tc>
                  <a:txBody>
                    <a:bodyPr/>
                    <a:lstStyle/>
                    <a:p>
                      <a:pPr algn="ctr">
                        <a:lnSpc>
                          <a:spcPct val="100000"/>
                        </a:lnSpc>
                        <a:spcBef>
                          <a:spcPts val="1565"/>
                        </a:spcBef>
                      </a:pPr>
                      <a:r>
                        <a:rPr sz="1400" spc="-30" dirty="0">
                          <a:latin typeface="MS Gothic"/>
                          <a:cs typeface="MS Gothic"/>
                        </a:rPr>
                        <a:t>俱知安町</a:t>
                      </a:r>
                      <a:endParaRPr sz="1400">
                        <a:latin typeface="MS Gothic"/>
                        <a:cs typeface="MS Gothic"/>
                      </a:endParaRPr>
                    </a:p>
                  </a:txBody>
                  <a:tcPr marL="0" marR="0" marT="198755" marB="0">
                    <a:lnR w="19050">
                      <a:solidFill>
                        <a:srgbClr val="525252"/>
                      </a:solidFill>
                      <a:prstDash val="solid"/>
                    </a:lnR>
                    <a:lnT w="9525">
                      <a:solidFill>
                        <a:srgbClr val="AEABAB"/>
                      </a:solidFill>
                      <a:prstDash val="sysDash"/>
                    </a:lnT>
                    <a:lnB w="19050">
                      <a:solidFill>
                        <a:srgbClr val="585858"/>
                      </a:solidFill>
                      <a:prstDash val="solid"/>
                    </a:lnB>
                  </a:tcPr>
                </a:tc>
                <a:tc>
                  <a:txBody>
                    <a:bodyPr/>
                    <a:lstStyle/>
                    <a:p>
                      <a:pPr marL="116839" marR="289560">
                        <a:lnSpc>
                          <a:spcPct val="120000"/>
                        </a:lnSpc>
                        <a:spcBef>
                          <a:spcPts val="240"/>
                        </a:spcBef>
                      </a:pPr>
                      <a:r>
                        <a:rPr sz="1400" spc="-25" dirty="0">
                          <a:solidFill>
                            <a:srgbClr val="7B7B7B"/>
                          </a:solidFill>
                          <a:latin typeface="MS Gothic"/>
                          <a:cs typeface="MS Gothic"/>
                        </a:rPr>
                        <a:t>世界に誇れるリゾート地として発展していくことを目指し、地域の魅力を高めるとともに、観光振興を図る施策に要する費用に充てるため</a:t>
                      </a:r>
                      <a:endParaRPr sz="1400" dirty="0">
                        <a:latin typeface="MS Gothic"/>
                        <a:cs typeface="MS Gothic"/>
                      </a:endParaRPr>
                    </a:p>
                  </a:txBody>
                  <a:tcPr marL="0" marR="0" marT="30480" marB="0">
                    <a:lnL w="19050">
                      <a:solidFill>
                        <a:srgbClr val="525252"/>
                      </a:solidFill>
                      <a:prstDash val="solid"/>
                    </a:lnL>
                    <a:lnT w="9525">
                      <a:solidFill>
                        <a:srgbClr val="AEABAB"/>
                      </a:solidFill>
                      <a:prstDash val="sysDash"/>
                    </a:lnT>
                    <a:lnB w="19050">
                      <a:solidFill>
                        <a:srgbClr val="585858"/>
                      </a:solidFill>
                      <a:prstDash val="solid"/>
                    </a:lnB>
                  </a:tcPr>
                </a:tc>
                <a:extLst>
                  <a:ext uri="{0D108BD9-81ED-4DB2-BD59-A6C34878D82A}">
                    <a16:rowId xmlns:a16="http://schemas.microsoft.com/office/drawing/2014/main" val="10009"/>
                  </a:ext>
                </a:extLst>
              </a:tr>
            </a:tbl>
          </a:graphicData>
        </a:graphic>
      </p:graphicFrame>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395"/>
              </a:lnSpc>
            </a:pPr>
            <a:fld id="{81D60167-4931-47E6-BA6A-407CBD079E47}" type="slidenum">
              <a:rPr spc="-50" dirty="0"/>
              <a:t>2</a:t>
            </a:fld>
            <a:endParaRPr spc="-50" dirty="0"/>
          </a:p>
        </p:txBody>
      </p:sp>
      <p:sp>
        <p:nvSpPr>
          <p:cNvPr id="8" name="object 2">
            <a:extLst>
              <a:ext uri="{FF2B5EF4-FFF2-40B4-BE49-F238E27FC236}">
                <a16:creationId xmlns:a16="http://schemas.microsoft.com/office/drawing/2014/main" id="{12F7299A-97F0-4AC6-86A9-50797F1B6852}"/>
              </a:ext>
            </a:extLst>
          </p:cNvPr>
          <p:cNvSpPr txBox="1"/>
          <p:nvPr/>
        </p:nvSpPr>
        <p:spPr>
          <a:xfrm>
            <a:off x="6629400" y="159113"/>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5450" y="295656"/>
            <a:ext cx="4902200" cy="513080"/>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spc="-50" dirty="0"/>
              <a:t>１</a:t>
            </a:r>
            <a:r>
              <a:rPr spc="-45" dirty="0"/>
              <a:t>先行導入自治体の状況</a:t>
            </a: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ts val="1395"/>
              </a:lnSpc>
            </a:pPr>
            <a:fld id="{81D60167-4931-47E6-BA6A-407CBD079E47}" type="slidenum">
              <a:rPr spc="-50" dirty="0"/>
              <a:t>3</a:t>
            </a:fld>
            <a:endParaRPr spc="-50" dirty="0"/>
          </a:p>
        </p:txBody>
      </p:sp>
      <p:sp>
        <p:nvSpPr>
          <p:cNvPr id="24" name="object 6">
            <a:extLst>
              <a:ext uri="{FF2B5EF4-FFF2-40B4-BE49-F238E27FC236}">
                <a16:creationId xmlns:a16="http://schemas.microsoft.com/office/drawing/2014/main" id="{F0F91582-DE60-4FA0-A37F-2DA967375DBD}"/>
              </a:ext>
            </a:extLst>
          </p:cNvPr>
          <p:cNvSpPr txBox="1"/>
          <p:nvPr/>
        </p:nvSpPr>
        <p:spPr>
          <a:xfrm>
            <a:off x="196785" y="960715"/>
            <a:ext cx="5744112" cy="290464"/>
          </a:xfrm>
          <a:prstGeom prst="rect">
            <a:avLst/>
          </a:prstGeom>
        </p:spPr>
        <p:txBody>
          <a:bodyPr vert="horz" wrap="square" lIns="0" tIns="13335" rIns="0" bIns="0" rtlCol="0">
            <a:spAutoFit/>
          </a:bodyPr>
          <a:lstStyle/>
          <a:p>
            <a:pPr marL="12700">
              <a:lnSpc>
                <a:spcPct val="100000"/>
              </a:lnSpc>
              <a:spcBef>
                <a:spcPts val="105"/>
              </a:spcBef>
            </a:pPr>
            <a:r>
              <a:rPr lang="ja-JP" altLang="en-US" spc="-5" dirty="0">
                <a:latin typeface="MS PGothic"/>
                <a:cs typeface="MS PGothic"/>
              </a:rPr>
              <a:t>（２）先行</a:t>
            </a:r>
            <a:r>
              <a:rPr spc="-5" dirty="0" err="1">
                <a:latin typeface="MS PGothic"/>
                <a:cs typeface="MS PGothic"/>
              </a:rPr>
              <a:t>導入自治体の事例</a:t>
            </a:r>
            <a:endParaRPr dirty="0">
              <a:latin typeface="MS PGothic"/>
              <a:cs typeface="MS PGothic"/>
            </a:endParaRPr>
          </a:p>
        </p:txBody>
      </p:sp>
      <p:graphicFrame>
        <p:nvGraphicFramePr>
          <p:cNvPr id="25" name="object 9">
            <a:extLst>
              <a:ext uri="{FF2B5EF4-FFF2-40B4-BE49-F238E27FC236}">
                <a16:creationId xmlns:a16="http://schemas.microsoft.com/office/drawing/2014/main" id="{5897D1D4-EB6B-441E-BDCA-E2E4AB53838A}"/>
              </a:ext>
            </a:extLst>
          </p:cNvPr>
          <p:cNvGraphicFramePr>
            <a:graphicFrameLocks noGrp="1"/>
          </p:cNvGraphicFramePr>
          <p:nvPr>
            <p:extLst>
              <p:ext uri="{D42A27DB-BD31-4B8C-83A1-F6EECF244321}">
                <p14:modId xmlns:p14="http://schemas.microsoft.com/office/powerpoint/2010/main" val="3606855091"/>
              </p:ext>
            </p:extLst>
          </p:nvPr>
        </p:nvGraphicFramePr>
        <p:xfrm>
          <a:off x="196785" y="1403159"/>
          <a:ext cx="8623934" cy="1712594"/>
        </p:xfrm>
        <a:graphic>
          <a:graphicData uri="http://schemas.openxmlformats.org/drawingml/2006/table">
            <a:tbl>
              <a:tblPr firstRow="1" bandRow="1">
                <a:tableStyleId>{2D5ABB26-0587-4C30-8999-92F81FD0307C}</a:tableStyleId>
              </a:tblPr>
              <a:tblGrid>
                <a:gridCol w="645160">
                  <a:extLst>
                    <a:ext uri="{9D8B030D-6E8A-4147-A177-3AD203B41FA5}">
                      <a16:colId xmlns:a16="http://schemas.microsoft.com/office/drawing/2014/main" val="20000"/>
                    </a:ext>
                  </a:extLst>
                </a:gridCol>
                <a:gridCol w="1139825">
                  <a:extLst>
                    <a:ext uri="{9D8B030D-6E8A-4147-A177-3AD203B41FA5}">
                      <a16:colId xmlns:a16="http://schemas.microsoft.com/office/drawing/2014/main" val="20001"/>
                    </a:ext>
                  </a:extLst>
                </a:gridCol>
                <a:gridCol w="1139825">
                  <a:extLst>
                    <a:ext uri="{9D8B030D-6E8A-4147-A177-3AD203B41FA5}">
                      <a16:colId xmlns:a16="http://schemas.microsoft.com/office/drawing/2014/main" val="20002"/>
                    </a:ext>
                  </a:extLst>
                </a:gridCol>
                <a:gridCol w="1139825">
                  <a:extLst>
                    <a:ext uri="{9D8B030D-6E8A-4147-A177-3AD203B41FA5}">
                      <a16:colId xmlns:a16="http://schemas.microsoft.com/office/drawing/2014/main" val="20003"/>
                    </a:ext>
                  </a:extLst>
                </a:gridCol>
                <a:gridCol w="1139825">
                  <a:extLst>
                    <a:ext uri="{9D8B030D-6E8A-4147-A177-3AD203B41FA5}">
                      <a16:colId xmlns:a16="http://schemas.microsoft.com/office/drawing/2014/main" val="20004"/>
                    </a:ext>
                  </a:extLst>
                </a:gridCol>
                <a:gridCol w="1139825">
                  <a:extLst>
                    <a:ext uri="{9D8B030D-6E8A-4147-A177-3AD203B41FA5}">
                      <a16:colId xmlns:a16="http://schemas.microsoft.com/office/drawing/2014/main" val="20005"/>
                    </a:ext>
                  </a:extLst>
                </a:gridCol>
                <a:gridCol w="1139824">
                  <a:extLst>
                    <a:ext uri="{9D8B030D-6E8A-4147-A177-3AD203B41FA5}">
                      <a16:colId xmlns:a16="http://schemas.microsoft.com/office/drawing/2014/main" val="20006"/>
                    </a:ext>
                  </a:extLst>
                </a:gridCol>
                <a:gridCol w="1139825">
                  <a:extLst>
                    <a:ext uri="{9D8B030D-6E8A-4147-A177-3AD203B41FA5}">
                      <a16:colId xmlns:a16="http://schemas.microsoft.com/office/drawing/2014/main" val="20007"/>
                    </a:ext>
                  </a:extLst>
                </a:gridCol>
              </a:tblGrid>
              <a:tr h="21462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6985" algn="ctr">
                        <a:lnSpc>
                          <a:spcPct val="100000"/>
                        </a:lnSpc>
                        <a:spcBef>
                          <a:spcPts val="320"/>
                        </a:spcBef>
                      </a:pPr>
                      <a:r>
                        <a:rPr sz="950" spc="-20" dirty="0">
                          <a:latin typeface="MS PGothic"/>
                          <a:cs typeface="MS PGothic"/>
                        </a:rPr>
                        <a:t>東京都</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20"/>
                        </a:spcBef>
                      </a:pPr>
                      <a:r>
                        <a:rPr sz="950" spc="-20" dirty="0">
                          <a:latin typeface="MS PGothic"/>
                          <a:cs typeface="MS PGothic"/>
                        </a:rPr>
                        <a:t>大阪府</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20"/>
                        </a:spcBef>
                      </a:pPr>
                      <a:r>
                        <a:rPr sz="950" spc="-20" dirty="0">
                          <a:latin typeface="MS PGothic"/>
                          <a:cs typeface="MS PGothic"/>
                        </a:rPr>
                        <a:t>京都市</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20"/>
                        </a:spcBef>
                      </a:pPr>
                      <a:r>
                        <a:rPr sz="950" spc="-20" dirty="0">
                          <a:latin typeface="MS PGothic"/>
                          <a:cs typeface="MS PGothic"/>
                        </a:rPr>
                        <a:t>金沢市</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325755">
                        <a:lnSpc>
                          <a:spcPct val="100000"/>
                        </a:lnSpc>
                        <a:spcBef>
                          <a:spcPts val="320"/>
                        </a:spcBef>
                      </a:pPr>
                      <a:r>
                        <a:rPr sz="950" spc="-15" dirty="0">
                          <a:latin typeface="MS PGothic"/>
                          <a:cs typeface="MS PGothic"/>
                        </a:rPr>
                        <a:t>俱知安町</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20"/>
                        </a:spcBef>
                      </a:pPr>
                      <a:r>
                        <a:rPr sz="950" spc="-20" dirty="0">
                          <a:latin typeface="MS PGothic"/>
                          <a:cs typeface="MS PGothic"/>
                        </a:rPr>
                        <a:t>福岡県</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20"/>
                        </a:spcBef>
                      </a:pPr>
                      <a:r>
                        <a:rPr sz="950" spc="-20" dirty="0">
                          <a:latin typeface="MS PGothic"/>
                          <a:cs typeface="MS PGothic"/>
                        </a:rPr>
                        <a:t>福岡市</a:t>
                      </a:r>
                      <a:endParaRPr sz="950">
                        <a:latin typeface="MS PGothic"/>
                        <a:cs typeface="MS PGothic"/>
                      </a:endParaRPr>
                    </a:p>
                  </a:txBody>
                  <a:tcPr marL="0" marR="0" marT="4064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extLst>
                  <a:ext uri="{0D108BD9-81ED-4DB2-BD59-A6C34878D82A}">
                    <a16:rowId xmlns:a16="http://schemas.microsoft.com/office/drawing/2014/main" val="10000"/>
                  </a:ext>
                </a:extLst>
              </a:tr>
              <a:tr h="1497965">
                <a:tc>
                  <a:txBody>
                    <a:bodyPr/>
                    <a:lstStyle/>
                    <a:p>
                      <a:pPr>
                        <a:lnSpc>
                          <a:spcPct val="100000"/>
                        </a:lnSpc>
                      </a:pPr>
                      <a:endParaRPr sz="950" dirty="0">
                        <a:latin typeface="Times New Roman"/>
                        <a:cs typeface="Times New Roman"/>
                      </a:endParaRPr>
                    </a:p>
                    <a:p>
                      <a:pPr>
                        <a:lnSpc>
                          <a:spcPct val="100000"/>
                        </a:lnSpc>
                      </a:pPr>
                      <a:endParaRPr sz="950" dirty="0">
                        <a:latin typeface="Times New Roman"/>
                        <a:cs typeface="Times New Roman"/>
                      </a:endParaRPr>
                    </a:p>
                    <a:p>
                      <a:pPr>
                        <a:lnSpc>
                          <a:spcPct val="100000"/>
                        </a:lnSpc>
                      </a:pPr>
                      <a:endParaRPr sz="950" dirty="0">
                        <a:latin typeface="Times New Roman"/>
                        <a:cs typeface="Times New Roman"/>
                      </a:endParaRPr>
                    </a:p>
                    <a:p>
                      <a:pPr>
                        <a:lnSpc>
                          <a:spcPct val="100000"/>
                        </a:lnSpc>
                        <a:spcBef>
                          <a:spcPts val="969"/>
                        </a:spcBef>
                      </a:pPr>
                      <a:endParaRPr sz="950" dirty="0">
                        <a:latin typeface="Times New Roman"/>
                        <a:cs typeface="Times New Roman"/>
                      </a:endParaRPr>
                    </a:p>
                    <a:p>
                      <a:pPr marL="196850">
                        <a:lnSpc>
                          <a:spcPct val="100000"/>
                        </a:lnSpc>
                        <a:spcBef>
                          <a:spcPts val="5"/>
                        </a:spcBef>
                      </a:pPr>
                      <a:r>
                        <a:rPr sz="950" spc="-25" dirty="0">
                          <a:latin typeface="MS PGothic"/>
                          <a:cs typeface="MS PGothic"/>
                        </a:rPr>
                        <a:t>使途</a:t>
                      </a:r>
                      <a:endParaRPr sz="95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24765" marR="14604">
                        <a:lnSpc>
                          <a:spcPct val="100000"/>
                        </a:lnSpc>
                      </a:pPr>
                      <a:r>
                        <a:rPr sz="900" spc="125" dirty="0" err="1">
                          <a:latin typeface="MS PGothic"/>
                          <a:cs typeface="MS PGothic"/>
                        </a:rPr>
                        <a:t>Wi-</a:t>
                      </a:r>
                      <a:r>
                        <a:rPr sz="900" spc="75" dirty="0" err="1">
                          <a:latin typeface="MS PGothic"/>
                          <a:cs typeface="MS PGothic"/>
                        </a:rPr>
                        <a:t>Fi</a:t>
                      </a:r>
                      <a:r>
                        <a:rPr sz="900" spc="-15" dirty="0" err="1">
                          <a:latin typeface="MS PGothic"/>
                          <a:cs typeface="MS PGothic"/>
                        </a:rPr>
                        <a:t>やデジタルサイ</a:t>
                      </a:r>
                      <a:r>
                        <a:rPr sz="900" dirty="0" err="1">
                          <a:latin typeface="MS PGothic"/>
                          <a:cs typeface="MS PGothic"/>
                        </a:rPr>
                        <a:t>ネージなどの利用環</a:t>
                      </a:r>
                      <a:r>
                        <a:rPr sz="900" spc="-10" dirty="0" err="1">
                          <a:latin typeface="MS PGothic"/>
                          <a:cs typeface="MS PGothic"/>
                        </a:rPr>
                        <a:t>境の整備／東京観光</a:t>
                      </a:r>
                      <a:r>
                        <a:rPr sz="900" spc="10" dirty="0" err="1">
                          <a:latin typeface="MS PGothic"/>
                          <a:cs typeface="MS PGothic"/>
                        </a:rPr>
                        <a:t>情報センタ</a:t>
                      </a:r>
                      <a:r>
                        <a:rPr sz="900" spc="10" dirty="0">
                          <a:latin typeface="MS PGothic"/>
                          <a:cs typeface="MS PGothic"/>
                        </a:rPr>
                        <a:t>ー</a:t>
                      </a:r>
                      <a:r>
                        <a:rPr sz="900" dirty="0">
                          <a:latin typeface="MS PGothic"/>
                          <a:cs typeface="MS PGothic"/>
                        </a:rPr>
                        <a:t>（</a:t>
                      </a:r>
                      <a:r>
                        <a:rPr sz="900" spc="-20" dirty="0">
                          <a:latin typeface="MS PGothic"/>
                          <a:cs typeface="MS PGothic"/>
                        </a:rPr>
                        <a:t>都内５</a:t>
                      </a:r>
                      <a:r>
                        <a:rPr sz="900" dirty="0">
                          <a:latin typeface="MS PGothic"/>
                          <a:cs typeface="MS PGothic"/>
                        </a:rPr>
                        <a:t>箇所）</a:t>
                      </a:r>
                      <a:r>
                        <a:rPr sz="900" spc="-10" dirty="0">
                          <a:latin typeface="MS PGothic"/>
                          <a:cs typeface="MS PGothic"/>
                        </a:rPr>
                        <a:t>設置・運営／都</a:t>
                      </a:r>
                      <a:r>
                        <a:rPr sz="900" dirty="0">
                          <a:latin typeface="MS PGothic"/>
                          <a:cs typeface="MS PGothic"/>
                        </a:rPr>
                        <a:t>内の観光スポット等</a:t>
                      </a:r>
                      <a:r>
                        <a:rPr sz="900" spc="25" dirty="0">
                          <a:latin typeface="MS PGothic"/>
                          <a:cs typeface="MS PGothic"/>
                        </a:rPr>
                        <a:t>を記載したウェルカム</a:t>
                      </a:r>
                      <a:r>
                        <a:rPr sz="900" spc="15" dirty="0">
                          <a:latin typeface="MS PGothic"/>
                          <a:cs typeface="MS PGothic"/>
                        </a:rPr>
                        <a:t>カードの作成</a:t>
                      </a:r>
                      <a:endParaRPr sz="900" dirty="0">
                        <a:latin typeface="MS PGothic"/>
                        <a:cs typeface="MS PGothic"/>
                      </a:endParaRPr>
                    </a:p>
                  </a:txBody>
                  <a:tcPr marL="0" marR="0" marT="730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marR="17145">
                        <a:lnSpc>
                          <a:spcPct val="100000"/>
                        </a:lnSpc>
                        <a:spcBef>
                          <a:spcPts val="540"/>
                        </a:spcBef>
                      </a:pPr>
                      <a:r>
                        <a:rPr sz="900" dirty="0">
                          <a:latin typeface="MS PGothic"/>
                          <a:cs typeface="MS PGothic"/>
                        </a:rPr>
                        <a:t>観光客受入のための基盤整備・持続可能な</a:t>
                      </a:r>
                      <a:r>
                        <a:rPr sz="900" spc="-5" dirty="0">
                          <a:latin typeface="MS PGothic"/>
                          <a:cs typeface="MS PGothic"/>
                        </a:rPr>
                        <a:t>観光の促進／府域に</a:t>
                      </a:r>
                      <a:r>
                        <a:rPr sz="900" spc="5" dirty="0">
                          <a:latin typeface="MS PGothic"/>
                          <a:cs typeface="MS PGothic"/>
                        </a:rPr>
                        <a:t>おける交通アクセス等</a:t>
                      </a:r>
                      <a:r>
                        <a:rPr sz="900" spc="-15" dirty="0">
                          <a:latin typeface="MS PGothic"/>
                          <a:cs typeface="MS PGothic"/>
                        </a:rPr>
                        <a:t>の容易化・円滑化／文</a:t>
                      </a:r>
                      <a:r>
                        <a:rPr sz="900" spc="10" dirty="0">
                          <a:latin typeface="MS PGothic"/>
                          <a:cs typeface="MS PGothic"/>
                        </a:rPr>
                        <a:t>化・生活習慣に配慮し</a:t>
                      </a:r>
                      <a:r>
                        <a:rPr sz="900" spc="-10" dirty="0">
                          <a:latin typeface="MS PGothic"/>
                          <a:cs typeface="MS PGothic"/>
                        </a:rPr>
                        <a:t>た対応／安心・安全の</a:t>
                      </a:r>
                      <a:r>
                        <a:rPr sz="900" spc="5" dirty="0">
                          <a:latin typeface="MS PGothic"/>
                          <a:cs typeface="MS PGothic"/>
                        </a:rPr>
                        <a:t>確保／魅力あふれる</a:t>
                      </a:r>
                      <a:r>
                        <a:rPr sz="900" spc="30" dirty="0">
                          <a:latin typeface="MS PGothic"/>
                          <a:cs typeface="MS PGothic"/>
                        </a:rPr>
                        <a:t>観光資源づくり／効</a:t>
                      </a:r>
                      <a:r>
                        <a:rPr sz="900" dirty="0">
                          <a:latin typeface="MS PGothic"/>
                          <a:cs typeface="MS PGothic"/>
                        </a:rPr>
                        <a:t>果的な誘客促進</a:t>
                      </a: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marR="17145">
                        <a:lnSpc>
                          <a:spcPct val="100000"/>
                        </a:lnSpc>
                      </a:pPr>
                      <a:r>
                        <a:rPr sz="900" spc="20" dirty="0">
                          <a:latin typeface="MS PGothic"/>
                          <a:cs typeface="MS PGothic"/>
                        </a:rPr>
                        <a:t>市民・観光客双方に</a:t>
                      </a:r>
                      <a:r>
                        <a:rPr sz="900" spc="40" dirty="0">
                          <a:latin typeface="MS PGothic"/>
                          <a:cs typeface="MS PGothic"/>
                        </a:rPr>
                        <a:t>とって安心・安全な受</a:t>
                      </a:r>
                      <a:r>
                        <a:rPr sz="900" dirty="0">
                          <a:latin typeface="MS PGothic"/>
                          <a:cs typeface="MS PGothic"/>
                        </a:rPr>
                        <a:t>入環境の整備／京都</a:t>
                      </a:r>
                      <a:r>
                        <a:rPr sz="900" spc="20" dirty="0">
                          <a:latin typeface="MS PGothic"/>
                          <a:cs typeface="MS PGothic"/>
                        </a:rPr>
                        <a:t>観光における更なる</a:t>
                      </a:r>
                      <a:r>
                        <a:rPr sz="900" spc="-15" dirty="0">
                          <a:latin typeface="MS PGothic"/>
                          <a:cs typeface="MS PGothic"/>
                        </a:rPr>
                        <a:t>質・満足度の向上／京</a:t>
                      </a:r>
                      <a:r>
                        <a:rPr sz="900" spc="20" dirty="0">
                          <a:latin typeface="MS PGothic"/>
                          <a:cs typeface="MS PGothic"/>
                        </a:rPr>
                        <a:t>都ならでは文化振興・</a:t>
                      </a:r>
                      <a:r>
                        <a:rPr sz="900" spc="5" dirty="0">
                          <a:latin typeface="MS PGothic"/>
                          <a:cs typeface="MS PGothic"/>
                        </a:rPr>
                        <a:t>美しい景観の保全</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marR="74295" algn="just">
                        <a:lnSpc>
                          <a:spcPct val="100000"/>
                        </a:lnSpc>
                      </a:pPr>
                      <a:r>
                        <a:rPr sz="900" spc="15" dirty="0" err="1">
                          <a:latin typeface="MS PGothic"/>
                          <a:cs typeface="MS PGothic"/>
                        </a:rPr>
                        <a:t>まちの個性に磨きを</a:t>
                      </a:r>
                      <a:r>
                        <a:rPr sz="900" spc="-15" dirty="0" err="1">
                          <a:latin typeface="MS PGothic"/>
                          <a:cs typeface="MS PGothic"/>
                        </a:rPr>
                        <a:t>かける歴史・伝統・文</a:t>
                      </a:r>
                      <a:r>
                        <a:rPr sz="900" spc="-10" dirty="0" err="1">
                          <a:latin typeface="MS PGothic"/>
                          <a:cs typeface="MS PGothic"/>
                        </a:rPr>
                        <a:t>化の振興／観光客の</a:t>
                      </a:r>
                      <a:r>
                        <a:rPr sz="900" spc="-15" dirty="0" err="1">
                          <a:latin typeface="MS PGothic"/>
                          <a:cs typeface="MS PGothic"/>
                        </a:rPr>
                        <a:t>受入れ環境の充実／</a:t>
                      </a:r>
                      <a:r>
                        <a:rPr sz="900" dirty="0" err="1">
                          <a:latin typeface="MS PGothic"/>
                          <a:cs typeface="MS PGothic"/>
                        </a:rPr>
                        <a:t>市民生活と調和した</a:t>
                      </a:r>
                      <a:r>
                        <a:rPr sz="900" spc="-10" dirty="0" err="1">
                          <a:latin typeface="MS PGothic"/>
                          <a:cs typeface="MS PGothic"/>
                        </a:rPr>
                        <a:t>持続可能な観光の振</a:t>
                      </a:r>
                      <a:r>
                        <a:rPr sz="900" spc="-50" dirty="0" err="1">
                          <a:latin typeface="MS PGothic"/>
                          <a:cs typeface="MS PGothic"/>
                        </a:rPr>
                        <a:t>興</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marR="35560" algn="just">
                        <a:lnSpc>
                          <a:spcPct val="100000"/>
                        </a:lnSpc>
                        <a:spcBef>
                          <a:spcPts val="5"/>
                        </a:spcBef>
                      </a:pPr>
                      <a:endParaRPr lang="en-US" altLang="ja-JP" sz="900" spc="-20" dirty="0">
                        <a:latin typeface="MS PGothic"/>
                        <a:cs typeface="MS PGothic"/>
                      </a:endParaRPr>
                    </a:p>
                    <a:p>
                      <a:pPr marL="24765" marR="35560" algn="just">
                        <a:lnSpc>
                          <a:spcPct val="100000"/>
                        </a:lnSpc>
                        <a:spcBef>
                          <a:spcPts val="5"/>
                        </a:spcBef>
                      </a:pPr>
                      <a:r>
                        <a:rPr sz="900" spc="-20" dirty="0" err="1">
                          <a:latin typeface="MS PGothic"/>
                          <a:cs typeface="MS PGothic"/>
                        </a:rPr>
                        <a:t>ニセコ・羊蹄山の環境保全／安心・安全なリ</a:t>
                      </a:r>
                      <a:r>
                        <a:rPr sz="900" spc="-5" dirty="0" err="1">
                          <a:latin typeface="MS PGothic"/>
                          <a:cs typeface="MS PGothic"/>
                        </a:rPr>
                        <a:t>ゾートの形成</a:t>
                      </a:r>
                      <a:r>
                        <a:rPr sz="900" spc="-5" dirty="0">
                          <a:latin typeface="MS PGothic"/>
                          <a:cs typeface="MS PGothic"/>
                        </a:rPr>
                        <a:t>／”観光</a:t>
                      </a:r>
                      <a:r>
                        <a:rPr sz="900" spc="15" dirty="0">
                          <a:latin typeface="MS PGothic"/>
                          <a:cs typeface="MS PGothic"/>
                        </a:rPr>
                        <a:t>インフラ”の整備</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4765" marR="17145">
                        <a:lnSpc>
                          <a:spcPct val="100000"/>
                        </a:lnSpc>
                        <a:spcBef>
                          <a:spcPts val="540"/>
                        </a:spcBef>
                      </a:pPr>
                      <a:r>
                        <a:rPr sz="900" dirty="0">
                          <a:latin typeface="MS PGothic"/>
                          <a:cs typeface="MS PGothic"/>
                        </a:rPr>
                        <a:t>宿泊施設の多言語案</a:t>
                      </a:r>
                      <a:r>
                        <a:rPr sz="900" spc="10" dirty="0">
                          <a:latin typeface="MS PGothic"/>
                          <a:cs typeface="MS PGothic"/>
                        </a:rPr>
                        <a:t>内・情報発信、バリア</a:t>
                      </a:r>
                      <a:r>
                        <a:rPr sz="900" dirty="0">
                          <a:latin typeface="MS PGothic"/>
                          <a:cs typeface="MS PGothic"/>
                        </a:rPr>
                        <a:t>フリー化等に対する支</a:t>
                      </a:r>
                      <a:r>
                        <a:rPr sz="900" spc="5" dirty="0">
                          <a:latin typeface="MS PGothic"/>
                          <a:cs typeface="MS PGothic"/>
                        </a:rPr>
                        <a:t>援／インバウンド向け</a:t>
                      </a:r>
                      <a:r>
                        <a:rPr sz="900" spc="25" dirty="0">
                          <a:latin typeface="MS PGothic"/>
                          <a:cs typeface="MS PGothic"/>
                        </a:rPr>
                        <a:t>体験プログラムを含</a:t>
                      </a:r>
                      <a:r>
                        <a:rPr sz="900" dirty="0">
                          <a:latin typeface="MS PGothic"/>
                          <a:cs typeface="MS PGothic"/>
                        </a:rPr>
                        <a:t>む旅行商品造成支援</a:t>
                      </a:r>
                      <a:endParaRPr sz="900">
                        <a:latin typeface="MS PGothic"/>
                        <a:cs typeface="MS PGothic"/>
                      </a:endParaRPr>
                    </a:p>
                    <a:p>
                      <a:pPr marL="24765" marR="74295">
                        <a:lnSpc>
                          <a:spcPts val="1070"/>
                        </a:lnSpc>
                      </a:pPr>
                      <a:r>
                        <a:rPr sz="900" spc="-10" dirty="0">
                          <a:latin typeface="MS PGothic"/>
                          <a:cs typeface="MS PGothic"/>
                        </a:rPr>
                        <a:t>／市町村の観光振興</a:t>
                      </a:r>
                      <a:r>
                        <a:rPr sz="900" spc="-15" dirty="0">
                          <a:latin typeface="MS PGothic"/>
                          <a:cs typeface="MS PGothic"/>
                        </a:rPr>
                        <a:t>施策への財政的支援</a:t>
                      </a:r>
                      <a:endParaRPr sz="900">
                        <a:latin typeface="MS PGothic"/>
                        <a:cs typeface="MS PGothic"/>
                      </a:endParaRPr>
                    </a:p>
                    <a:p>
                      <a:pPr marL="24765" marR="17145">
                        <a:lnSpc>
                          <a:spcPts val="1070"/>
                        </a:lnSpc>
                        <a:spcBef>
                          <a:spcPts val="5"/>
                        </a:spcBef>
                      </a:pPr>
                      <a:r>
                        <a:rPr sz="900" dirty="0">
                          <a:latin typeface="MS PGothic"/>
                          <a:cs typeface="MS PGothic"/>
                        </a:rPr>
                        <a:t>（</a:t>
                      </a:r>
                      <a:r>
                        <a:rPr sz="900" spc="-10" dirty="0">
                          <a:latin typeface="MS PGothic"/>
                          <a:cs typeface="MS PGothic"/>
                        </a:rPr>
                        <a:t>宿泊税導入市町村除</a:t>
                      </a:r>
                      <a:r>
                        <a:rPr sz="900" dirty="0">
                          <a:latin typeface="MS PGothic"/>
                          <a:cs typeface="MS PGothic"/>
                        </a:rPr>
                        <a:t>外</a:t>
                      </a:r>
                      <a:r>
                        <a:rPr sz="900" spc="-50" dirty="0">
                          <a:latin typeface="MS PGothic"/>
                          <a:cs typeface="MS PGothic"/>
                        </a:rPr>
                        <a:t>）</a:t>
                      </a:r>
                      <a:endParaRPr sz="900">
                        <a:latin typeface="MS PGothic"/>
                        <a:cs typeface="MS PGothic"/>
                      </a:endParaRPr>
                    </a:p>
                  </a:txBody>
                  <a:tcPr marL="0" marR="0" marT="685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marR="38735">
                        <a:lnSpc>
                          <a:spcPct val="100000"/>
                        </a:lnSpc>
                      </a:pPr>
                      <a:r>
                        <a:rPr sz="900" spc="-5" dirty="0" err="1">
                          <a:latin typeface="MS PGothic"/>
                          <a:cs typeface="MS PGothic"/>
                        </a:rPr>
                        <a:t>九州のゲートウェイ都</a:t>
                      </a:r>
                      <a:r>
                        <a:rPr sz="900" spc="-20" dirty="0" err="1">
                          <a:latin typeface="MS PGothic"/>
                          <a:cs typeface="MS PGothic"/>
                        </a:rPr>
                        <a:t>市機能強化／ＭＩＣＥ</a:t>
                      </a:r>
                      <a:r>
                        <a:rPr sz="900" spc="25" dirty="0" err="1">
                          <a:latin typeface="MS PGothic"/>
                          <a:cs typeface="MS PGothic"/>
                        </a:rPr>
                        <a:t>都市としてのプレゼ</a:t>
                      </a:r>
                      <a:r>
                        <a:rPr sz="900" spc="-20" dirty="0" err="1">
                          <a:latin typeface="MS PGothic"/>
                          <a:cs typeface="MS PGothic"/>
                        </a:rPr>
                        <a:t>ンス向上／地域や市</a:t>
                      </a:r>
                      <a:r>
                        <a:rPr sz="900" spc="-5" dirty="0" err="1">
                          <a:latin typeface="MS PGothic"/>
                          <a:cs typeface="MS PGothic"/>
                        </a:rPr>
                        <a:t>民生活と調和した持</a:t>
                      </a:r>
                      <a:r>
                        <a:rPr sz="900" spc="-10" dirty="0" err="1">
                          <a:latin typeface="MS PGothic"/>
                          <a:cs typeface="MS PGothic"/>
                        </a:rPr>
                        <a:t>続可能な観光振興の</a:t>
                      </a:r>
                      <a:r>
                        <a:rPr sz="900" spc="-25" dirty="0" err="1">
                          <a:latin typeface="MS PGothic"/>
                          <a:cs typeface="MS PGothic"/>
                        </a:rPr>
                        <a:t>推進</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graphicFrame>
        <p:nvGraphicFramePr>
          <p:cNvPr id="26" name="object 10">
            <a:extLst>
              <a:ext uri="{FF2B5EF4-FFF2-40B4-BE49-F238E27FC236}">
                <a16:creationId xmlns:a16="http://schemas.microsoft.com/office/drawing/2014/main" id="{90182BE7-7836-4038-B443-B00E22C734F2}"/>
              </a:ext>
            </a:extLst>
          </p:cNvPr>
          <p:cNvGraphicFramePr>
            <a:graphicFrameLocks noGrp="1"/>
          </p:cNvGraphicFramePr>
          <p:nvPr>
            <p:extLst>
              <p:ext uri="{D42A27DB-BD31-4B8C-83A1-F6EECF244321}">
                <p14:modId xmlns:p14="http://schemas.microsoft.com/office/powerpoint/2010/main" val="633266649"/>
              </p:ext>
            </p:extLst>
          </p:nvPr>
        </p:nvGraphicFramePr>
        <p:xfrm>
          <a:off x="196790" y="3200647"/>
          <a:ext cx="7475852" cy="1734438"/>
        </p:xfrm>
        <a:graphic>
          <a:graphicData uri="http://schemas.openxmlformats.org/drawingml/2006/table">
            <a:tbl>
              <a:tblPr firstRow="1" bandRow="1">
                <a:tableStyleId>{2D5ABB26-0587-4C30-8999-92F81FD0307C}</a:tableStyleId>
              </a:tblPr>
              <a:tblGrid>
                <a:gridCol w="644525">
                  <a:extLst>
                    <a:ext uri="{9D8B030D-6E8A-4147-A177-3AD203B41FA5}">
                      <a16:colId xmlns:a16="http://schemas.microsoft.com/office/drawing/2014/main" val="20000"/>
                    </a:ext>
                  </a:extLst>
                </a:gridCol>
                <a:gridCol w="1138555">
                  <a:extLst>
                    <a:ext uri="{9D8B030D-6E8A-4147-A177-3AD203B41FA5}">
                      <a16:colId xmlns:a16="http://schemas.microsoft.com/office/drawing/2014/main" val="20001"/>
                    </a:ext>
                  </a:extLst>
                </a:gridCol>
                <a:gridCol w="1138555">
                  <a:extLst>
                    <a:ext uri="{9D8B030D-6E8A-4147-A177-3AD203B41FA5}">
                      <a16:colId xmlns:a16="http://schemas.microsoft.com/office/drawing/2014/main" val="20002"/>
                    </a:ext>
                  </a:extLst>
                </a:gridCol>
                <a:gridCol w="1138555">
                  <a:extLst>
                    <a:ext uri="{9D8B030D-6E8A-4147-A177-3AD203B41FA5}">
                      <a16:colId xmlns:a16="http://schemas.microsoft.com/office/drawing/2014/main" val="20003"/>
                    </a:ext>
                  </a:extLst>
                </a:gridCol>
                <a:gridCol w="1138554">
                  <a:extLst>
                    <a:ext uri="{9D8B030D-6E8A-4147-A177-3AD203B41FA5}">
                      <a16:colId xmlns:a16="http://schemas.microsoft.com/office/drawing/2014/main" val="20004"/>
                    </a:ext>
                  </a:extLst>
                </a:gridCol>
                <a:gridCol w="1138554">
                  <a:extLst>
                    <a:ext uri="{9D8B030D-6E8A-4147-A177-3AD203B41FA5}">
                      <a16:colId xmlns:a16="http://schemas.microsoft.com/office/drawing/2014/main" val="20005"/>
                    </a:ext>
                  </a:extLst>
                </a:gridCol>
                <a:gridCol w="1138554">
                  <a:extLst>
                    <a:ext uri="{9D8B030D-6E8A-4147-A177-3AD203B41FA5}">
                      <a16:colId xmlns:a16="http://schemas.microsoft.com/office/drawing/2014/main" val="20006"/>
                    </a:ext>
                  </a:extLst>
                </a:gridCol>
              </a:tblGrid>
              <a:tr h="21462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25120">
                        <a:lnSpc>
                          <a:spcPct val="100000"/>
                        </a:lnSpc>
                        <a:spcBef>
                          <a:spcPts val="315"/>
                        </a:spcBef>
                      </a:pPr>
                      <a:r>
                        <a:rPr sz="950" spc="-15" dirty="0">
                          <a:latin typeface="MS PGothic"/>
                          <a:cs typeface="MS PGothic"/>
                        </a:rPr>
                        <a:t>北九州市</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6985" algn="ctr">
                        <a:lnSpc>
                          <a:spcPct val="100000"/>
                        </a:lnSpc>
                        <a:spcBef>
                          <a:spcPts val="315"/>
                        </a:spcBef>
                      </a:pPr>
                      <a:r>
                        <a:rPr sz="950" spc="-20" dirty="0">
                          <a:latin typeface="MS PGothic"/>
                          <a:cs typeface="MS PGothic"/>
                        </a:rPr>
                        <a:t>長崎市</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E0F1"/>
                    </a:solidFill>
                  </a:tcPr>
                </a:tc>
                <a:tc>
                  <a:txBody>
                    <a:bodyPr/>
                    <a:lstStyle/>
                    <a:p>
                      <a:pPr marL="339725">
                        <a:lnSpc>
                          <a:spcPct val="100000"/>
                        </a:lnSpc>
                        <a:spcBef>
                          <a:spcPts val="315"/>
                        </a:spcBef>
                      </a:pPr>
                      <a:r>
                        <a:rPr sz="950" spc="-15" dirty="0">
                          <a:latin typeface="MS PGothic"/>
                          <a:cs typeface="MS PGothic"/>
                        </a:rPr>
                        <a:t>ニセコ町</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E699"/>
                    </a:solidFill>
                  </a:tcPr>
                </a:tc>
                <a:tc>
                  <a:txBody>
                    <a:bodyPr/>
                    <a:lstStyle/>
                    <a:p>
                      <a:pPr marL="6985" algn="ctr">
                        <a:lnSpc>
                          <a:spcPct val="100000"/>
                        </a:lnSpc>
                        <a:spcBef>
                          <a:spcPts val="315"/>
                        </a:spcBef>
                      </a:pPr>
                      <a:r>
                        <a:rPr sz="950" spc="-20" dirty="0">
                          <a:latin typeface="MS PGothic"/>
                          <a:cs typeface="MS PGothic"/>
                        </a:rPr>
                        <a:t>常滑市</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E699"/>
                    </a:solidFill>
                  </a:tcPr>
                </a:tc>
                <a:tc>
                  <a:txBody>
                    <a:bodyPr/>
                    <a:lstStyle/>
                    <a:p>
                      <a:pPr marL="6985" algn="ctr">
                        <a:lnSpc>
                          <a:spcPct val="100000"/>
                        </a:lnSpc>
                        <a:spcBef>
                          <a:spcPts val="315"/>
                        </a:spcBef>
                      </a:pPr>
                      <a:r>
                        <a:rPr sz="950" spc="-20" dirty="0">
                          <a:latin typeface="MS PGothic"/>
                          <a:cs typeface="MS PGothic"/>
                        </a:rPr>
                        <a:t>熱海市</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E699"/>
                    </a:solidFill>
                  </a:tcPr>
                </a:tc>
                <a:tc>
                  <a:txBody>
                    <a:bodyPr/>
                    <a:lstStyle/>
                    <a:p>
                      <a:pPr marL="81915">
                        <a:lnSpc>
                          <a:spcPct val="100000"/>
                        </a:lnSpc>
                        <a:spcBef>
                          <a:spcPts val="315"/>
                        </a:spcBef>
                      </a:pPr>
                      <a:r>
                        <a:rPr sz="950" dirty="0">
                          <a:latin typeface="MS PGothic"/>
                          <a:cs typeface="MS PGothic"/>
                        </a:rPr>
                        <a:t>赤井川村（北海道</a:t>
                      </a:r>
                      <a:r>
                        <a:rPr sz="950" spc="-50" dirty="0">
                          <a:latin typeface="MS PGothic"/>
                          <a:cs typeface="MS PGothic"/>
                        </a:rPr>
                        <a:t>）</a:t>
                      </a:r>
                      <a:endParaRPr sz="950">
                        <a:latin typeface="MS PGothic"/>
                        <a:cs typeface="MS PGothic"/>
                      </a:endParaRPr>
                    </a:p>
                  </a:txBody>
                  <a:tcPr marL="0" marR="0" marT="4000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FE699"/>
                    </a:solidFill>
                  </a:tcPr>
                </a:tc>
                <a:extLst>
                  <a:ext uri="{0D108BD9-81ED-4DB2-BD59-A6C34878D82A}">
                    <a16:rowId xmlns:a16="http://schemas.microsoft.com/office/drawing/2014/main" val="10000"/>
                  </a:ext>
                </a:extLst>
              </a:tr>
              <a:tr h="1495425">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210"/>
                        </a:spcBef>
                      </a:pPr>
                      <a:endParaRPr sz="900" dirty="0">
                        <a:latin typeface="Times New Roman"/>
                        <a:cs typeface="Times New Roman"/>
                      </a:endParaRPr>
                    </a:p>
                    <a:p>
                      <a:pPr marL="203835">
                        <a:lnSpc>
                          <a:spcPct val="100000"/>
                        </a:lnSpc>
                      </a:pPr>
                      <a:r>
                        <a:rPr sz="900" spc="-25" dirty="0">
                          <a:latin typeface="MS PGothic"/>
                          <a:cs typeface="MS PGothic"/>
                        </a:rPr>
                        <a:t>使途</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D9D9D9"/>
                    </a:solidFill>
                  </a:tcPr>
                </a:tc>
                <a:tc>
                  <a:txBody>
                    <a:bodyPr/>
                    <a:lstStyle/>
                    <a:p>
                      <a:pPr marL="24765" marR="74295" algn="just">
                        <a:lnSpc>
                          <a:spcPct val="100000"/>
                        </a:lnSpc>
                        <a:spcBef>
                          <a:spcPts val="30"/>
                        </a:spcBef>
                      </a:pPr>
                      <a:r>
                        <a:rPr sz="900" spc="-5" dirty="0">
                          <a:latin typeface="MS PGothic"/>
                          <a:cs typeface="MS PGothic"/>
                        </a:rPr>
                        <a:t>観光都市とするため</a:t>
                      </a:r>
                      <a:r>
                        <a:rPr sz="900" spc="40" dirty="0">
                          <a:latin typeface="MS PGothic"/>
                          <a:cs typeface="MS PGothic"/>
                        </a:rPr>
                        <a:t>のブランディング／</a:t>
                      </a:r>
                      <a:r>
                        <a:rPr sz="900" spc="-10" dirty="0">
                          <a:latin typeface="MS PGothic"/>
                          <a:cs typeface="MS PGothic"/>
                        </a:rPr>
                        <a:t>地域資源の観光資源</a:t>
                      </a:r>
                      <a:r>
                        <a:rPr sz="900" dirty="0">
                          <a:latin typeface="MS PGothic"/>
                          <a:cs typeface="MS PGothic"/>
                        </a:rPr>
                        <a:t>化／セールスプロ</a:t>
                      </a:r>
                      <a:endParaRPr sz="900">
                        <a:latin typeface="MS PGothic"/>
                        <a:cs typeface="MS PGothic"/>
                      </a:endParaRPr>
                    </a:p>
                    <a:p>
                      <a:pPr marL="24765" marR="17145">
                        <a:lnSpc>
                          <a:spcPts val="1070"/>
                        </a:lnSpc>
                        <a:spcBef>
                          <a:spcPts val="5"/>
                        </a:spcBef>
                      </a:pPr>
                      <a:r>
                        <a:rPr sz="900" spc="-5" dirty="0">
                          <a:latin typeface="MS PGothic"/>
                          <a:cs typeface="MS PGothic"/>
                        </a:rPr>
                        <a:t>モーション／観光客が</a:t>
                      </a:r>
                      <a:r>
                        <a:rPr sz="900" spc="5" dirty="0">
                          <a:latin typeface="MS PGothic"/>
                          <a:cs typeface="MS PGothic"/>
                        </a:rPr>
                        <a:t>ストレスフリーで観光</a:t>
                      </a:r>
                      <a:r>
                        <a:rPr sz="900" spc="10" dirty="0">
                          <a:latin typeface="MS PGothic"/>
                          <a:cs typeface="MS PGothic"/>
                        </a:rPr>
                        <a:t>を楽しめる環境整備</a:t>
                      </a:r>
                      <a:endParaRPr sz="900">
                        <a:latin typeface="MS PGothic"/>
                        <a:cs typeface="MS PGothic"/>
                      </a:endParaRPr>
                    </a:p>
                    <a:p>
                      <a:pPr marL="24765" marR="81280">
                        <a:lnSpc>
                          <a:spcPts val="1070"/>
                        </a:lnSpc>
                        <a:spcBef>
                          <a:spcPts val="5"/>
                        </a:spcBef>
                      </a:pPr>
                      <a:r>
                        <a:rPr sz="900" spc="125" dirty="0">
                          <a:latin typeface="MS PGothic"/>
                          <a:cs typeface="MS PGothic"/>
                        </a:rPr>
                        <a:t>／MICE</a:t>
                      </a:r>
                      <a:r>
                        <a:rPr sz="900" spc="-10" dirty="0">
                          <a:latin typeface="MS PGothic"/>
                          <a:cs typeface="MS PGothic"/>
                        </a:rPr>
                        <a:t>戦略を強化し都市型集客の促進</a:t>
                      </a:r>
                      <a:endParaRPr sz="900">
                        <a:latin typeface="MS PGothic"/>
                        <a:cs typeface="MS PGothic"/>
                      </a:endParaRPr>
                    </a:p>
                    <a:p>
                      <a:pPr marL="24765" marR="19685">
                        <a:lnSpc>
                          <a:spcPts val="1070"/>
                        </a:lnSpc>
                      </a:pPr>
                      <a:r>
                        <a:rPr sz="900" spc="10" dirty="0">
                          <a:latin typeface="MS PGothic"/>
                          <a:cs typeface="MS PGothic"/>
                        </a:rPr>
                        <a:t>／アジアを中心とした</a:t>
                      </a:r>
                      <a:r>
                        <a:rPr sz="900" spc="-15" dirty="0">
                          <a:latin typeface="MS PGothic"/>
                          <a:cs typeface="MS PGothic"/>
                        </a:rPr>
                        <a:t>誘客促進</a:t>
                      </a:r>
                      <a:endParaRPr sz="900">
                        <a:latin typeface="MS PGothic"/>
                        <a:cs typeface="MS PGothic"/>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marR="38735">
                        <a:lnSpc>
                          <a:spcPct val="100000"/>
                        </a:lnSpc>
                      </a:pPr>
                      <a:r>
                        <a:rPr sz="900" spc="30" dirty="0" err="1">
                          <a:latin typeface="MS PGothic"/>
                          <a:cs typeface="MS PGothic"/>
                        </a:rPr>
                        <a:t>サービス向上・消</a:t>
                      </a:r>
                      <a:r>
                        <a:rPr sz="900" spc="30" dirty="0">
                          <a:latin typeface="MS PGothic"/>
                          <a:cs typeface="MS PGothic"/>
                        </a:rPr>
                        <a:t> 拡</a:t>
                      </a:r>
                      <a:r>
                        <a:rPr sz="900" spc="-10" dirty="0">
                          <a:latin typeface="MS PGothic"/>
                          <a:cs typeface="MS PGothic"/>
                        </a:rPr>
                        <a:t>大／受入環境整備／情報提供／緊急時の</a:t>
                      </a:r>
                      <a:r>
                        <a:rPr sz="900" spc="-20" dirty="0">
                          <a:latin typeface="MS PGothic"/>
                          <a:cs typeface="MS PGothic"/>
                        </a:rPr>
                        <a:t>対応等</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spcBef>
                          <a:spcPts val="65"/>
                        </a:spcBef>
                      </a:pPr>
                      <a:endParaRPr sz="900">
                        <a:latin typeface="Times New Roman"/>
                        <a:cs typeface="Times New Roman"/>
                      </a:endParaRPr>
                    </a:p>
                    <a:p>
                      <a:pPr marL="24765" marR="17145">
                        <a:lnSpc>
                          <a:spcPct val="100000"/>
                        </a:lnSpc>
                      </a:pPr>
                      <a:r>
                        <a:rPr sz="900" spc="-10" dirty="0">
                          <a:latin typeface="MS PGothic"/>
                          <a:cs typeface="MS PGothic"/>
                        </a:rPr>
                        <a:t>地域内交通の充実／宿泊事業者の地球環</a:t>
                      </a:r>
                      <a:r>
                        <a:rPr sz="900" spc="-15" dirty="0">
                          <a:latin typeface="MS PGothic"/>
                          <a:cs typeface="MS PGothic"/>
                        </a:rPr>
                        <a:t>境負荷の低減を促進・</a:t>
                      </a:r>
                      <a:r>
                        <a:rPr sz="900" spc="-10" dirty="0">
                          <a:latin typeface="MS PGothic"/>
                          <a:cs typeface="MS PGothic"/>
                        </a:rPr>
                        <a:t>支援／観光協会組織</a:t>
                      </a:r>
                      <a:r>
                        <a:rPr sz="900" spc="-35" dirty="0">
                          <a:latin typeface="MS PGothic"/>
                          <a:cs typeface="MS PGothic"/>
                        </a:rPr>
                        <a:t>強化、観光人材育成、</a:t>
                      </a:r>
                      <a:r>
                        <a:rPr sz="900" spc="-5" dirty="0">
                          <a:latin typeface="MS PGothic"/>
                          <a:cs typeface="MS PGothic"/>
                        </a:rPr>
                        <a:t>観光ＤＸ推進／景観・</a:t>
                      </a:r>
                      <a:r>
                        <a:rPr sz="900" spc="-10" dirty="0">
                          <a:latin typeface="MS PGothic"/>
                          <a:cs typeface="MS PGothic"/>
                        </a:rPr>
                        <a:t>環境保全対策／有事</a:t>
                      </a:r>
                      <a:r>
                        <a:rPr sz="900" spc="-20" dirty="0">
                          <a:latin typeface="MS PGothic"/>
                          <a:cs typeface="MS PGothic"/>
                        </a:rPr>
                        <a:t>への備え</a:t>
                      </a:r>
                      <a:endParaRPr sz="900">
                        <a:latin typeface="MS PGothic"/>
                        <a:cs typeface="MS PGothic"/>
                      </a:endParaRPr>
                    </a:p>
                  </a:txBody>
                  <a:tcPr marL="0" marR="0" marT="82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marR="17145">
                        <a:lnSpc>
                          <a:spcPct val="100000"/>
                        </a:lnSpc>
                        <a:spcBef>
                          <a:spcPts val="5"/>
                        </a:spcBef>
                      </a:pPr>
                      <a:r>
                        <a:rPr sz="900" dirty="0" err="1">
                          <a:latin typeface="MS PGothic"/>
                          <a:cs typeface="MS PGothic"/>
                        </a:rPr>
                        <a:t>来訪者（宿泊者）</a:t>
                      </a:r>
                      <a:r>
                        <a:rPr sz="900" spc="-25" dirty="0" err="1">
                          <a:latin typeface="MS PGothic"/>
                          <a:cs typeface="MS PGothic"/>
                        </a:rPr>
                        <a:t>の満</a:t>
                      </a:r>
                      <a:r>
                        <a:rPr sz="900" dirty="0" err="1">
                          <a:latin typeface="MS PGothic"/>
                          <a:cs typeface="MS PGothic"/>
                        </a:rPr>
                        <a:t>足度向上／来訪者（</a:t>
                      </a:r>
                      <a:r>
                        <a:rPr sz="900" spc="-50" dirty="0" err="1">
                          <a:latin typeface="MS PGothic"/>
                          <a:cs typeface="MS PGothic"/>
                        </a:rPr>
                        <a:t>宿</a:t>
                      </a:r>
                      <a:r>
                        <a:rPr sz="900" dirty="0" err="1">
                          <a:latin typeface="MS PGothic"/>
                          <a:cs typeface="MS PGothic"/>
                        </a:rPr>
                        <a:t>泊者）</a:t>
                      </a:r>
                      <a:r>
                        <a:rPr sz="900" spc="-10" dirty="0" err="1">
                          <a:latin typeface="MS PGothic"/>
                          <a:cs typeface="MS PGothic"/>
                        </a:rPr>
                        <a:t>の増加促進／観光の好循環創出と加</a:t>
                      </a:r>
                      <a:r>
                        <a:rPr sz="900" spc="-50" dirty="0" err="1">
                          <a:latin typeface="MS PGothic"/>
                          <a:cs typeface="MS PGothic"/>
                        </a:rPr>
                        <a:t>速</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39065" marR="17145" indent="-114935">
                        <a:lnSpc>
                          <a:spcPct val="100000"/>
                        </a:lnSpc>
                        <a:spcBef>
                          <a:spcPts val="30"/>
                        </a:spcBef>
                      </a:pPr>
                      <a:r>
                        <a:rPr sz="900" spc="-35" dirty="0">
                          <a:latin typeface="MS PGothic"/>
                          <a:cs typeface="MS PGothic"/>
                        </a:rPr>
                        <a:t>宿泊客の増加・観光消</a:t>
                      </a:r>
                      <a:r>
                        <a:rPr sz="900" spc="-10" dirty="0">
                          <a:latin typeface="MS PGothic"/>
                          <a:cs typeface="MS PGothic"/>
                        </a:rPr>
                        <a:t>拡大に資する事業</a:t>
                      </a:r>
                      <a:endParaRPr sz="900" dirty="0">
                        <a:latin typeface="MS PGothic"/>
                        <a:cs typeface="MS PGothic"/>
                      </a:endParaRPr>
                    </a:p>
                    <a:p>
                      <a:pPr marL="24765" marR="17145">
                        <a:lnSpc>
                          <a:spcPts val="1070"/>
                        </a:lnSpc>
                        <a:spcBef>
                          <a:spcPts val="25"/>
                        </a:spcBef>
                      </a:pPr>
                      <a:r>
                        <a:rPr sz="900" spc="-5" dirty="0">
                          <a:latin typeface="MS PGothic"/>
                          <a:cs typeface="MS PGothic"/>
                        </a:rPr>
                        <a:t>【既存】イベント開催支</a:t>
                      </a:r>
                      <a:r>
                        <a:rPr sz="900" spc="-35" dirty="0">
                          <a:latin typeface="MS PGothic"/>
                          <a:cs typeface="MS PGothic"/>
                        </a:rPr>
                        <a:t>援・実施／観光客受入</a:t>
                      </a:r>
                      <a:r>
                        <a:rPr sz="900" spc="-10" dirty="0">
                          <a:latin typeface="MS PGothic"/>
                          <a:cs typeface="MS PGothic"/>
                        </a:rPr>
                        <a:t>環境の整備／誘客宣</a:t>
                      </a:r>
                      <a:r>
                        <a:rPr sz="900" spc="-35" dirty="0">
                          <a:latin typeface="MS PGothic"/>
                          <a:cs typeface="MS PGothic"/>
                        </a:rPr>
                        <a:t>伝業務／市場調査・分</a:t>
                      </a:r>
                      <a:r>
                        <a:rPr sz="900" spc="-10" dirty="0">
                          <a:latin typeface="MS PGothic"/>
                          <a:cs typeface="MS PGothic"/>
                        </a:rPr>
                        <a:t>析等【今後】マーケ</a:t>
                      </a:r>
                      <a:endParaRPr sz="900" dirty="0">
                        <a:latin typeface="MS PGothic"/>
                        <a:cs typeface="MS PGothic"/>
                      </a:endParaRPr>
                    </a:p>
                    <a:p>
                      <a:pPr marL="24765" marR="37465">
                        <a:lnSpc>
                          <a:spcPts val="1070"/>
                        </a:lnSpc>
                        <a:spcBef>
                          <a:spcPts val="5"/>
                        </a:spcBef>
                      </a:pPr>
                      <a:r>
                        <a:rPr sz="900" spc="30" dirty="0">
                          <a:latin typeface="MS PGothic"/>
                          <a:cs typeface="MS PGothic"/>
                        </a:rPr>
                        <a:t>ティング／コンテンツ</a:t>
                      </a:r>
                      <a:r>
                        <a:rPr sz="900" spc="5" dirty="0">
                          <a:latin typeface="MS PGothic"/>
                          <a:cs typeface="MS PGothic"/>
                        </a:rPr>
                        <a:t>開発／観光インフラ</a:t>
                      </a:r>
                      <a:endParaRPr sz="900" dirty="0">
                        <a:latin typeface="MS PGothic"/>
                        <a:cs typeface="MS PGothic"/>
                      </a:endParaRPr>
                    </a:p>
                    <a:p>
                      <a:pPr marL="24765" marR="74295">
                        <a:lnSpc>
                          <a:spcPts val="1070"/>
                        </a:lnSpc>
                      </a:pPr>
                      <a:r>
                        <a:rPr sz="900" spc="40" dirty="0">
                          <a:latin typeface="MS PGothic"/>
                          <a:cs typeface="MS PGothic"/>
                        </a:rPr>
                        <a:t>／運営経 ／人材育</a:t>
                      </a:r>
                      <a:r>
                        <a:rPr sz="900" spc="-50" dirty="0">
                          <a:latin typeface="MS PGothic"/>
                          <a:cs typeface="MS PGothic"/>
                        </a:rPr>
                        <a:t>成</a:t>
                      </a:r>
                      <a:endParaRPr sz="900" dirty="0">
                        <a:latin typeface="MS PGothic"/>
                        <a:cs typeface="MS PGothic"/>
                      </a:endParaRPr>
                    </a:p>
                  </a:txBody>
                  <a:tcPr marL="0" marR="0" marT="38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900" dirty="0">
                        <a:latin typeface="Times New Roman"/>
                        <a:cs typeface="Times New Roman"/>
                      </a:endParaRPr>
                    </a:p>
                    <a:p>
                      <a:pPr marL="24765">
                        <a:lnSpc>
                          <a:spcPts val="1075"/>
                        </a:lnSpc>
                      </a:pPr>
                      <a:r>
                        <a:rPr sz="900" spc="5" dirty="0" err="1">
                          <a:latin typeface="MS PGothic"/>
                          <a:cs typeface="MS PGothic"/>
                        </a:rPr>
                        <a:t>観光インフラの整備</a:t>
                      </a:r>
                      <a:endParaRPr sz="900" dirty="0">
                        <a:latin typeface="MS PGothic"/>
                        <a:cs typeface="MS PGothic"/>
                      </a:endParaRPr>
                    </a:p>
                    <a:p>
                      <a:pPr marL="24765" marR="81280" algn="just">
                        <a:lnSpc>
                          <a:spcPts val="1070"/>
                        </a:lnSpc>
                        <a:spcBef>
                          <a:spcPts val="40"/>
                        </a:spcBef>
                      </a:pPr>
                      <a:r>
                        <a:rPr sz="900" spc="-15" dirty="0">
                          <a:latin typeface="MS PGothic"/>
                          <a:cs typeface="MS PGothic"/>
                        </a:rPr>
                        <a:t>／増加する観光客へ</a:t>
                      </a:r>
                      <a:r>
                        <a:rPr sz="900" spc="-5" dirty="0">
                          <a:latin typeface="MS PGothic"/>
                          <a:cs typeface="MS PGothic"/>
                        </a:rPr>
                        <a:t>の対応／魅力ある赤</a:t>
                      </a:r>
                      <a:r>
                        <a:rPr sz="900" spc="55" dirty="0">
                          <a:latin typeface="MS PGothic"/>
                          <a:cs typeface="MS PGothic"/>
                        </a:rPr>
                        <a:t>井川村づくり</a:t>
                      </a:r>
                      <a:endParaRPr sz="900" dirty="0">
                        <a:latin typeface="MS PGothic"/>
                        <a:cs typeface="MS PGothic"/>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bl>
          </a:graphicData>
        </a:graphic>
      </p:graphicFrame>
      <p:sp>
        <p:nvSpPr>
          <p:cNvPr id="27" name="object 8">
            <a:extLst>
              <a:ext uri="{FF2B5EF4-FFF2-40B4-BE49-F238E27FC236}">
                <a16:creationId xmlns:a16="http://schemas.microsoft.com/office/drawing/2014/main" id="{90A375D0-E818-44F5-B789-C2FC950068E3}"/>
              </a:ext>
            </a:extLst>
          </p:cNvPr>
          <p:cNvSpPr txBox="1"/>
          <p:nvPr/>
        </p:nvSpPr>
        <p:spPr>
          <a:xfrm>
            <a:off x="199489" y="5004976"/>
            <a:ext cx="8615045" cy="1682750"/>
          </a:xfrm>
          <a:prstGeom prst="rect">
            <a:avLst/>
          </a:prstGeom>
        </p:spPr>
        <p:txBody>
          <a:bodyPr vert="horz" wrap="square" lIns="0" tIns="115570" rIns="0" bIns="0" rtlCol="0">
            <a:spAutoFit/>
          </a:bodyPr>
          <a:lstStyle/>
          <a:p>
            <a:pPr marL="12700">
              <a:lnSpc>
                <a:spcPct val="100000"/>
              </a:lnSpc>
              <a:spcBef>
                <a:spcPts val="910"/>
              </a:spcBef>
            </a:pPr>
            <a:r>
              <a:rPr sz="1400" spc="-15" dirty="0">
                <a:latin typeface="MS PGothic"/>
                <a:cs typeface="MS PGothic"/>
              </a:rPr>
              <a:t>■</a:t>
            </a:r>
            <a:r>
              <a:rPr lang="ja-JP" altLang="en-US" sz="1400" spc="-15" dirty="0">
                <a:latin typeface="MS PGothic"/>
                <a:cs typeface="MS PGothic"/>
              </a:rPr>
              <a:t>先行</a:t>
            </a:r>
            <a:r>
              <a:rPr sz="1400" spc="-15" dirty="0" err="1">
                <a:latin typeface="MS PGothic"/>
                <a:cs typeface="MS PGothic"/>
              </a:rPr>
              <a:t>導入自治体の考え方</a:t>
            </a:r>
            <a:endParaRPr sz="1400" dirty="0">
              <a:latin typeface="MS PGothic"/>
              <a:cs typeface="MS PGothic"/>
            </a:endParaRPr>
          </a:p>
          <a:p>
            <a:pPr marL="374650" indent="-286385">
              <a:lnSpc>
                <a:spcPct val="100000"/>
              </a:lnSpc>
              <a:spcBef>
                <a:spcPts val="810"/>
              </a:spcBef>
              <a:buClr>
                <a:srgbClr val="A4B8EB"/>
              </a:buClr>
              <a:buFont typeface="Wingdings"/>
              <a:buChar char=""/>
              <a:tabLst>
                <a:tab pos="374650" algn="l"/>
              </a:tabLst>
            </a:pPr>
            <a:r>
              <a:rPr sz="1400" spc="-40" dirty="0">
                <a:latin typeface="MS PGothic"/>
                <a:cs typeface="MS PGothic"/>
              </a:rPr>
              <a:t>受入環境整備</a:t>
            </a:r>
            <a:r>
              <a:rPr sz="1400" spc="-30" dirty="0">
                <a:latin typeface="MS PGothic"/>
                <a:cs typeface="MS PGothic"/>
              </a:rPr>
              <a:t>（</a:t>
            </a:r>
            <a:r>
              <a:rPr sz="1400" spc="-70" dirty="0">
                <a:latin typeface="MS PGothic"/>
                <a:cs typeface="MS PGothic"/>
              </a:rPr>
              <a:t>交通、案内所運営、</a:t>
            </a:r>
            <a:r>
              <a:rPr sz="1400" spc="120" dirty="0">
                <a:latin typeface="MS PGothic"/>
                <a:cs typeface="MS PGothic"/>
              </a:rPr>
              <a:t>Wi-</a:t>
            </a:r>
            <a:r>
              <a:rPr sz="1400" spc="114" dirty="0">
                <a:latin typeface="MS PGothic"/>
                <a:cs typeface="MS PGothic"/>
              </a:rPr>
              <a:t>Fi</a:t>
            </a:r>
            <a:r>
              <a:rPr sz="1400" spc="-40" dirty="0">
                <a:latin typeface="MS PGothic"/>
                <a:cs typeface="MS PGothic"/>
              </a:rPr>
              <a:t>環境</a:t>
            </a:r>
            <a:r>
              <a:rPr sz="1400" spc="-30" dirty="0">
                <a:latin typeface="MS PGothic"/>
                <a:cs typeface="MS PGothic"/>
              </a:rPr>
              <a:t>）</a:t>
            </a:r>
            <a:r>
              <a:rPr sz="1400" spc="-45" dirty="0">
                <a:latin typeface="MS PGothic"/>
                <a:cs typeface="MS PGothic"/>
              </a:rPr>
              <a:t>、イベント開催、誘客宣伝が多く、九州地方はＭＩＣＥ誘致も多い。</a:t>
            </a:r>
            <a:endParaRPr sz="1400" dirty="0">
              <a:latin typeface="MS PGothic"/>
              <a:cs typeface="MS PGothic"/>
            </a:endParaRPr>
          </a:p>
          <a:p>
            <a:pPr marL="374650" indent="-286385">
              <a:lnSpc>
                <a:spcPct val="100000"/>
              </a:lnSpc>
              <a:spcBef>
                <a:spcPts val="335"/>
              </a:spcBef>
              <a:buClr>
                <a:srgbClr val="A4B8EB"/>
              </a:buClr>
              <a:buFont typeface="Wingdings"/>
              <a:buChar char=""/>
              <a:tabLst>
                <a:tab pos="374650" algn="l"/>
              </a:tabLst>
            </a:pPr>
            <a:r>
              <a:rPr sz="1400" spc="-10" dirty="0">
                <a:latin typeface="MS PGothic"/>
                <a:cs typeface="MS PGothic"/>
              </a:rPr>
              <a:t>京都市は「</a:t>
            </a:r>
            <a:r>
              <a:rPr sz="1400" u="heavy" spc="35" dirty="0">
                <a:uFill>
                  <a:solidFill>
                    <a:srgbClr val="FF0000"/>
                  </a:solidFill>
                </a:uFill>
                <a:latin typeface="MS PGothic"/>
                <a:cs typeface="MS PGothic"/>
              </a:rPr>
              <a:t>市民と観光客双方にとって</a:t>
            </a:r>
            <a:r>
              <a:rPr sz="1400" spc="-15" dirty="0">
                <a:latin typeface="MS PGothic"/>
                <a:cs typeface="MS PGothic"/>
              </a:rPr>
              <a:t>安心・安全な受入環境の整備」に７割、倶知安町は「</a:t>
            </a:r>
            <a:r>
              <a:rPr sz="1400" u="heavy" spc="-10" dirty="0">
                <a:uFill>
                  <a:solidFill>
                    <a:srgbClr val="FF0000"/>
                  </a:solidFill>
                </a:uFill>
                <a:latin typeface="MS PGothic"/>
                <a:cs typeface="MS PGothic"/>
              </a:rPr>
              <a:t>地域ＤＭＯの事</a:t>
            </a:r>
            <a:endParaRPr sz="1400" dirty="0">
              <a:latin typeface="MS PGothic"/>
              <a:cs typeface="MS PGothic"/>
            </a:endParaRPr>
          </a:p>
          <a:p>
            <a:pPr marL="375285" marR="46355" indent="-635">
              <a:lnSpc>
                <a:spcPct val="120000"/>
              </a:lnSpc>
            </a:pPr>
            <a:r>
              <a:rPr sz="1400" u="heavy" spc="-5" dirty="0">
                <a:uFill>
                  <a:solidFill>
                    <a:srgbClr val="FF0000"/>
                  </a:solidFill>
                </a:uFill>
                <a:latin typeface="MS PGothic"/>
                <a:cs typeface="MS PGothic"/>
              </a:rPr>
              <a:t>業・運営</a:t>
            </a:r>
            <a:r>
              <a:rPr sz="1400" spc="15" dirty="0">
                <a:latin typeface="MS PGothic"/>
                <a:cs typeface="MS PGothic"/>
              </a:rPr>
              <a:t>」に６割を充当。</a:t>
            </a:r>
            <a:r>
              <a:rPr sz="1400" u="heavy" spc="-5" dirty="0">
                <a:uFill>
                  <a:solidFill>
                    <a:srgbClr val="FF0000"/>
                  </a:solidFill>
                </a:uFill>
                <a:latin typeface="MS PGothic"/>
                <a:cs typeface="MS PGothic"/>
              </a:rPr>
              <a:t>災害やパンデミック対応の基金設立や積み立て</a:t>
            </a:r>
            <a:r>
              <a:rPr sz="1400" spc="5" dirty="0">
                <a:latin typeface="MS PGothic"/>
                <a:cs typeface="MS PGothic"/>
              </a:rPr>
              <a:t>に充当する事例</a:t>
            </a:r>
            <a:r>
              <a:rPr sz="1400" spc="-10" dirty="0">
                <a:latin typeface="MS PGothic"/>
                <a:cs typeface="MS PGothic"/>
              </a:rPr>
              <a:t>（</a:t>
            </a:r>
            <a:r>
              <a:rPr sz="1400" spc="-20" dirty="0">
                <a:latin typeface="MS PGothic"/>
                <a:cs typeface="MS PGothic"/>
              </a:rPr>
              <a:t>長崎市、ニセコ町、</a:t>
            </a:r>
            <a:r>
              <a:rPr sz="1400" dirty="0">
                <a:latin typeface="MS PGothic"/>
                <a:cs typeface="MS PGothic"/>
              </a:rPr>
              <a:t>常滑市</a:t>
            </a:r>
            <a:r>
              <a:rPr sz="1400" spc="5" dirty="0">
                <a:latin typeface="MS PGothic"/>
                <a:cs typeface="MS PGothic"/>
              </a:rPr>
              <a:t>）</a:t>
            </a:r>
            <a:r>
              <a:rPr sz="1400" spc="-10" dirty="0">
                <a:latin typeface="MS PGothic"/>
                <a:cs typeface="MS PGothic"/>
              </a:rPr>
              <a:t>、道路や浄水場などのインフラ整備に充当する事例（赤井川村）</a:t>
            </a:r>
            <a:r>
              <a:rPr sz="1400" spc="-25" dirty="0">
                <a:latin typeface="MS PGothic"/>
                <a:cs typeface="MS PGothic"/>
              </a:rPr>
              <a:t>、宿泊施設の受入環境充実・省エネ</a:t>
            </a:r>
            <a:r>
              <a:rPr sz="1400" spc="-10" dirty="0">
                <a:latin typeface="MS PGothic"/>
                <a:cs typeface="MS PGothic"/>
              </a:rPr>
              <a:t>等の整備支援に充当する事例（</a:t>
            </a:r>
            <a:r>
              <a:rPr sz="1400" spc="-20" dirty="0">
                <a:latin typeface="MS PGothic"/>
                <a:cs typeface="MS PGothic"/>
              </a:rPr>
              <a:t>金沢市、福岡市、ニセコ町</a:t>
            </a:r>
            <a:r>
              <a:rPr sz="1400" spc="-10" dirty="0">
                <a:latin typeface="MS PGothic"/>
                <a:cs typeface="MS PGothic"/>
              </a:rPr>
              <a:t>）</a:t>
            </a:r>
            <a:r>
              <a:rPr sz="1400" spc="15" dirty="0">
                <a:latin typeface="MS PGothic"/>
                <a:cs typeface="MS PGothic"/>
              </a:rPr>
              <a:t>がみられる。</a:t>
            </a:r>
            <a:endParaRPr sz="1400" dirty="0">
              <a:latin typeface="MS PGothic"/>
              <a:cs typeface="MS PGothic"/>
            </a:endParaRPr>
          </a:p>
        </p:txBody>
      </p:sp>
      <p:sp>
        <p:nvSpPr>
          <p:cNvPr id="9" name="object 2">
            <a:extLst>
              <a:ext uri="{FF2B5EF4-FFF2-40B4-BE49-F238E27FC236}">
                <a16:creationId xmlns:a16="http://schemas.microsoft.com/office/drawing/2014/main" id="{90C84EE6-55AD-433F-BE3D-91F70D97101C}"/>
              </a:ext>
            </a:extLst>
          </p:cNvPr>
          <p:cNvSpPr txBox="1"/>
          <p:nvPr/>
        </p:nvSpPr>
        <p:spPr>
          <a:xfrm>
            <a:off x="6629400" y="159113"/>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5450" y="295656"/>
            <a:ext cx="4902200" cy="513080"/>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spc="-50" dirty="0"/>
              <a:t>１</a:t>
            </a:r>
            <a:r>
              <a:rPr spc="-45" dirty="0"/>
              <a:t>先行導入自治体の状況</a:t>
            </a:r>
          </a:p>
        </p:txBody>
      </p:sp>
      <p:sp>
        <p:nvSpPr>
          <p:cNvPr id="4" name="object 4"/>
          <p:cNvSpPr txBox="1"/>
          <p:nvPr/>
        </p:nvSpPr>
        <p:spPr>
          <a:xfrm>
            <a:off x="425450" y="983488"/>
            <a:ext cx="5854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MS Gothic"/>
                <a:cs typeface="MS Gothic"/>
              </a:rPr>
              <a:t>(</a:t>
            </a:r>
            <a:r>
              <a:rPr lang="ja-JP" altLang="en-US" dirty="0">
                <a:latin typeface="MS Gothic"/>
                <a:cs typeface="MS Gothic"/>
              </a:rPr>
              <a:t>２</a:t>
            </a:r>
            <a:r>
              <a:rPr sz="1800" dirty="0">
                <a:latin typeface="MS Gothic"/>
                <a:cs typeface="MS Gothic"/>
              </a:rPr>
              <a:t>)</a:t>
            </a:r>
            <a:r>
              <a:rPr lang="ja-JP" altLang="en-US" spc="-5" dirty="0">
                <a:latin typeface="MS PGothic"/>
                <a:cs typeface="MS PGothic"/>
              </a:rPr>
              <a:t>先行導入自治体の事例（長崎市）</a:t>
            </a:r>
            <a:endParaRPr sz="1800" dirty="0">
              <a:latin typeface="MS Gothic"/>
              <a:cs typeface="MS Gothic"/>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1395"/>
              </a:lnSpc>
            </a:pPr>
            <a:fld id="{81D60167-4931-47E6-BA6A-407CBD079E47}" type="slidenum">
              <a:rPr spc="-50" dirty="0"/>
              <a:t>4</a:t>
            </a:fld>
            <a:endParaRPr spc="-50" dirty="0"/>
          </a:p>
        </p:txBody>
      </p:sp>
      <p:pic>
        <p:nvPicPr>
          <p:cNvPr id="6" name="図 5">
            <a:extLst>
              <a:ext uri="{FF2B5EF4-FFF2-40B4-BE49-F238E27FC236}">
                <a16:creationId xmlns:a16="http://schemas.microsoft.com/office/drawing/2014/main" id="{0DF28B92-33EA-4BCD-ABC7-DBFCABB3B3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283208"/>
            <a:ext cx="7620000" cy="5222004"/>
          </a:xfrm>
          <a:prstGeom prst="rect">
            <a:avLst/>
          </a:prstGeom>
        </p:spPr>
      </p:pic>
      <p:sp>
        <p:nvSpPr>
          <p:cNvPr id="7" name="object 2">
            <a:extLst>
              <a:ext uri="{FF2B5EF4-FFF2-40B4-BE49-F238E27FC236}">
                <a16:creationId xmlns:a16="http://schemas.microsoft.com/office/drawing/2014/main" id="{2C34A1F5-3B14-47FA-82D6-7D1ED80E1F2D}"/>
              </a:ext>
            </a:extLst>
          </p:cNvPr>
          <p:cNvSpPr txBox="1"/>
          <p:nvPr/>
        </p:nvSpPr>
        <p:spPr>
          <a:xfrm>
            <a:off x="6629400" y="159113"/>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269778C-A5B0-4466-BF17-ADBADB0D3246}"/>
              </a:ext>
            </a:extLst>
          </p:cNvPr>
          <p:cNvPicPr>
            <a:picLocks noChangeAspect="1"/>
          </p:cNvPicPr>
          <p:nvPr/>
        </p:nvPicPr>
        <p:blipFill rotWithShape="1">
          <a:blip r:embed="rId2"/>
          <a:srcRect l="2282" t="1476" r="3236"/>
          <a:stretch/>
        </p:blipFill>
        <p:spPr>
          <a:xfrm>
            <a:off x="1752600" y="1113683"/>
            <a:ext cx="7536500" cy="5561615"/>
          </a:xfrm>
          <a:prstGeom prst="rect">
            <a:avLst/>
          </a:prstGeom>
        </p:spPr>
      </p:pic>
      <p:sp>
        <p:nvSpPr>
          <p:cNvPr id="3" name="object 3"/>
          <p:cNvSpPr txBox="1">
            <a:spLocks noGrp="1"/>
          </p:cNvSpPr>
          <p:nvPr>
            <p:ph type="title"/>
          </p:nvPr>
        </p:nvSpPr>
        <p:spPr>
          <a:xfrm>
            <a:off x="425450" y="295656"/>
            <a:ext cx="4902200" cy="513080"/>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spc="-50" dirty="0"/>
              <a:t>１</a:t>
            </a:r>
            <a:r>
              <a:rPr spc="-45" dirty="0"/>
              <a:t>先行導入自治体の状況</a:t>
            </a:r>
          </a:p>
        </p:txBody>
      </p:sp>
      <p:sp>
        <p:nvSpPr>
          <p:cNvPr id="4" name="object 4"/>
          <p:cNvSpPr txBox="1"/>
          <p:nvPr/>
        </p:nvSpPr>
        <p:spPr>
          <a:xfrm>
            <a:off x="425450" y="983488"/>
            <a:ext cx="5854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MS Gothic"/>
                <a:cs typeface="MS Gothic"/>
              </a:rPr>
              <a:t>(</a:t>
            </a:r>
            <a:r>
              <a:rPr lang="ja-JP" altLang="en-US" dirty="0">
                <a:latin typeface="MS Gothic"/>
                <a:cs typeface="MS Gothic"/>
              </a:rPr>
              <a:t>２</a:t>
            </a:r>
            <a:r>
              <a:rPr sz="1800" dirty="0">
                <a:latin typeface="MS Gothic"/>
                <a:cs typeface="MS Gothic"/>
              </a:rPr>
              <a:t>)</a:t>
            </a:r>
            <a:r>
              <a:rPr lang="ja-JP" altLang="en-US" spc="-5">
                <a:latin typeface="MS PGothic"/>
                <a:cs typeface="MS PGothic"/>
              </a:rPr>
              <a:t>先行導入自治体</a:t>
            </a:r>
            <a:r>
              <a:rPr lang="ja-JP" altLang="en-US" spc="-5" dirty="0">
                <a:latin typeface="MS PGothic"/>
                <a:cs typeface="MS PGothic"/>
              </a:rPr>
              <a:t>の事例（金沢市）</a:t>
            </a:r>
            <a:endParaRPr sz="1800" dirty="0">
              <a:latin typeface="MS Gothic"/>
              <a:cs typeface="MS Gothic"/>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1395"/>
              </a:lnSpc>
            </a:pPr>
            <a:fld id="{81D60167-4931-47E6-BA6A-407CBD079E47}" type="slidenum">
              <a:rPr spc="-50" dirty="0"/>
              <a:t>5</a:t>
            </a:fld>
            <a:endParaRPr spc="-50" dirty="0"/>
          </a:p>
        </p:txBody>
      </p:sp>
      <p:sp>
        <p:nvSpPr>
          <p:cNvPr id="7" name="object 2">
            <a:extLst>
              <a:ext uri="{FF2B5EF4-FFF2-40B4-BE49-F238E27FC236}">
                <a16:creationId xmlns:a16="http://schemas.microsoft.com/office/drawing/2014/main" id="{AB3971AF-A486-413E-BB9A-98832904E97D}"/>
              </a:ext>
            </a:extLst>
          </p:cNvPr>
          <p:cNvSpPr txBox="1"/>
          <p:nvPr/>
        </p:nvSpPr>
        <p:spPr>
          <a:xfrm>
            <a:off x="6629400" y="159113"/>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Tree>
    <p:extLst>
      <p:ext uri="{BB962C8B-B14F-4D97-AF65-F5344CB8AC3E}">
        <p14:creationId xmlns:p14="http://schemas.microsoft.com/office/powerpoint/2010/main" val="76318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25450" y="295656"/>
            <a:ext cx="6527800" cy="513080"/>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spc="-50" dirty="0"/>
              <a:t>２</a:t>
            </a:r>
            <a:r>
              <a:rPr lang="ja-JP" altLang="en-US" spc="-45" dirty="0"/>
              <a:t>白浜</a:t>
            </a:r>
            <a:r>
              <a:rPr spc="-45" dirty="0" err="1"/>
              <a:t>町における宿泊税の使途</a:t>
            </a:r>
            <a:endParaRPr spc="-45" dirty="0"/>
          </a:p>
        </p:txBody>
      </p:sp>
      <p:sp>
        <p:nvSpPr>
          <p:cNvPr id="5" name="object 5"/>
          <p:cNvSpPr txBox="1"/>
          <p:nvPr/>
        </p:nvSpPr>
        <p:spPr>
          <a:xfrm>
            <a:off x="425450" y="983488"/>
            <a:ext cx="33401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MS Gothic"/>
                <a:cs typeface="MS Gothic"/>
              </a:rPr>
              <a:t>(1)</a:t>
            </a:r>
            <a:r>
              <a:rPr sz="1800" spc="-5" dirty="0">
                <a:latin typeface="MS Gothic"/>
                <a:cs typeface="MS Gothic"/>
              </a:rPr>
              <a:t>宿泊税の使途の方針について</a:t>
            </a:r>
            <a:endParaRPr sz="1800">
              <a:latin typeface="MS Gothic"/>
              <a:cs typeface="MS Gothic"/>
            </a:endParaRPr>
          </a:p>
        </p:txBody>
      </p:sp>
      <p:sp>
        <p:nvSpPr>
          <p:cNvPr id="6" name="object 6"/>
          <p:cNvSpPr txBox="1"/>
          <p:nvPr/>
        </p:nvSpPr>
        <p:spPr>
          <a:xfrm>
            <a:off x="407288" y="1335404"/>
            <a:ext cx="4393312" cy="1847942"/>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269240">
              <a:lnSpc>
                <a:spcPct val="100000"/>
              </a:lnSpc>
              <a:spcBef>
                <a:spcPts val="470"/>
              </a:spcBef>
            </a:pPr>
            <a:r>
              <a:rPr lang="ja-JP" altLang="en-US" sz="1400" spc="-15" dirty="0">
                <a:latin typeface="MS Gothic"/>
                <a:cs typeface="MS Gothic"/>
              </a:rPr>
              <a:t>　</a:t>
            </a:r>
            <a:r>
              <a:rPr sz="1400" spc="-15" dirty="0" err="1">
                <a:latin typeface="MS Gothic"/>
                <a:cs typeface="MS Gothic"/>
              </a:rPr>
              <a:t>先行導入自治体では</a:t>
            </a:r>
            <a:r>
              <a:rPr sz="1400" spc="-15" dirty="0">
                <a:latin typeface="MS Gothic"/>
                <a:cs typeface="MS Gothic"/>
              </a:rPr>
              <a:t>、「</a:t>
            </a:r>
            <a:r>
              <a:rPr sz="1400" spc="-15" dirty="0" err="1">
                <a:latin typeface="MS Gothic"/>
                <a:cs typeface="MS Gothic"/>
              </a:rPr>
              <a:t>町の魅力向上・発展」や「観光振興を図る施策」に係る費用に充てることを目的に宿泊税を導入している</a:t>
            </a:r>
            <a:r>
              <a:rPr sz="1400" spc="-15" dirty="0">
                <a:latin typeface="MS Gothic"/>
                <a:cs typeface="MS Gothic"/>
              </a:rPr>
              <a:t>。</a:t>
            </a:r>
            <a:endParaRPr lang="en-US" altLang="ja-JP" sz="1400" dirty="0">
              <a:latin typeface="MS Gothic"/>
              <a:cs typeface="MS Gothic"/>
            </a:endParaRPr>
          </a:p>
          <a:p>
            <a:pPr marL="269240">
              <a:lnSpc>
                <a:spcPct val="100000"/>
              </a:lnSpc>
              <a:spcBef>
                <a:spcPts val="470"/>
              </a:spcBef>
            </a:pPr>
            <a:r>
              <a:rPr lang="ja-JP" altLang="en-US" sz="1400" spc="-15" dirty="0">
                <a:latin typeface="MS Gothic"/>
                <a:cs typeface="MS Gothic"/>
              </a:rPr>
              <a:t>　白浜町</a:t>
            </a:r>
            <a:r>
              <a:rPr sz="1400" spc="-15" dirty="0" err="1">
                <a:latin typeface="MS Gothic"/>
                <a:cs typeface="MS Gothic"/>
              </a:rPr>
              <a:t>における宿泊税の使途については</a:t>
            </a:r>
            <a:r>
              <a:rPr sz="1400" spc="-15" dirty="0">
                <a:latin typeface="MS Gothic"/>
                <a:cs typeface="MS Gothic"/>
              </a:rPr>
              <a:t>、</a:t>
            </a:r>
            <a:r>
              <a:rPr lang="ja-JP" altLang="en-US" sz="1400" spc="-15" dirty="0">
                <a:latin typeface="MS Gothic"/>
                <a:cs typeface="MS Gothic"/>
              </a:rPr>
              <a:t>「白浜温泉街活性化構想推進計画」の基本方針や基本目標を踏まえ、旅行者の満足度や利便性、快適性を高めるなど、住民生活と調和した持続可能な観光の振興を図る施策を実施していく。</a:t>
            </a:r>
            <a:endParaRPr sz="1400" dirty="0">
              <a:latin typeface="MS Gothic"/>
              <a:cs typeface="MS Gothic"/>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395"/>
              </a:lnSpc>
            </a:pPr>
            <a:fld id="{81D60167-4931-47E6-BA6A-407CBD079E47}" type="slidenum">
              <a:rPr spc="-50" dirty="0"/>
              <a:t>6</a:t>
            </a:fld>
            <a:endParaRPr spc="-50" dirty="0"/>
          </a:p>
        </p:txBody>
      </p:sp>
      <p:pic>
        <p:nvPicPr>
          <p:cNvPr id="50" name="図 49">
            <a:extLst>
              <a:ext uri="{FF2B5EF4-FFF2-40B4-BE49-F238E27FC236}">
                <a16:creationId xmlns:a16="http://schemas.microsoft.com/office/drawing/2014/main" id="{CBC053E1-3C0E-4527-883D-6D593784A730}"/>
              </a:ext>
            </a:extLst>
          </p:cNvPr>
          <p:cNvPicPr>
            <a:picLocks noChangeAspect="1"/>
          </p:cNvPicPr>
          <p:nvPr/>
        </p:nvPicPr>
        <p:blipFill rotWithShape="1">
          <a:blip r:embed="rId2"/>
          <a:srcRect t="13444"/>
          <a:stretch/>
        </p:blipFill>
        <p:spPr>
          <a:xfrm>
            <a:off x="5654301" y="1665599"/>
            <a:ext cx="3581400" cy="4725573"/>
          </a:xfrm>
          <a:prstGeom prst="rect">
            <a:avLst/>
          </a:prstGeom>
        </p:spPr>
      </p:pic>
      <p:sp>
        <p:nvSpPr>
          <p:cNvPr id="51" name="テキスト ボックス 50">
            <a:extLst>
              <a:ext uri="{FF2B5EF4-FFF2-40B4-BE49-F238E27FC236}">
                <a16:creationId xmlns:a16="http://schemas.microsoft.com/office/drawing/2014/main" id="{2FBB6DF3-5C6E-4036-8B21-5B16F6DC3C4A}"/>
              </a:ext>
            </a:extLst>
          </p:cNvPr>
          <p:cNvSpPr txBox="1"/>
          <p:nvPr/>
        </p:nvSpPr>
        <p:spPr>
          <a:xfrm>
            <a:off x="5578101" y="1181515"/>
            <a:ext cx="3657600" cy="307777"/>
          </a:xfrm>
          <a:prstGeom prst="rect">
            <a:avLst/>
          </a:prstGeom>
          <a:noFill/>
        </p:spPr>
        <p:txBody>
          <a:bodyPr wrap="square" rtlCol="0">
            <a:spAutoFit/>
          </a:bodyPr>
          <a:lstStyle/>
          <a:p>
            <a:r>
              <a:rPr kumimoji="1" lang="ja-JP" altLang="en-US" sz="1400" dirty="0"/>
              <a:t>白浜温泉街活性化構想推進計画　基本方針</a:t>
            </a:r>
          </a:p>
        </p:txBody>
      </p:sp>
      <p:pic>
        <p:nvPicPr>
          <p:cNvPr id="52" name="図 51">
            <a:extLst>
              <a:ext uri="{FF2B5EF4-FFF2-40B4-BE49-F238E27FC236}">
                <a16:creationId xmlns:a16="http://schemas.microsoft.com/office/drawing/2014/main" id="{AE42F6A8-435D-4A56-A7B5-6767E13D4621}"/>
              </a:ext>
            </a:extLst>
          </p:cNvPr>
          <p:cNvPicPr>
            <a:picLocks noChangeAspect="1"/>
          </p:cNvPicPr>
          <p:nvPr/>
        </p:nvPicPr>
        <p:blipFill>
          <a:blip r:embed="rId3"/>
          <a:stretch>
            <a:fillRect/>
          </a:stretch>
        </p:blipFill>
        <p:spPr>
          <a:xfrm>
            <a:off x="425450" y="4028386"/>
            <a:ext cx="4727611" cy="2476826"/>
          </a:xfrm>
          <a:prstGeom prst="rect">
            <a:avLst/>
          </a:prstGeom>
        </p:spPr>
      </p:pic>
      <p:sp>
        <p:nvSpPr>
          <p:cNvPr id="53" name="テキスト ボックス 52">
            <a:extLst>
              <a:ext uri="{FF2B5EF4-FFF2-40B4-BE49-F238E27FC236}">
                <a16:creationId xmlns:a16="http://schemas.microsoft.com/office/drawing/2014/main" id="{74F8B2B0-8AB8-4FFD-9419-55E539C6745A}"/>
              </a:ext>
            </a:extLst>
          </p:cNvPr>
          <p:cNvSpPr txBox="1"/>
          <p:nvPr/>
        </p:nvSpPr>
        <p:spPr>
          <a:xfrm>
            <a:off x="990600" y="3720609"/>
            <a:ext cx="3657600" cy="307777"/>
          </a:xfrm>
          <a:prstGeom prst="rect">
            <a:avLst/>
          </a:prstGeom>
          <a:noFill/>
        </p:spPr>
        <p:txBody>
          <a:bodyPr wrap="square" rtlCol="0">
            <a:spAutoFit/>
          </a:bodyPr>
          <a:lstStyle/>
          <a:p>
            <a:r>
              <a:rPr kumimoji="1" lang="ja-JP" altLang="en-US" sz="1400" dirty="0"/>
              <a:t>白浜温泉街活性化構想推進計画　基本目標</a:t>
            </a:r>
          </a:p>
        </p:txBody>
      </p:sp>
      <p:sp>
        <p:nvSpPr>
          <p:cNvPr id="12" name="object 2">
            <a:extLst>
              <a:ext uri="{FF2B5EF4-FFF2-40B4-BE49-F238E27FC236}">
                <a16:creationId xmlns:a16="http://schemas.microsoft.com/office/drawing/2014/main" id="{DAA4065A-5FB7-4FFC-90D8-4A90E99A7EE8}"/>
              </a:ext>
            </a:extLst>
          </p:cNvPr>
          <p:cNvSpPr txBox="1"/>
          <p:nvPr/>
        </p:nvSpPr>
        <p:spPr>
          <a:xfrm>
            <a:off x="6629400" y="159113"/>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824865" algn="l"/>
              </a:tabLst>
            </a:pPr>
            <a:r>
              <a:rPr spc="-50" dirty="0"/>
              <a:t>２</a:t>
            </a:r>
            <a:r>
              <a:rPr lang="ja-JP" altLang="en-US" spc="-45" dirty="0"/>
              <a:t>白浜</a:t>
            </a:r>
            <a:r>
              <a:rPr spc="-45" dirty="0" err="1"/>
              <a:t>町における宿泊税使途</a:t>
            </a:r>
            <a:endParaRPr spc="-45" dirty="0"/>
          </a:p>
        </p:txBody>
      </p:sp>
      <p:sp>
        <p:nvSpPr>
          <p:cNvPr id="5" name="object 5"/>
          <p:cNvSpPr txBox="1"/>
          <p:nvPr/>
        </p:nvSpPr>
        <p:spPr>
          <a:xfrm>
            <a:off x="425450" y="891591"/>
            <a:ext cx="7118350" cy="382155"/>
          </a:xfrm>
          <a:prstGeom prst="rect">
            <a:avLst/>
          </a:prstGeom>
        </p:spPr>
        <p:txBody>
          <a:bodyPr vert="horz" wrap="square" lIns="0" tIns="104139" rIns="0" bIns="0" rtlCol="0">
            <a:spAutoFit/>
          </a:bodyPr>
          <a:lstStyle/>
          <a:p>
            <a:pPr marL="12700">
              <a:lnSpc>
                <a:spcPct val="100000"/>
              </a:lnSpc>
              <a:spcBef>
                <a:spcPts val="819"/>
              </a:spcBef>
            </a:pPr>
            <a:r>
              <a:rPr sz="1800" dirty="0">
                <a:latin typeface="MS Gothic"/>
                <a:cs typeface="MS Gothic"/>
              </a:rPr>
              <a:t>(2)</a:t>
            </a:r>
            <a:r>
              <a:rPr lang="ja-JP" altLang="en-US" spc="-5" dirty="0">
                <a:latin typeface="MS Gothic"/>
                <a:cs typeface="MS Gothic"/>
              </a:rPr>
              <a:t>観光振興施策例</a:t>
            </a:r>
            <a:endParaRPr sz="1800" dirty="0">
              <a:latin typeface="MS Gothic"/>
              <a:cs typeface="MS Gothic"/>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395"/>
              </a:lnSpc>
            </a:pPr>
            <a:fld id="{81D60167-4931-47E6-BA6A-407CBD079E47}" type="slidenum">
              <a:rPr spc="-50" dirty="0"/>
              <a:t>7</a:t>
            </a:fld>
            <a:endParaRPr spc="-50" dirty="0"/>
          </a:p>
        </p:txBody>
      </p:sp>
      <p:pic>
        <p:nvPicPr>
          <p:cNvPr id="6" name="図 5">
            <a:extLst>
              <a:ext uri="{FF2B5EF4-FFF2-40B4-BE49-F238E27FC236}">
                <a16:creationId xmlns:a16="http://schemas.microsoft.com/office/drawing/2014/main" id="{68ECBCBB-A479-4E87-8EF7-062A6532F0AA}"/>
              </a:ext>
            </a:extLst>
          </p:cNvPr>
          <p:cNvPicPr>
            <a:picLocks noChangeAspect="1"/>
          </p:cNvPicPr>
          <p:nvPr/>
        </p:nvPicPr>
        <p:blipFill>
          <a:blip r:embed="rId2"/>
          <a:stretch>
            <a:fillRect/>
          </a:stretch>
        </p:blipFill>
        <p:spPr>
          <a:xfrm>
            <a:off x="1905000" y="1082668"/>
            <a:ext cx="5257800" cy="5478422"/>
          </a:xfrm>
          <a:prstGeom prst="rect">
            <a:avLst/>
          </a:prstGeom>
        </p:spPr>
      </p:pic>
      <p:sp>
        <p:nvSpPr>
          <p:cNvPr id="8" name="object 2">
            <a:extLst>
              <a:ext uri="{FF2B5EF4-FFF2-40B4-BE49-F238E27FC236}">
                <a16:creationId xmlns:a16="http://schemas.microsoft.com/office/drawing/2014/main" id="{E07CF608-0B6B-48F7-9D70-2BE2BD4DAF06}"/>
              </a:ext>
            </a:extLst>
          </p:cNvPr>
          <p:cNvSpPr txBox="1"/>
          <p:nvPr/>
        </p:nvSpPr>
        <p:spPr>
          <a:xfrm>
            <a:off x="6629400" y="159113"/>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395"/>
              </a:lnSpc>
            </a:pPr>
            <a:fld id="{81D60167-4931-47E6-BA6A-407CBD079E47}" type="slidenum">
              <a:rPr spc="-50" dirty="0"/>
              <a:t>8</a:t>
            </a:fld>
            <a:endParaRPr spc="-50" dirty="0"/>
          </a:p>
        </p:txBody>
      </p:sp>
      <p:sp>
        <p:nvSpPr>
          <p:cNvPr id="4" name="object 4"/>
          <p:cNvSpPr txBox="1">
            <a:spLocks noGrp="1"/>
          </p:cNvSpPr>
          <p:nvPr>
            <p:ph type="title"/>
          </p:nvPr>
        </p:nvSpPr>
        <p:spPr>
          <a:xfrm>
            <a:off x="425450" y="295656"/>
            <a:ext cx="6527800" cy="513080"/>
          </a:xfrm>
          <a:prstGeom prst="rect">
            <a:avLst/>
          </a:prstGeom>
        </p:spPr>
        <p:txBody>
          <a:bodyPr vert="horz" wrap="square" lIns="0" tIns="12065" rIns="0" bIns="0" rtlCol="0">
            <a:spAutoFit/>
          </a:bodyPr>
          <a:lstStyle/>
          <a:p>
            <a:pPr marL="12700">
              <a:lnSpc>
                <a:spcPct val="100000"/>
              </a:lnSpc>
              <a:spcBef>
                <a:spcPts val="95"/>
              </a:spcBef>
              <a:tabLst>
                <a:tab pos="824865" algn="l"/>
              </a:tabLst>
            </a:pPr>
            <a:r>
              <a:rPr spc="-50" dirty="0"/>
              <a:t>２</a:t>
            </a:r>
            <a:r>
              <a:rPr lang="ja-JP" altLang="en-US" spc="-45" dirty="0"/>
              <a:t>白浜</a:t>
            </a:r>
            <a:r>
              <a:rPr spc="-45" dirty="0" err="1"/>
              <a:t>町における宿泊税の使途</a:t>
            </a:r>
            <a:endParaRPr spc="-45" dirty="0"/>
          </a:p>
        </p:txBody>
      </p:sp>
      <p:sp>
        <p:nvSpPr>
          <p:cNvPr id="5" name="object 5"/>
          <p:cNvSpPr txBox="1"/>
          <p:nvPr/>
        </p:nvSpPr>
        <p:spPr>
          <a:xfrm>
            <a:off x="425450" y="983488"/>
            <a:ext cx="24257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MS Gothic"/>
                <a:cs typeface="MS Gothic"/>
              </a:rPr>
              <a:t>(3)</a:t>
            </a:r>
            <a:r>
              <a:rPr sz="1800" spc="-10" dirty="0">
                <a:latin typeface="MS Gothic"/>
                <a:cs typeface="MS Gothic"/>
              </a:rPr>
              <a:t>観光施策に係る財源</a:t>
            </a:r>
            <a:endParaRPr sz="1800">
              <a:latin typeface="MS Gothic"/>
              <a:cs typeface="MS Gothic"/>
            </a:endParaRPr>
          </a:p>
        </p:txBody>
      </p:sp>
      <p:sp>
        <p:nvSpPr>
          <p:cNvPr id="6" name="object 6"/>
          <p:cNvSpPr txBox="1"/>
          <p:nvPr/>
        </p:nvSpPr>
        <p:spPr>
          <a:xfrm>
            <a:off x="407288" y="1335405"/>
            <a:ext cx="9114790" cy="783548"/>
          </a:xfrm>
          <a:prstGeom prst="rect">
            <a:avLst/>
          </a:prstGeom>
          <a:solidFill>
            <a:srgbClr val="FCFBD5">
              <a:alpha val="50195"/>
            </a:srgbClr>
          </a:solidFill>
          <a:ln w="9525">
            <a:solidFill>
              <a:srgbClr val="000000"/>
            </a:solidFill>
          </a:ln>
        </p:spPr>
        <p:txBody>
          <a:bodyPr vert="horz" wrap="square" lIns="0" tIns="59690" rIns="0" bIns="0" rtlCol="0">
            <a:spAutoFit/>
          </a:bodyPr>
          <a:lstStyle/>
          <a:p>
            <a:pPr marL="269240">
              <a:lnSpc>
                <a:spcPct val="100000"/>
              </a:lnSpc>
              <a:spcBef>
                <a:spcPts val="470"/>
              </a:spcBef>
            </a:pPr>
            <a:r>
              <a:rPr sz="1400" spc="-10" dirty="0" err="1">
                <a:latin typeface="MS Gothic"/>
                <a:cs typeface="MS Gothic"/>
              </a:rPr>
              <a:t>既存の観光施策に係る経費は、職員</a:t>
            </a:r>
            <a:r>
              <a:rPr lang="ja-JP" altLang="en-US" sz="1400" spc="-10" dirty="0">
                <a:latin typeface="MS Gothic"/>
                <a:cs typeface="MS Gothic"/>
              </a:rPr>
              <a:t>人件費</a:t>
            </a:r>
            <a:r>
              <a:rPr sz="1400" dirty="0">
                <a:latin typeface="MS Gothic"/>
                <a:cs typeface="MS Gothic"/>
              </a:rPr>
              <a:t>（</a:t>
            </a:r>
            <a:r>
              <a:rPr lang="ja-JP" altLang="en-US" sz="1400" spc="-10" dirty="0">
                <a:latin typeface="MS Gothic"/>
                <a:cs typeface="MS Gothic"/>
              </a:rPr>
              <a:t>０．７億</a:t>
            </a:r>
            <a:r>
              <a:rPr sz="1400" spc="-10" dirty="0" err="1">
                <a:latin typeface="MS Gothic"/>
                <a:cs typeface="MS Gothic"/>
              </a:rPr>
              <a:t>円）</a:t>
            </a:r>
            <a:r>
              <a:rPr sz="1400" spc="-15" dirty="0" err="1">
                <a:latin typeface="MS Gothic"/>
                <a:cs typeface="MS Gothic"/>
              </a:rPr>
              <a:t>を除き、</a:t>
            </a:r>
            <a:r>
              <a:rPr sz="1400" u="sng" spc="-10" dirty="0" err="1">
                <a:solidFill>
                  <a:srgbClr val="FF0000"/>
                </a:solidFill>
                <a:uFill>
                  <a:solidFill>
                    <a:srgbClr val="FF0000"/>
                  </a:solidFill>
                </a:uFill>
                <a:latin typeface="MS Gothic"/>
                <a:cs typeface="MS Gothic"/>
              </a:rPr>
              <a:t>約</a:t>
            </a:r>
            <a:r>
              <a:rPr lang="ja-JP" altLang="en-US" sz="1400" u="sng" spc="-10">
                <a:solidFill>
                  <a:srgbClr val="FF0000"/>
                </a:solidFill>
                <a:uFill>
                  <a:solidFill>
                    <a:srgbClr val="FF0000"/>
                  </a:solidFill>
                </a:uFill>
                <a:latin typeface="MS Gothic"/>
                <a:cs typeface="MS Gothic"/>
              </a:rPr>
              <a:t>４．１</a:t>
            </a:r>
            <a:r>
              <a:rPr sz="1400" u="sng" spc="-10">
                <a:solidFill>
                  <a:srgbClr val="FF0000"/>
                </a:solidFill>
                <a:uFill>
                  <a:solidFill>
                    <a:srgbClr val="FF0000"/>
                  </a:solidFill>
                </a:uFill>
                <a:latin typeface="MS Gothic"/>
                <a:cs typeface="MS Gothic"/>
              </a:rPr>
              <a:t>億円</a:t>
            </a:r>
            <a:r>
              <a:rPr sz="1400" spc="-20">
                <a:latin typeface="MS Gothic"/>
                <a:cs typeface="MS Gothic"/>
              </a:rPr>
              <a:t>となっている</a:t>
            </a:r>
            <a:r>
              <a:rPr sz="1400" spc="-20" dirty="0">
                <a:latin typeface="MS Gothic"/>
                <a:cs typeface="MS Gothic"/>
              </a:rPr>
              <a:t>。</a:t>
            </a:r>
            <a:endParaRPr sz="1400" dirty="0">
              <a:latin typeface="MS Gothic"/>
              <a:cs typeface="MS Gothic"/>
            </a:endParaRPr>
          </a:p>
          <a:p>
            <a:pPr marL="269240">
              <a:lnSpc>
                <a:spcPct val="100000"/>
              </a:lnSpc>
              <a:spcBef>
                <a:spcPts val="335"/>
              </a:spcBef>
            </a:pPr>
            <a:r>
              <a:rPr lang="ja-JP" altLang="en-US" sz="1400" spc="-10" dirty="0">
                <a:latin typeface="MS Gothic"/>
                <a:cs typeface="MS Gothic"/>
              </a:rPr>
              <a:t>国</a:t>
            </a:r>
            <a:r>
              <a:rPr sz="1400" spc="-10" dirty="0">
                <a:latin typeface="MS Gothic"/>
                <a:cs typeface="MS Gothic"/>
              </a:rPr>
              <a:t>県</a:t>
            </a:r>
            <a:r>
              <a:rPr lang="ja-JP" altLang="en-US" sz="1400" spc="-10" dirty="0">
                <a:latin typeface="MS Gothic"/>
                <a:cs typeface="MS Gothic"/>
              </a:rPr>
              <a:t>支出金</a:t>
            </a:r>
            <a:r>
              <a:rPr sz="1400" spc="-10" dirty="0" err="1">
                <a:latin typeface="MS Gothic"/>
                <a:cs typeface="MS Gothic"/>
              </a:rPr>
              <a:t>やふるさと納税</a:t>
            </a:r>
            <a:r>
              <a:rPr lang="ja-JP" altLang="en-US" sz="1400" spc="-10" dirty="0">
                <a:latin typeface="MS Gothic"/>
                <a:cs typeface="MS Gothic"/>
              </a:rPr>
              <a:t>等</a:t>
            </a:r>
            <a:r>
              <a:rPr sz="1400" spc="-10" dirty="0" err="1">
                <a:latin typeface="MS Gothic"/>
                <a:cs typeface="MS Gothic"/>
              </a:rPr>
              <a:t>を除いた既存事業の一般財源は約</a:t>
            </a:r>
            <a:r>
              <a:rPr lang="ja-JP" altLang="en-US" sz="1400" spc="-10" dirty="0">
                <a:solidFill>
                  <a:srgbClr val="FF0000"/>
                </a:solidFill>
                <a:latin typeface="MS Gothic"/>
                <a:cs typeface="MS Gothic"/>
              </a:rPr>
              <a:t>２</a:t>
            </a:r>
            <a:r>
              <a:rPr sz="1400" spc="-10" dirty="0">
                <a:solidFill>
                  <a:srgbClr val="FF0000"/>
                </a:solidFill>
                <a:latin typeface="MS Gothic"/>
                <a:cs typeface="MS Gothic"/>
              </a:rPr>
              <a:t>．</a:t>
            </a:r>
            <a:r>
              <a:rPr lang="ja-JP" altLang="en-US" sz="1400" spc="-10" dirty="0">
                <a:solidFill>
                  <a:srgbClr val="FF0000"/>
                </a:solidFill>
                <a:latin typeface="MS Gothic"/>
                <a:cs typeface="MS Gothic"/>
              </a:rPr>
              <a:t>７</a:t>
            </a:r>
            <a:r>
              <a:rPr sz="1400" spc="-10" dirty="0" err="1">
                <a:solidFill>
                  <a:srgbClr val="FF0000"/>
                </a:solidFill>
                <a:latin typeface="MS Gothic"/>
                <a:cs typeface="MS Gothic"/>
              </a:rPr>
              <a:t>億円</a:t>
            </a:r>
            <a:r>
              <a:rPr sz="1400" spc="-15" dirty="0" err="1">
                <a:latin typeface="MS Gothic"/>
                <a:cs typeface="MS Gothic"/>
              </a:rPr>
              <a:t>であるため、宿泊税を基にした既</a:t>
            </a:r>
            <a:endParaRPr sz="1400" dirty="0">
              <a:latin typeface="MS Gothic"/>
              <a:cs typeface="MS Gothic"/>
            </a:endParaRPr>
          </a:p>
          <a:p>
            <a:pPr marL="90805">
              <a:lnSpc>
                <a:spcPct val="100000"/>
              </a:lnSpc>
              <a:spcBef>
                <a:spcPts val="345"/>
              </a:spcBef>
            </a:pPr>
            <a:r>
              <a:rPr sz="1400" spc="-10" dirty="0" err="1">
                <a:latin typeface="MS Gothic"/>
                <a:cs typeface="MS Gothic"/>
              </a:rPr>
              <a:t>存事業の拡充及び新規事業を合わせると、町の観光施策として</a:t>
            </a:r>
            <a:r>
              <a:rPr lang="ja-JP" altLang="en-US" sz="1400" spc="-10" dirty="0">
                <a:solidFill>
                  <a:srgbClr val="FF0000"/>
                </a:solidFill>
                <a:latin typeface="MS Gothic"/>
                <a:cs typeface="MS Gothic"/>
              </a:rPr>
              <a:t>２</a:t>
            </a:r>
            <a:r>
              <a:rPr sz="1400" spc="-10" dirty="0">
                <a:solidFill>
                  <a:srgbClr val="FF0000"/>
                </a:solidFill>
                <a:latin typeface="MS Gothic"/>
                <a:cs typeface="MS Gothic"/>
              </a:rPr>
              <a:t>．</a:t>
            </a:r>
            <a:r>
              <a:rPr lang="ja-JP" altLang="en-US" sz="1400" spc="-10" dirty="0">
                <a:solidFill>
                  <a:srgbClr val="FF0000"/>
                </a:solidFill>
                <a:latin typeface="MS Gothic"/>
                <a:cs typeface="MS Gothic"/>
              </a:rPr>
              <a:t>７</a:t>
            </a:r>
            <a:r>
              <a:rPr sz="1400" spc="-10" dirty="0" err="1">
                <a:solidFill>
                  <a:srgbClr val="FF0000"/>
                </a:solidFill>
                <a:latin typeface="MS Gothic"/>
                <a:cs typeface="MS Gothic"/>
              </a:rPr>
              <a:t>億円</a:t>
            </a:r>
            <a:r>
              <a:rPr sz="1400" spc="-10" dirty="0">
                <a:solidFill>
                  <a:srgbClr val="FF0000"/>
                </a:solidFill>
                <a:latin typeface="MS Gothic"/>
                <a:cs typeface="MS Gothic"/>
              </a:rPr>
              <a:t>＋αの財源を確保する必要</a:t>
            </a:r>
            <a:r>
              <a:rPr sz="1400" spc="-20" dirty="0">
                <a:latin typeface="MS Gothic"/>
                <a:cs typeface="MS Gothic"/>
              </a:rPr>
              <a:t>がある。</a:t>
            </a:r>
            <a:endParaRPr sz="1400" dirty="0">
              <a:latin typeface="MS Gothic"/>
              <a:cs typeface="MS Gothic"/>
            </a:endParaRPr>
          </a:p>
        </p:txBody>
      </p:sp>
      <p:graphicFrame>
        <p:nvGraphicFramePr>
          <p:cNvPr id="7" name="object 7"/>
          <p:cNvGraphicFramePr>
            <a:graphicFrameLocks noGrp="1"/>
          </p:cNvGraphicFramePr>
          <p:nvPr>
            <p:extLst>
              <p:ext uri="{D42A27DB-BD31-4B8C-83A1-F6EECF244321}">
                <p14:modId xmlns:p14="http://schemas.microsoft.com/office/powerpoint/2010/main" val="2043588463"/>
              </p:ext>
            </p:extLst>
          </p:nvPr>
        </p:nvGraphicFramePr>
        <p:xfrm>
          <a:off x="423240" y="2577719"/>
          <a:ext cx="6218553" cy="2626359"/>
        </p:xfrm>
        <a:graphic>
          <a:graphicData uri="http://schemas.openxmlformats.org/drawingml/2006/table">
            <a:tbl>
              <a:tblPr firstRow="1" bandRow="1">
                <a:tableStyleId>{2D5ABB26-0587-4C30-8999-92F81FD0307C}</a:tableStyleId>
              </a:tblPr>
              <a:tblGrid>
                <a:gridCol w="104521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287019">
                  <a:extLst>
                    <a:ext uri="{9D8B030D-6E8A-4147-A177-3AD203B41FA5}">
                      <a16:colId xmlns:a16="http://schemas.microsoft.com/office/drawing/2014/main" val="20002"/>
                    </a:ext>
                  </a:extLst>
                </a:gridCol>
                <a:gridCol w="3101974">
                  <a:extLst>
                    <a:ext uri="{9D8B030D-6E8A-4147-A177-3AD203B41FA5}">
                      <a16:colId xmlns:a16="http://schemas.microsoft.com/office/drawing/2014/main" val="20003"/>
                    </a:ext>
                  </a:extLst>
                </a:gridCol>
              </a:tblGrid>
              <a:tr h="701040">
                <a:tc rowSpan="4">
                  <a:txBody>
                    <a:bodyPr/>
                    <a:lstStyle/>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spcBef>
                          <a:spcPts val="905"/>
                        </a:spcBef>
                      </a:pPr>
                      <a:endParaRPr sz="1500" dirty="0">
                        <a:latin typeface="Times New Roman"/>
                        <a:cs typeface="Times New Roman"/>
                      </a:endParaRPr>
                    </a:p>
                    <a:p>
                      <a:pPr marL="236220">
                        <a:lnSpc>
                          <a:spcPct val="100000"/>
                        </a:lnSpc>
                        <a:spcBef>
                          <a:spcPts val="5"/>
                        </a:spcBef>
                      </a:pPr>
                      <a:r>
                        <a:rPr sz="1500" spc="-20" dirty="0" err="1">
                          <a:latin typeface="MS Gothic"/>
                          <a:cs typeface="MS Gothic"/>
                        </a:rPr>
                        <a:t>観光</a:t>
                      </a:r>
                      <a:r>
                        <a:rPr lang="ja-JP" altLang="en-US" sz="1500" spc="-20" dirty="0">
                          <a:latin typeface="MS Gothic"/>
                          <a:cs typeface="MS Gothic"/>
                        </a:rPr>
                        <a:t>施策事業</a:t>
                      </a:r>
                      <a:r>
                        <a:rPr sz="1500" spc="-20" dirty="0">
                          <a:latin typeface="MS Gothic"/>
                          <a:cs typeface="MS Gothic"/>
                        </a:rPr>
                        <a:t>費</a:t>
                      </a:r>
                      <a:endParaRPr sz="1500" dirty="0">
                        <a:latin typeface="MS Gothic"/>
                        <a:cs typeface="MS 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3540">
                        <a:lnSpc>
                          <a:spcPct val="100000"/>
                        </a:lnSpc>
                        <a:spcBef>
                          <a:spcPts val="935"/>
                        </a:spcBef>
                      </a:pPr>
                      <a:r>
                        <a:rPr lang="ja-JP" altLang="en-US" sz="1400" spc="-15" dirty="0">
                          <a:latin typeface="MS Gothic"/>
                          <a:cs typeface="MS Gothic"/>
                        </a:rPr>
                        <a:t>観光職員人件費</a:t>
                      </a:r>
                      <a:endParaRPr sz="1400" dirty="0">
                        <a:latin typeface="MS Gothic"/>
                        <a:cs typeface="MS Gothic"/>
                      </a:endParaRPr>
                    </a:p>
                    <a:p>
                      <a:pPr marL="484505">
                        <a:lnSpc>
                          <a:spcPct val="100000"/>
                        </a:lnSpc>
                      </a:pPr>
                      <a:r>
                        <a:rPr lang="ja-JP" altLang="en-US" sz="1600" spc="-20" dirty="0">
                          <a:latin typeface="MS Gothic"/>
                          <a:cs typeface="MS Gothic"/>
                        </a:rPr>
                        <a:t>０．７億</a:t>
                      </a:r>
                      <a:r>
                        <a:rPr sz="1600" spc="-20" dirty="0">
                          <a:latin typeface="MS Gothic"/>
                          <a:cs typeface="MS Gothic"/>
                        </a:rPr>
                        <a:t>円</a:t>
                      </a:r>
                      <a:endParaRPr sz="1600" dirty="0">
                        <a:latin typeface="MS Gothic"/>
                        <a:cs typeface="MS Gothic"/>
                      </a:endParaRPr>
                    </a:p>
                  </a:txBody>
                  <a:tcPr marL="0" marR="0" marT="1187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4">
                  <a:txBody>
                    <a:bodyPr/>
                    <a:lstStyle/>
                    <a:p>
                      <a:pPr>
                        <a:lnSpc>
                          <a:spcPct val="100000"/>
                        </a:lnSpc>
                      </a:pPr>
                      <a:endParaRPr sz="1500">
                        <a:latin typeface="Times New Roman"/>
                        <a:cs typeface="Times New Roman"/>
                      </a:endParaRPr>
                    </a:p>
                  </a:txBody>
                  <a:tcPr marL="0" marR="0" marT="0" marB="0">
                    <a:lnL w="12700">
                      <a:solidFill>
                        <a:srgbClr val="000000"/>
                      </a:solidFill>
                      <a:prstDash val="solid"/>
                    </a:lnL>
                    <a:lnR w="12700">
                      <a:solidFill>
                        <a:srgbClr val="000000"/>
                      </a:solidFill>
                      <a:prstDash val="solid"/>
                    </a:lnR>
                    <a:lnT w="19050">
                      <a:solidFill>
                        <a:srgbClr val="585858"/>
                      </a:solidFill>
                      <a:prstDash val="sysDash"/>
                    </a:lnT>
                    <a:lnB w="19050">
                      <a:solidFill>
                        <a:srgbClr val="585858"/>
                      </a:solidFill>
                      <a:prstDash val="sysDash"/>
                    </a:lnB>
                  </a:tcPr>
                </a:tc>
                <a:tc>
                  <a:txBody>
                    <a:bodyPr/>
                    <a:lstStyle/>
                    <a:p>
                      <a:pPr>
                        <a:lnSpc>
                          <a:spcPct val="100000"/>
                        </a:lnSpc>
                        <a:spcBef>
                          <a:spcPts val="55"/>
                        </a:spcBef>
                      </a:pPr>
                      <a:endParaRPr sz="1600" dirty="0">
                        <a:latin typeface="Times New Roman"/>
                        <a:cs typeface="Times New Roman"/>
                      </a:endParaRPr>
                    </a:p>
                    <a:p>
                      <a:pPr marL="635" algn="ctr">
                        <a:lnSpc>
                          <a:spcPct val="100000"/>
                        </a:lnSpc>
                      </a:pPr>
                      <a:r>
                        <a:rPr sz="1600" spc="-20" dirty="0">
                          <a:latin typeface="MS Gothic"/>
                          <a:cs typeface="MS Gothic"/>
                        </a:rPr>
                        <a:t>一般財源</a:t>
                      </a:r>
                      <a:endParaRPr sz="1600" dirty="0">
                        <a:latin typeface="MS Gothic"/>
                        <a:cs typeface="MS Gothic"/>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68516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3">
                  <a:txBody>
                    <a:bodyPr/>
                    <a:lstStyle/>
                    <a:p>
                      <a:pPr>
                        <a:lnSpc>
                          <a:spcPct val="100000"/>
                        </a:lnSpc>
                      </a:pPr>
                      <a:endParaRPr sz="1600" dirty="0">
                        <a:latin typeface="Times New Roman"/>
                        <a:cs typeface="Times New Roman"/>
                      </a:endParaRPr>
                    </a:p>
                    <a:p>
                      <a:pPr>
                        <a:lnSpc>
                          <a:spcPct val="100000"/>
                        </a:lnSpc>
                        <a:spcBef>
                          <a:spcPts val="1115"/>
                        </a:spcBef>
                      </a:pPr>
                      <a:endParaRPr sz="1600" dirty="0">
                        <a:latin typeface="Times New Roman"/>
                        <a:cs typeface="Times New Roman"/>
                      </a:endParaRPr>
                    </a:p>
                    <a:p>
                      <a:pPr algn="ctr">
                        <a:lnSpc>
                          <a:spcPct val="100000"/>
                        </a:lnSpc>
                        <a:spcBef>
                          <a:spcPts val="5"/>
                        </a:spcBef>
                      </a:pPr>
                      <a:r>
                        <a:rPr sz="1600" spc="-20" dirty="0" err="1">
                          <a:latin typeface="MS Gothic"/>
                          <a:cs typeface="MS Gothic"/>
                        </a:rPr>
                        <a:t>既存事業</a:t>
                      </a:r>
                      <a:r>
                        <a:rPr lang="ja-JP" altLang="en-US" sz="1600" spc="-20">
                          <a:latin typeface="MS Gothic"/>
                          <a:cs typeface="MS Gothic"/>
                        </a:rPr>
                        <a:t>４．１</a:t>
                      </a:r>
                      <a:r>
                        <a:rPr sz="1600" spc="-20">
                          <a:latin typeface="MS Gothic"/>
                          <a:cs typeface="MS Gothic"/>
                        </a:rPr>
                        <a:t>億円</a:t>
                      </a:r>
                      <a:endParaRPr sz="1600" dirty="0">
                        <a:latin typeface="MS Gothic"/>
                        <a:cs typeface="MS Gothic"/>
                      </a:endParaRPr>
                    </a:p>
                    <a:p>
                      <a:pPr algn="ctr">
                        <a:lnSpc>
                          <a:spcPct val="100000"/>
                        </a:lnSpc>
                      </a:pPr>
                      <a:r>
                        <a:rPr sz="1600" spc="-50" dirty="0">
                          <a:latin typeface="MS Gothic"/>
                          <a:cs typeface="MS Gothic"/>
                        </a:rPr>
                        <a:t>＋</a:t>
                      </a:r>
                      <a:endParaRPr sz="1600" dirty="0">
                        <a:latin typeface="MS Gothic"/>
                        <a:cs typeface="MS Gothic"/>
                      </a:endParaRPr>
                    </a:p>
                    <a:p>
                      <a:pPr algn="ctr">
                        <a:lnSpc>
                          <a:spcPct val="100000"/>
                        </a:lnSpc>
                      </a:pPr>
                      <a:r>
                        <a:rPr sz="1600" spc="-5" dirty="0">
                          <a:latin typeface="MS Gothic"/>
                          <a:cs typeface="MS Gothic"/>
                        </a:rPr>
                        <a:t>新規事業</a:t>
                      </a:r>
                      <a:r>
                        <a:rPr sz="1600" spc="-50" dirty="0">
                          <a:latin typeface="MS Gothic"/>
                          <a:cs typeface="MS Gothic"/>
                        </a:rPr>
                        <a:t>α</a:t>
                      </a:r>
                      <a:endParaRPr sz="1600" dirty="0">
                        <a:latin typeface="MS Gothic"/>
                        <a:cs typeface="MS Gothic"/>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9050">
                      <a:solidFill>
                        <a:srgbClr val="585858"/>
                      </a:solidFill>
                      <a:prstDash val="sysDash"/>
                    </a:lnT>
                    <a:lnB w="19050">
                      <a:solidFill>
                        <a:srgbClr val="585858"/>
                      </a:solidFill>
                      <a:prstDash val="sysDash"/>
                    </a:lnB>
                  </a:tcPr>
                </a:tc>
                <a:tc>
                  <a:txBody>
                    <a:bodyPr/>
                    <a:lstStyle/>
                    <a:p>
                      <a:pPr algn="ctr">
                        <a:lnSpc>
                          <a:spcPct val="100000"/>
                        </a:lnSpc>
                        <a:spcBef>
                          <a:spcPts val="1830"/>
                        </a:spcBef>
                      </a:pPr>
                      <a:r>
                        <a:rPr lang="ja-JP" altLang="en-US" sz="1600" spc="-15" dirty="0">
                          <a:latin typeface="MS Gothic"/>
                          <a:cs typeface="MS Gothic"/>
                        </a:rPr>
                        <a:t>国県支出金</a:t>
                      </a:r>
                      <a:r>
                        <a:rPr sz="1600" spc="-15" dirty="0">
                          <a:latin typeface="MS Gothic"/>
                          <a:cs typeface="MS Gothic"/>
                        </a:rPr>
                        <a:t>・ふるさと納税など</a:t>
                      </a:r>
                      <a:endParaRPr sz="1600" dirty="0">
                        <a:latin typeface="MS Gothic"/>
                        <a:cs typeface="MS Gothic"/>
                      </a:endParaRPr>
                    </a:p>
                  </a:txBody>
                  <a:tcPr marL="0" marR="0" marT="2324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61009">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9050">
                      <a:solidFill>
                        <a:srgbClr val="585858"/>
                      </a:solidFill>
                      <a:prstDash val="sysDash"/>
                    </a:lnT>
                    <a:lnB w="19050">
                      <a:solidFill>
                        <a:srgbClr val="585858"/>
                      </a:solidFill>
                      <a:prstDash val="sysDash"/>
                    </a:lnB>
                  </a:tcPr>
                </a:tc>
                <a:tc>
                  <a:txBody>
                    <a:bodyPr/>
                    <a:lstStyle/>
                    <a:p>
                      <a:pPr algn="ctr">
                        <a:lnSpc>
                          <a:spcPct val="100000"/>
                        </a:lnSpc>
                        <a:spcBef>
                          <a:spcPts val="1165"/>
                        </a:spcBef>
                      </a:pPr>
                      <a:r>
                        <a:rPr sz="1200" spc="-15" dirty="0">
                          <a:latin typeface="MS Gothic"/>
                          <a:cs typeface="MS Gothic"/>
                        </a:rPr>
                        <a:t>一般財源</a:t>
                      </a:r>
                      <a:endParaRPr sz="1200" dirty="0">
                        <a:latin typeface="MS Gothic"/>
                        <a:cs typeface="MS Gothic"/>
                      </a:endParaRPr>
                    </a:p>
                  </a:txBody>
                  <a:tcPr marL="0" marR="0" marT="147955" marB="0">
                    <a:lnL w="12700">
                      <a:solidFill>
                        <a:srgbClr val="000000"/>
                      </a:solidFill>
                      <a:prstDash val="solid"/>
                    </a:lnL>
                    <a:lnR w="12700">
                      <a:solidFill>
                        <a:srgbClr val="000000"/>
                      </a:solidFill>
                      <a:prstDash val="solid"/>
                    </a:lnR>
                    <a:lnT w="12700">
                      <a:solidFill>
                        <a:srgbClr val="000000"/>
                      </a:solidFill>
                      <a:prstDash val="solid"/>
                    </a:lnT>
                    <a:lnB w="9525">
                      <a:solidFill>
                        <a:srgbClr val="000000"/>
                      </a:solidFill>
                      <a:prstDash val="sysDash"/>
                    </a:lnB>
                  </a:tcPr>
                </a:tc>
                <a:extLst>
                  <a:ext uri="{0D108BD9-81ED-4DB2-BD59-A6C34878D82A}">
                    <a16:rowId xmlns:a16="http://schemas.microsoft.com/office/drawing/2014/main" val="10002"/>
                  </a:ext>
                </a:extLst>
              </a:tr>
              <a:tr h="77914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9050">
                      <a:solidFill>
                        <a:srgbClr val="585858"/>
                      </a:solidFill>
                      <a:prstDash val="sysDash"/>
                    </a:lnT>
                    <a:lnB w="19050">
                      <a:solidFill>
                        <a:srgbClr val="585858"/>
                      </a:solidFill>
                      <a:prstDash val="sysDash"/>
                    </a:lnB>
                  </a:tcPr>
                </a:tc>
                <a:tc>
                  <a:txBody>
                    <a:bodyPr/>
                    <a:lstStyle/>
                    <a:p>
                      <a:pPr>
                        <a:lnSpc>
                          <a:spcPct val="100000"/>
                        </a:lnSpc>
                        <a:spcBef>
                          <a:spcPts val="365"/>
                        </a:spcBef>
                      </a:pPr>
                      <a:endParaRPr sz="1600" dirty="0">
                        <a:latin typeface="Times New Roman"/>
                        <a:cs typeface="Times New Roman"/>
                      </a:endParaRPr>
                    </a:p>
                    <a:p>
                      <a:pPr marL="635" algn="ctr">
                        <a:lnSpc>
                          <a:spcPct val="100000"/>
                        </a:lnSpc>
                      </a:pPr>
                      <a:r>
                        <a:rPr sz="1600" spc="-20" dirty="0">
                          <a:latin typeface="MS Gothic"/>
                          <a:cs typeface="MS Gothic"/>
                        </a:rPr>
                        <a:t>宿泊税</a:t>
                      </a:r>
                      <a:endParaRPr sz="1600" dirty="0">
                        <a:latin typeface="MS Gothic"/>
                        <a:cs typeface="MS Gothic"/>
                      </a:endParaRPr>
                    </a:p>
                  </a:txBody>
                  <a:tcPr marL="0" marR="0" marT="46355" marB="0">
                    <a:lnL w="12700">
                      <a:solidFill>
                        <a:srgbClr val="000000"/>
                      </a:solidFill>
                      <a:prstDash val="solid"/>
                    </a:lnL>
                    <a:lnR w="12700">
                      <a:solidFill>
                        <a:srgbClr val="000000"/>
                      </a:solidFill>
                      <a:prstDash val="solid"/>
                    </a:lnR>
                    <a:lnT w="9525">
                      <a:solidFill>
                        <a:srgbClr val="000000"/>
                      </a:solidFill>
                      <a:prstDash val="sysDash"/>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8" name="object 8"/>
          <p:cNvSpPr txBox="1"/>
          <p:nvPr/>
        </p:nvSpPr>
        <p:spPr>
          <a:xfrm>
            <a:off x="6843776" y="2602484"/>
            <a:ext cx="2311400" cy="848360"/>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latin typeface="Yu Gothic"/>
                <a:cs typeface="Yu Gothic"/>
              </a:rPr>
              <a:t>※宿泊税の使途は、観光振興施策に限定し、</a:t>
            </a:r>
            <a:r>
              <a:rPr sz="1800" spc="-10" dirty="0">
                <a:latin typeface="Yu Gothic"/>
                <a:cs typeface="Yu Gothic"/>
              </a:rPr>
              <a:t>使途は公開する予定</a:t>
            </a:r>
            <a:endParaRPr sz="1800" dirty="0">
              <a:latin typeface="Yu Gothic"/>
              <a:cs typeface="Yu Gothic"/>
            </a:endParaRPr>
          </a:p>
        </p:txBody>
      </p:sp>
      <p:sp>
        <p:nvSpPr>
          <p:cNvPr id="9" name="object 9"/>
          <p:cNvSpPr txBox="1"/>
          <p:nvPr/>
        </p:nvSpPr>
        <p:spPr>
          <a:xfrm>
            <a:off x="407288" y="5600319"/>
            <a:ext cx="9114790" cy="555279"/>
          </a:xfrm>
          <a:prstGeom prst="rect">
            <a:avLst/>
          </a:prstGeom>
          <a:solidFill>
            <a:srgbClr val="FCFBD5">
              <a:alpha val="50195"/>
            </a:srgbClr>
          </a:solidFill>
          <a:ln w="9525">
            <a:solidFill>
              <a:srgbClr val="000000"/>
            </a:solidFill>
          </a:ln>
        </p:spPr>
        <p:txBody>
          <a:bodyPr vert="horz" wrap="square" lIns="0" tIns="62229" rIns="0" bIns="0" rtlCol="0">
            <a:spAutoFit/>
          </a:bodyPr>
          <a:lstStyle/>
          <a:p>
            <a:pPr marL="294640">
              <a:lnSpc>
                <a:spcPct val="100000"/>
              </a:lnSpc>
              <a:spcBef>
                <a:spcPts val="489"/>
              </a:spcBef>
            </a:pPr>
            <a:r>
              <a:rPr sz="1600" spc="-10" dirty="0" err="1">
                <a:latin typeface="MS Gothic"/>
                <a:cs typeface="MS Gothic"/>
              </a:rPr>
              <a:t>新規事業含む宿泊税の</a:t>
            </a:r>
            <a:r>
              <a:rPr sz="1600" spc="-10" dirty="0" err="1">
                <a:solidFill>
                  <a:srgbClr val="FF0000"/>
                </a:solidFill>
                <a:latin typeface="MS Gothic"/>
                <a:cs typeface="MS Gothic"/>
              </a:rPr>
              <a:t>具体的使途</a:t>
            </a:r>
            <a:r>
              <a:rPr sz="1600" spc="-15" dirty="0" err="1">
                <a:latin typeface="MS Gothic"/>
                <a:cs typeface="MS Gothic"/>
              </a:rPr>
              <a:t>については</a:t>
            </a:r>
            <a:r>
              <a:rPr sz="1600" spc="-15" dirty="0">
                <a:latin typeface="MS Gothic"/>
                <a:cs typeface="MS Gothic"/>
              </a:rPr>
              <a:t>、</a:t>
            </a:r>
            <a:r>
              <a:rPr lang="ja-JP" altLang="en-US" sz="1600" spc="-15" dirty="0">
                <a:latin typeface="MS Gothic"/>
                <a:cs typeface="MS Gothic"/>
              </a:rPr>
              <a:t>第二次白浜町長期総合計画や白浜温泉街活性化構想</a:t>
            </a:r>
            <a:r>
              <a:rPr sz="1600" spc="-15" dirty="0" err="1">
                <a:latin typeface="MS Gothic"/>
                <a:cs typeface="MS Gothic"/>
              </a:rPr>
              <a:t>推進計画の基本方針を基に</a:t>
            </a:r>
            <a:r>
              <a:rPr sz="1600" spc="-15" dirty="0">
                <a:latin typeface="MS Gothic"/>
                <a:cs typeface="MS Gothic"/>
              </a:rPr>
              <a:t>、</a:t>
            </a:r>
            <a:r>
              <a:rPr lang="ja-JP" altLang="en-US" sz="1600" spc="-15" dirty="0">
                <a:latin typeface="MS Gothic"/>
                <a:cs typeface="MS Gothic"/>
              </a:rPr>
              <a:t>新たなニーズも踏まえ</a:t>
            </a:r>
            <a:r>
              <a:rPr sz="1600" spc="-15" dirty="0" err="1">
                <a:latin typeface="MS Gothic"/>
                <a:cs typeface="MS Gothic"/>
              </a:rPr>
              <a:t>検討を進めていく</a:t>
            </a:r>
            <a:r>
              <a:rPr sz="1600" spc="-15" dirty="0">
                <a:latin typeface="MS Gothic"/>
                <a:cs typeface="MS Gothic"/>
              </a:rPr>
              <a:t>。</a:t>
            </a:r>
            <a:endParaRPr sz="1600" dirty="0">
              <a:latin typeface="MS Gothic"/>
              <a:cs typeface="MS Gothic"/>
            </a:endParaRPr>
          </a:p>
        </p:txBody>
      </p:sp>
      <p:sp>
        <p:nvSpPr>
          <p:cNvPr id="10" name="object 10"/>
          <p:cNvSpPr txBox="1"/>
          <p:nvPr/>
        </p:nvSpPr>
        <p:spPr>
          <a:xfrm>
            <a:off x="485901" y="5295646"/>
            <a:ext cx="1282065" cy="193040"/>
          </a:xfrm>
          <a:prstGeom prst="rect">
            <a:avLst/>
          </a:prstGeom>
        </p:spPr>
        <p:txBody>
          <a:bodyPr vert="horz" wrap="square" lIns="0" tIns="12065" rIns="0" bIns="0" rtlCol="0">
            <a:spAutoFit/>
          </a:bodyPr>
          <a:lstStyle/>
          <a:p>
            <a:pPr marL="12700">
              <a:lnSpc>
                <a:spcPct val="100000"/>
              </a:lnSpc>
              <a:spcBef>
                <a:spcPts val="95"/>
              </a:spcBef>
            </a:pPr>
            <a:r>
              <a:rPr sz="1100" spc="45" dirty="0">
                <a:latin typeface="MS PGothic"/>
                <a:cs typeface="MS PGothic"/>
              </a:rPr>
              <a:t>※財源内訳イメージ</a:t>
            </a:r>
            <a:endParaRPr sz="1100">
              <a:latin typeface="MS PGothic"/>
              <a:cs typeface="MS PGothic"/>
            </a:endParaRPr>
          </a:p>
        </p:txBody>
      </p:sp>
      <p:sp>
        <p:nvSpPr>
          <p:cNvPr id="12" name="object 2">
            <a:extLst>
              <a:ext uri="{FF2B5EF4-FFF2-40B4-BE49-F238E27FC236}">
                <a16:creationId xmlns:a16="http://schemas.microsoft.com/office/drawing/2014/main" id="{72B29BC4-E9A2-4249-8CAD-F38B1ACE5692}"/>
              </a:ext>
            </a:extLst>
          </p:cNvPr>
          <p:cNvSpPr txBox="1"/>
          <p:nvPr/>
        </p:nvSpPr>
        <p:spPr>
          <a:xfrm>
            <a:off x="6629400" y="159113"/>
            <a:ext cx="2909189" cy="151323"/>
          </a:xfrm>
          <a:prstGeom prst="rect">
            <a:avLst/>
          </a:prstGeom>
        </p:spPr>
        <p:txBody>
          <a:bodyPr vert="horz" wrap="square" lIns="0" tIns="12700" rIns="0" bIns="0" rtlCol="0">
            <a:spAutoFit/>
          </a:bodyPr>
          <a:lstStyle/>
          <a:p>
            <a:pPr marL="12700">
              <a:lnSpc>
                <a:spcPct val="100000"/>
              </a:lnSpc>
              <a:spcBef>
                <a:spcPts val="100"/>
              </a:spcBef>
            </a:pPr>
            <a:r>
              <a:rPr sz="900" dirty="0" err="1">
                <a:latin typeface="MS Mincho"/>
                <a:cs typeface="MS Mincho"/>
              </a:rPr>
              <a:t>令和</a:t>
            </a:r>
            <a:r>
              <a:rPr lang="ja-JP" altLang="en-US" sz="900" dirty="0">
                <a:latin typeface="MS Mincho"/>
                <a:cs typeface="MS Mincho"/>
              </a:rPr>
              <a:t>７</a:t>
            </a:r>
            <a:r>
              <a:rPr sz="900" dirty="0">
                <a:latin typeface="MS Mincho"/>
                <a:cs typeface="MS Mincho"/>
              </a:rPr>
              <a:t>年</a:t>
            </a:r>
            <a:r>
              <a:rPr lang="ja-JP" altLang="en-US" sz="900" dirty="0">
                <a:latin typeface="MS Mincho"/>
                <a:cs typeface="MS Mincho"/>
              </a:rPr>
              <a:t>１０</a:t>
            </a:r>
            <a:r>
              <a:rPr sz="900" dirty="0">
                <a:latin typeface="MS Mincho"/>
                <a:cs typeface="MS Mincho"/>
              </a:rPr>
              <a:t>月</a:t>
            </a:r>
            <a:r>
              <a:rPr lang="ja-JP" altLang="en-US" sz="900" dirty="0">
                <a:latin typeface="MS Mincho"/>
                <a:cs typeface="MS Mincho"/>
              </a:rPr>
              <a:t>３０</a:t>
            </a:r>
            <a:r>
              <a:rPr sz="900" spc="10" dirty="0">
                <a:latin typeface="MS Mincho"/>
                <a:cs typeface="MS Mincho"/>
              </a:rPr>
              <a:t>日 第１回宿泊税検討委員会資料</a:t>
            </a:r>
            <a:endParaRPr sz="900" dirty="0">
              <a:latin typeface="MS Mincho"/>
              <a:cs typeface="MS Minch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TotalTime>
  <Words>607</Words>
  <Application>Microsoft Office PowerPoint</Application>
  <PresentationFormat>A4 210 x 297 mm</PresentationFormat>
  <Paragraphs>141</Paragraphs>
  <Slides>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8</vt:i4>
      </vt:variant>
    </vt:vector>
  </HeadingPairs>
  <TitlesOfParts>
    <vt:vector size="18" baseType="lpstr">
      <vt:lpstr>BIZ UDPゴシック</vt:lpstr>
      <vt:lpstr>MS PGothic</vt:lpstr>
      <vt:lpstr>MS Gothic</vt:lpstr>
      <vt:lpstr>MS Mincho</vt:lpstr>
      <vt:lpstr>MS Mincho</vt:lpstr>
      <vt:lpstr>Yu Gothic</vt:lpstr>
      <vt:lpstr>Calibri</vt:lpstr>
      <vt:lpstr>Times New Roman</vt:lpstr>
      <vt:lpstr>Wingdings</vt:lpstr>
      <vt:lpstr>Office Theme</vt:lpstr>
      <vt:lpstr>資料№２</vt:lpstr>
      <vt:lpstr>１先行導入自治体の状況</vt:lpstr>
      <vt:lpstr>１先行導入自治体の状況</vt:lpstr>
      <vt:lpstr>１先行導入自治体の状況</vt:lpstr>
      <vt:lpstr>１先行導入自治体の状況</vt:lpstr>
      <vt:lpstr>２白浜町における宿泊税の使途</vt:lpstr>
      <vt:lpstr>２白浜町における宿泊税使途</vt:lpstr>
      <vt:lpstr>２白浜町における宿泊税の使途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山﨑正和</dc:creator>
  <cp:lastModifiedBy>健 湊</cp:lastModifiedBy>
  <cp:revision>47</cp:revision>
  <cp:lastPrinted>2025-09-22T04:48:02Z</cp:lastPrinted>
  <dcterms:created xsi:type="dcterms:W3CDTF">2025-09-08T05:02:40Z</dcterms:created>
  <dcterms:modified xsi:type="dcterms:W3CDTF">2025-10-15T01:25:24Z</dcterms:modified>
</cp:coreProperties>
</file>