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66" r:id="rId4"/>
    <p:sldId id="258" r:id="rId5"/>
    <p:sldId id="259" r:id="rId6"/>
    <p:sldId id="260" r:id="rId7"/>
    <p:sldId id="261" r:id="rId8"/>
    <p:sldId id="262" r:id="rId9"/>
    <p:sldId id="263" r:id="rId10"/>
    <p:sldId id="264" r:id="rId11"/>
    <p:sldId id="265" r:id="rId12"/>
  </p:sldIdLst>
  <p:sldSz cx="9906000" cy="6858000" type="A4"/>
  <p:notesSz cx="9926638" cy="6797675"/>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168" autoAdjust="0"/>
  </p:normalViewPr>
  <p:slideViewPr>
    <p:cSldViewPr>
      <p:cViewPr varScale="1">
        <p:scale>
          <a:sx n="63" d="100"/>
          <a:sy n="63" d="100"/>
        </p:scale>
        <p:origin x="1446"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42950" y="2125980"/>
            <a:ext cx="8420100" cy="1440180"/>
          </a:xfrm>
          <a:prstGeom prst="rect">
            <a:avLst/>
          </a:prstGeom>
        </p:spPr>
        <p:txBody>
          <a:bodyPr wrap="square" lIns="0" tIns="0" rIns="0" bIns="0">
            <a:spAutoFit/>
          </a:bodyPr>
          <a:lstStyle>
            <a:lvl1pPr>
              <a:defRPr sz="3200" b="0" i="0">
                <a:solidFill>
                  <a:schemeClr val="tx1"/>
                </a:solidFill>
                <a:latin typeface="BIZ UDGothic"/>
                <a:cs typeface="BIZ UDGothic"/>
              </a:defRPr>
            </a:lvl1pPr>
          </a:lstStyle>
          <a:p>
            <a:endParaRPr/>
          </a:p>
        </p:txBody>
      </p:sp>
      <p:sp>
        <p:nvSpPr>
          <p:cNvPr id="3" name="Holder 3"/>
          <p:cNvSpPr>
            <a:spLocks noGrp="1"/>
          </p:cNvSpPr>
          <p:nvPr>
            <p:ph type="subTitle" idx="4"/>
          </p:nvPr>
        </p:nvSpPr>
        <p:spPr>
          <a:xfrm>
            <a:off x="1485900" y="3840480"/>
            <a:ext cx="69342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10/17/2025</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Yu Gothic"/>
                <a:cs typeface="Yu Gothic"/>
              </a:defRPr>
            </a:lvl1pPr>
          </a:lstStyle>
          <a:p>
            <a:pPr marL="97155">
              <a:lnSpc>
                <a:spcPts val="1395"/>
              </a:lnSpc>
            </a:pPr>
            <a:fld id="{81D60167-4931-47E6-BA6A-407CBD079E47}" type="slidenum">
              <a:rPr spc="-50" dirty="0"/>
              <a:t>‹#›</a:t>
            </a:fld>
            <a:endParaRPr spc="-5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BIZ UDGothic"/>
                <a:cs typeface="BIZ UDGothic"/>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10/17/2025</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Yu Gothic"/>
                <a:cs typeface="Yu Gothic"/>
              </a:defRPr>
            </a:lvl1pPr>
          </a:lstStyle>
          <a:p>
            <a:pPr marL="97155">
              <a:lnSpc>
                <a:spcPts val="1395"/>
              </a:lnSpc>
            </a:pPr>
            <a:fld id="{81D60167-4931-47E6-BA6A-407CBD079E47}" type="slidenum">
              <a:rPr spc="-50" dirty="0"/>
              <a:t>‹#›</a:t>
            </a:fld>
            <a:endParaRPr spc="-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BIZ UDGothic"/>
                <a:cs typeface="BIZ UDGothic"/>
              </a:defRPr>
            </a:lvl1pPr>
          </a:lstStyle>
          <a:p>
            <a:endParaRPr/>
          </a:p>
        </p:txBody>
      </p:sp>
      <p:sp>
        <p:nvSpPr>
          <p:cNvPr id="3" name="Holder 3"/>
          <p:cNvSpPr>
            <a:spLocks noGrp="1"/>
          </p:cNvSpPr>
          <p:nvPr>
            <p:ph sz="half" idx="2"/>
          </p:nvPr>
        </p:nvSpPr>
        <p:spPr>
          <a:xfrm>
            <a:off x="495300" y="1577340"/>
            <a:ext cx="430911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01590" y="1577340"/>
            <a:ext cx="430911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10/17/2025</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Yu Gothic"/>
                <a:cs typeface="Yu Gothic"/>
              </a:defRPr>
            </a:lvl1pPr>
          </a:lstStyle>
          <a:p>
            <a:pPr marL="97155">
              <a:lnSpc>
                <a:spcPts val="1395"/>
              </a:lnSpc>
            </a:pPr>
            <a:fld id="{81D60167-4931-47E6-BA6A-407CBD079E47}" type="slidenum">
              <a:rPr spc="-50" dirty="0"/>
              <a:t>‹#›</a:t>
            </a:fld>
            <a:endParaRPr spc="-5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BIZ UDGothic"/>
                <a:cs typeface="BIZ UD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10/17/2025</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Yu Gothic"/>
                <a:cs typeface="Yu Gothic"/>
              </a:defRPr>
            </a:lvl1pPr>
          </a:lstStyle>
          <a:p>
            <a:pPr marL="97155">
              <a:lnSpc>
                <a:spcPts val="1395"/>
              </a:lnSpc>
            </a:pPr>
            <a:fld id="{81D60167-4931-47E6-BA6A-407CBD079E47}" type="slidenum">
              <a:rPr spc="-50" dirty="0"/>
              <a:t>‹#›</a:t>
            </a:fld>
            <a:endParaRPr spc="-5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10/17/2025</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Yu Gothic"/>
                <a:cs typeface="Yu Gothic"/>
              </a:defRPr>
            </a:lvl1pPr>
          </a:lstStyle>
          <a:p>
            <a:pPr marL="97155">
              <a:lnSpc>
                <a:spcPts val="1395"/>
              </a:lnSpc>
            </a:pPr>
            <a:fld id="{81D60167-4931-47E6-BA6A-407CBD079E47}" type="slidenum">
              <a:rPr spc="-50" dirty="0"/>
              <a:t>‹#›</a:t>
            </a:fld>
            <a:endParaRPr spc="-5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47090" y="909447"/>
            <a:ext cx="9174480" cy="0"/>
          </a:xfrm>
          <a:custGeom>
            <a:avLst/>
            <a:gdLst/>
            <a:ahLst/>
            <a:cxnLst/>
            <a:rect l="l" t="t" r="r" b="b"/>
            <a:pathLst>
              <a:path w="9174480">
                <a:moveTo>
                  <a:pt x="0" y="0"/>
                </a:moveTo>
                <a:lnTo>
                  <a:pt x="9174353" y="0"/>
                </a:lnTo>
              </a:path>
            </a:pathLst>
          </a:custGeom>
          <a:ln w="92075">
            <a:solidFill>
              <a:srgbClr val="B4C6E7"/>
            </a:solidFill>
          </a:ln>
        </p:spPr>
        <p:txBody>
          <a:bodyPr wrap="square" lIns="0" tIns="0" rIns="0" bIns="0" rtlCol="0"/>
          <a:lstStyle/>
          <a:p>
            <a:endParaRPr/>
          </a:p>
        </p:txBody>
      </p:sp>
      <p:sp>
        <p:nvSpPr>
          <p:cNvPr id="2" name="Holder 2"/>
          <p:cNvSpPr>
            <a:spLocks noGrp="1"/>
          </p:cNvSpPr>
          <p:nvPr>
            <p:ph type="title"/>
          </p:nvPr>
        </p:nvSpPr>
        <p:spPr>
          <a:xfrm>
            <a:off x="831596" y="295656"/>
            <a:ext cx="4493260" cy="513080"/>
          </a:xfrm>
          <a:prstGeom prst="rect">
            <a:avLst/>
          </a:prstGeom>
        </p:spPr>
        <p:txBody>
          <a:bodyPr wrap="square" lIns="0" tIns="0" rIns="0" bIns="0">
            <a:spAutoFit/>
          </a:bodyPr>
          <a:lstStyle>
            <a:lvl1pPr>
              <a:defRPr sz="3200" b="0" i="0">
                <a:solidFill>
                  <a:schemeClr val="tx1"/>
                </a:solidFill>
                <a:latin typeface="BIZ UDGothic"/>
                <a:cs typeface="BIZ UDGothic"/>
              </a:defRPr>
            </a:lvl1pPr>
          </a:lstStyle>
          <a:p>
            <a:endParaRPr/>
          </a:p>
        </p:txBody>
      </p:sp>
      <p:sp>
        <p:nvSpPr>
          <p:cNvPr id="3" name="Holder 3"/>
          <p:cNvSpPr>
            <a:spLocks noGrp="1"/>
          </p:cNvSpPr>
          <p:nvPr>
            <p:ph type="body" idx="1"/>
          </p:nvPr>
        </p:nvSpPr>
        <p:spPr>
          <a:xfrm>
            <a:off x="450469" y="2774051"/>
            <a:ext cx="8875395" cy="316992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368040" y="6377940"/>
            <a:ext cx="316992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95300" y="6377940"/>
            <a:ext cx="227838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10/17/2025</a:t>
            </a:fld>
            <a:endParaRPr lang="en-US"/>
          </a:p>
        </p:txBody>
      </p:sp>
      <p:sp>
        <p:nvSpPr>
          <p:cNvPr id="6" name="Holder 6"/>
          <p:cNvSpPr>
            <a:spLocks noGrp="1"/>
          </p:cNvSpPr>
          <p:nvPr>
            <p:ph type="sldNum" sz="quarter" idx="7"/>
          </p:nvPr>
        </p:nvSpPr>
        <p:spPr>
          <a:xfrm>
            <a:off x="9247123" y="6505212"/>
            <a:ext cx="233172" cy="193675"/>
          </a:xfrm>
          <a:prstGeom prst="rect">
            <a:avLst/>
          </a:prstGeom>
        </p:spPr>
        <p:txBody>
          <a:bodyPr wrap="square" lIns="0" tIns="0" rIns="0" bIns="0">
            <a:spAutoFit/>
          </a:bodyPr>
          <a:lstStyle>
            <a:lvl1pPr>
              <a:defRPr sz="1200" b="0" i="0">
                <a:solidFill>
                  <a:srgbClr val="888888"/>
                </a:solidFill>
                <a:latin typeface="Yu Gothic"/>
                <a:cs typeface="Yu Gothic"/>
              </a:defRPr>
            </a:lvl1pPr>
          </a:lstStyle>
          <a:p>
            <a:pPr marL="97155">
              <a:lnSpc>
                <a:spcPts val="1395"/>
              </a:lnSpc>
            </a:pPr>
            <a:fld id="{81D60167-4931-47E6-BA6A-407CBD079E47}" type="slidenum">
              <a:rPr spc="-50" dirty="0"/>
              <a:t>‹#›</a:t>
            </a:fld>
            <a:endParaRPr spc="-5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66140" y="3580257"/>
            <a:ext cx="9174480" cy="0"/>
          </a:xfrm>
          <a:custGeom>
            <a:avLst/>
            <a:gdLst/>
            <a:ahLst/>
            <a:cxnLst/>
            <a:rect l="l" t="t" r="r" b="b"/>
            <a:pathLst>
              <a:path w="9174480">
                <a:moveTo>
                  <a:pt x="0" y="0"/>
                </a:moveTo>
                <a:lnTo>
                  <a:pt x="9174353" y="0"/>
                </a:lnTo>
              </a:path>
            </a:pathLst>
          </a:custGeom>
          <a:ln w="92075">
            <a:solidFill>
              <a:srgbClr val="B4C6E7"/>
            </a:solidFill>
          </a:ln>
        </p:spPr>
        <p:txBody>
          <a:bodyPr wrap="square" lIns="0" tIns="0" rIns="0" bIns="0" rtlCol="0"/>
          <a:lstStyle/>
          <a:p>
            <a:endParaRPr/>
          </a:p>
        </p:txBody>
      </p:sp>
      <p:sp>
        <p:nvSpPr>
          <p:cNvPr id="3" name="object 3"/>
          <p:cNvSpPr txBox="1"/>
          <p:nvPr/>
        </p:nvSpPr>
        <p:spPr>
          <a:xfrm>
            <a:off x="2706116" y="2421127"/>
            <a:ext cx="4495800" cy="513080"/>
          </a:xfrm>
          <a:prstGeom prst="rect">
            <a:avLst/>
          </a:prstGeom>
        </p:spPr>
        <p:txBody>
          <a:bodyPr vert="horz" wrap="square" lIns="0" tIns="12065" rIns="0" bIns="0" rtlCol="0">
            <a:spAutoFit/>
          </a:bodyPr>
          <a:lstStyle/>
          <a:p>
            <a:pPr marL="12700">
              <a:lnSpc>
                <a:spcPct val="100000"/>
              </a:lnSpc>
              <a:spcBef>
                <a:spcPts val="95"/>
              </a:spcBef>
            </a:pPr>
            <a:r>
              <a:rPr sz="3200" spc="-45" dirty="0">
                <a:latin typeface="BIZ UDGothic"/>
                <a:cs typeface="BIZ UDGothic"/>
              </a:rPr>
              <a:t>宿泊税検討経緯について</a:t>
            </a:r>
            <a:endParaRPr sz="3200" dirty="0">
              <a:latin typeface="BIZ UDGothic"/>
              <a:cs typeface="BIZ UDGothic"/>
            </a:endParaRPr>
          </a:p>
        </p:txBody>
      </p:sp>
      <p:sp>
        <p:nvSpPr>
          <p:cNvPr id="6" name="object 6"/>
          <p:cNvSpPr txBox="1"/>
          <p:nvPr/>
        </p:nvSpPr>
        <p:spPr>
          <a:xfrm>
            <a:off x="9035542" y="6441711"/>
            <a:ext cx="110489" cy="193675"/>
          </a:xfrm>
          <a:prstGeom prst="rect">
            <a:avLst/>
          </a:prstGeom>
        </p:spPr>
        <p:txBody>
          <a:bodyPr vert="horz" wrap="square" lIns="0" tIns="0" rIns="0" bIns="0" rtlCol="0">
            <a:spAutoFit/>
          </a:bodyPr>
          <a:lstStyle/>
          <a:p>
            <a:pPr marL="12700">
              <a:lnSpc>
                <a:spcPts val="1395"/>
              </a:lnSpc>
            </a:pPr>
            <a:r>
              <a:rPr sz="1200" spc="-50" dirty="0">
                <a:solidFill>
                  <a:srgbClr val="888888"/>
                </a:solidFill>
                <a:latin typeface="Yu Gothic"/>
                <a:cs typeface="Yu Gothic"/>
              </a:rPr>
              <a:t>1</a:t>
            </a:r>
            <a:endParaRPr sz="1200">
              <a:latin typeface="Yu Gothic"/>
              <a:cs typeface="Yu Gothic"/>
            </a:endParaRPr>
          </a:p>
        </p:txBody>
      </p:sp>
      <p:sp>
        <p:nvSpPr>
          <p:cNvPr id="4" name="object 4"/>
          <p:cNvSpPr txBox="1"/>
          <p:nvPr/>
        </p:nvSpPr>
        <p:spPr>
          <a:xfrm>
            <a:off x="2057400" y="4213608"/>
            <a:ext cx="6058916" cy="1084528"/>
          </a:xfrm>
          <a:prstGeom prst="rect">
            <a:avLst/>
          </a:prstGeom>
        </p:spPr>
        <p:txBody>
          <a:bodyPr vert="horz" wrap="square" lIns="0" tIns="12700" rIns="0" bIns="0" rtlCol="0">
            <a:spAutoFit/>
          </a:bodyPr>
          <a:lstStyle/>
          <a:p>
            <a:pPr marL="621665" marR="5080" indent="-609600">
              <a:lnSpc>
                <a:spcPct val="116100"/>
              </a:lnSpc>
              <a:spcBef>
                <a:spcPts val="100"/>
              </a:spcBef>
            </a:pPr>
            <a:r>
              <a:rPr sz="3200" spc="-45" dirty="0">
                <a:latin typeface="BIZ UDGothic"/>
                <a:cs typeface="BIZ UDGothic"/>
              </a:rPr>
              <a:t>第１回</a:t>
            </a:r>
            <a:r>
              <a:rPr lang="ja-JP" altLang="en-US" sz="3200" spc="-45" dirty="0">
                <a:latin typeface="BIZ UDGothic"/>
                <a:cs typeface="BIZ UDGothic"/>
              </a:rPr>
              <a:t>白浜町</a:t>
            </a:r>
            <a:r>
              <a:rPr sz="3200" spc="-45" dirty="0" err="1">
                <a:latin typeface="BIZ UDGothic"/>
                <a:cs typeface="BIZ UDGothic"/>
              </a:rPr>
              <a:t>宿泊税検討委員会</a:t>
            </a:r>
            <a:endParaRPr lang="en-US" altLang="ja-JP" sz="3200" spc="-45" dirty="0">
              <a:latin typeface="BIZ UDGothic"/>
              <a:cs typeface="BIZ UDGothic"/>
            </a:endParaRPr>
          </a:p>
          <a:p>
            <a:pPr marL="621665" marR="5080" indent="-609600">
              <a:lnSpc>
                <a:spcPct val="116100"/>
              </a:lnSpc>
              <a:spcBef>
                <a:spcPts val="100"/>
              </a:spcBef>
            </a:pPr>
            <a:r>
              <a:rPr lang="ja-JP" altLang="en-US" sz="3200" spc="-45" dirty="0">
                <a:latin typeface="BIZ UDGothic"/>
                <a:cs typeface="BIZ UDGothic"/>
              </a:rPr>
              <a:t>　</a:t>
            </a:r>
            <a:r>
              <a:rPr lang="ja-JP" altLang="en-US" sz="3200" spc="-45">
                <a:latin typeface="BIZ UDGothic"/>
                <a:cs typeface="BIZ UDGothic"/>
              </a:rPr>
              <a:t>　</a:t>
            </a:r>
            <a:r>
              <a:rPr sz="3200" spc="-40">
                <a:latin typeface="BIZ UDGothic"/>
                <a:cs typeface="BIZ UDGothic"/>
              </a:rPr>
              <a:t>令和</a:t>
            </a:r>
            <a:r>
              <a:rPr lang="ja-JP" altLang="en-US" sz="3200" spc="-40" dirty="0">
                <a:latin typeface="BIZ UDGothic"/>
                <a:cs typeface="BIZ UDGothic"/>
              </a:rPr>
              <a:t>７</a:t>
            </a:r>
            <a:r>
              <a:rPr sz="3200" spc="-40" dirty="0">
                <a:latin typeface="BIZ UDGothic"/>
                <a:cs typeface="BIZ UDGothic"/>
              </a:rPr>
              <a:t>年</a:t>
            </a:r>
            <a:r>
              <a:rPr lang="ja-JP" altLang="en-US" sz="3200" spc="-25" dirty="0">
                <a:latin typeface="BIZ UDGothic"/>
                <a:cs typeface="BIZ UDGothic"/>
              </a:rPr>
              <a:t>１０</a:t>
            </a:r>
            <a:r>
              <a:rPr sz="3200" spc="-40" dirty="0">
                <a:latin typeface="BIZ UDGothic"/>
                <a:cs typeface="BIZ UDGothic"/>
              </a:rPr>
              <a:t>月</a:t>
            </a:r>
            <a:r>
              <a:rPr lang="ja-JP" altLang="en-US" sz="3200" spc="-25" dirty="0">
                <a:latin typeface="BIZ UDGothic"/>
                <a:cs typeface="BIZ UDGothic"/>
              </a:rPr>
              <a:t>３０</a:t>
            </a:r>
            <a:r>
              <a:rPr sz="3200" spc="-50" dirty="0">
                <a:latin typeface="BIZ UDGothic"/>
                <a:cs typeface="BIZ UDGothic"/>
              </a:rPr>
              <a:t>日</a:t>
            </a:r>
            <a:endParaRPr sz="3200" dirty="0">
              <a:latin typeface="BIZ UDGothic"/>
              <a:cs typeface="BIZ UDGothic"/>
            </a:endParaRPr>
          </a:p>
        </p:txBody>
      </p:sp>
      <p:sp>
        <p:nvSpPr>
          <p:cNvPr id="5" name="object 5"/>
          <p:cNvSpPr txBox="1">
            <a:spLocks noGrp="1"/>
          </p:cNvSpPr>
          <p:nvPr>
            <p:ph type="title"/>
          </p:nvPr>
        </p:nvSpPr>
        <p:spPr>
          <a:xfrm>
            <a:off x="8561323" y="217931"/>
            <a:ext cx="1143635" cy="361315"/>
          </a:xfrm>
          <a:prstGeom prst="rect">
            <a:avLst/>
          </a:prstGeom>
        </p:spPr>
        <p:txBody>
          <a:bodyPr vert="horz" wrap="square" lIns="0" tIns="12700" rIns="0" bIns="0" rtlCol="0">
            <a:spAutoFit/>
          </a:bodyPr>
          <a:lstStyle/>
          <a:p>
            <a:pPr marL="12700">
              <a:lnSpc>
                <a:spcPct val="100000"/>
              </a:lnSpc>
              <a:spcBef>
                <a:spcPts val="100"/>
              </a:spcBef>
            </a:pPr>
            <a:r>
              <a:rPr sz="2200" spc="-15" dirty="0">
                <a:latin typeface="MS Mincho"/>
                <a:cs typeface="MS Mincho"/>
              </a:rPr>
              <a:t>資料№１</a:t>
            </a:r>
            <a:endParaRPr sz="2200">
              <a:latin typeface="MS Mincho"/>
              <a:cs typeface="MS Minch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05600" y="93471"/>
            <a:ext cx="2832989" cy="151323"/>
          </a:xfrm>
          <a:prstGeom prst="rect">
            <a:avLst/>
          </a:prstGeom>
        </p:spPr>
        <p:txBody>
          <a:bodyPr vert="horz" wrap="square" lIns="0" tIns="12700" rIns="0" bIns="0" rtlCol="0">
            <a:spAutoFit/>
          </a:bodyPr>
          <a:lstStyle/>
          <a:p>
            <a:pPr marL="12700">
              <a:lnSpc>
                <a:spcPct val="100000"/>
              </a:lnSpc>
              <a:spcBef>
                <a:spcPts val="100"/>
              </a:spcBef>
            </a:pPr>
            <a:r>
              <a:rPr sz="900" dirty="0" err="1">
                <a:latin typeface="MS Mincho"/>
                <a:cs typeface="MS Mincho"/>
              </a:rPr>
              <a:t>令和</a:t>
            </a:r>
            <a:r>
              <a:rPr lang="ja-JP" altLang="en-US" sz="900" dirty="0">
                <a:latin typeface="MS Mincho"/>
                <a:cs typeface="MS Mincho"/>
              </a:rPr>
              <a:t>７</a:t>
            </a:r>
            <a:r>
              <a:rPr sz="900" dirty="0">
                <a:latin typeface="MS Mincho"/>
                <a:cs typeface="MS Mincho"/>
              </a:rPr>
              <a:t>年</a:t>
            </a:r>
            <a:r>
              <a:rPr lang="ja-JP" altLang="en-US" sz="900" dirty="0">
                <a:latin typeface="MS Mincho"/>
                <a:cs typeface="MS Mincho"/>
              </a:rPr>
              <a:t>１０</a:t>
            </a:r>
            <a:r>
              <a:rPr sz="900" dirty="0">
                <a:latin typeface="MS Mincho"/>
                <a:cs typeface="MS Mincho"/>
              </a:rPr>
              <a:t>月</a:t>
            </a:r>
            <a:r>
              <a:rPr lang="ja-JP" altLang="en-US" sz="900" dirty="0">
                <a:latin typeface="MS Mincho"/>
                <a:cs typeface="MS Mincho"/>
              </a:rPr>
              <a:t>３０</a:t>
            </a:r>
            <a:r>
              <a:rPr sz="900" spc="10" dirty="0">
                <a:latin typeface="MS Mincho"/>
                <a:cs typeface="MS Mincho"/>
              </a:rPr>
              <a:t>日 第１回宿泊税検討委員会資料</a:t>
            </a:r>
            <a:endParaRPr sz="900" dirty="0">
              <a:latin typeface="MS Mincho"/>
              <a:cs typeface="MS Mincho"/>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45" dirty="0"/>
              <a:t>宿泊税検討経緯について</a:t>
            </a:r>
          </a:p>
        </p:txBody>
      </p:sp>
      <p:sp>
        <p:nvSpPr>
          <p:cNvPr id="4" name="object 4"/>
          <p:cNvSpPr txBox="1"/>
          <p:nvPr/>
        </p:nvSpPr>
        <p:spPr>
          <a:xfrm>
            <a:off x="425450" y="908202"/>
            <a:ext cx="9156700" cy="2371725"/>
          </a:xfrm>
          <a:prstGeom prst="rect">
            <a:avLst/>
          </a:prstGeom>
        </p:spPr>
        <p:txBody>
          <a:bodyPr vert="horz" wrap="square" lIns="0" tIns="87630" rIns="0" bIns="0" rtlCol="0">
            <a:spAutoFit/>
          </a:bodyPr>
          <a:lstStyle/>
          <a:p>
            <a:pPr marL="12700">
              <a:lnSpc>
                <a:spcPct val="100000"/>
              </a:lnSpc>
              <a:spcBef>
                <a:spcPts val="690"/>
              </a:spcBef>
            </a:pPr>
            <a:r>
              <a:rPr sz="1800" dirty="0">
                <a:latin typeface="BIZ UDGothic"/>
                <a:cs typeface="BIZ UDGothic"/>
              </a:rPr>
              <a:t>(4)</a:t>
            </a:r>
            <a:r>
              <a:rPr sz="1800" spc="-10" dirty="0">
                <a:latin typeface="BIZ UDGothic"/>
                <a:cs typeface="BIZ UDGothic"/>
              </a:rPr>
              <a:t>財源の検討について</a:t>
            </a:r>
            <a:endParaRPr sz="1800" dirty="0">
              <a:latin typeface="BIZ UDGothic"/>
              <a:cs typeface="BIZ UDGothic"/>
            </a:endParaRPr>
          </a:p>
          <a:p>
            <a:pPr marL="203200">
              <a:lnSpc>
                <a:spcPct val="100000"/>
              </a:lnSpc>
              <a:spcBef>
                <a:spcPts val="495"/>
              </a:spcBef>
            </a:pPr>
            <a:r>
              <a:rPr sz="1500" dirty="0">
                <a:latin typeface="BIZ UDGothic"/>
                <a:cs typeface="BIZ UDGothic"/>
              </a:rPr>
              <a:t>④入湯税（超過課税）</a:t>
            </a:r>
            <a:r>
              <a:rPr sz="1500" spc="-5" dirty="0">
                <a:latin typeface="BIZ UDGothic"/>
                <a:cs typeface="BIZ UDGothic"/>
              </a:rPr>
              <a:t>と宿泊税の比較について</a:t>
            </a:r>
            <a:endParaRPr sz="1500" dirty="0">
              <a:latin typeface="BIZ UDGothic"/>
              <a:cs typeface="BIZ UDGothic"/>
            </a:endParaRPr>
          </a:p>
          <a:p>
            <a:pPr marL="320040">
              <a:lnSpc>
                <a:spcPct val="100000"/>
              </a:lnSpc>
              <a:spcBef>
                <a:spcPts val="944"/>
              </a:spcBef>
              <a:tabLst>
                <a:tab pos="732790" algn="l"/>
              </a:tabLst>
            </a:pPr>
            <a:r>
              <a:rPr sz="1300" b="0" spc="-25" dirty="0">
                <a:latin typeface="BIZ UDMincho Medium"/>
                <a:cs typeface="BIZ UDMincho Medium"/>
              </a:rPr>
              <a:t>(ｱ)</a:t>
            </a:r>
            <a:r>
              <a:rPr sz="1300" b="0" spc="-5" dirty="0">
                <a:latin typeface="BIZ UDMincho Medium"/>
                <a:cs typeface="BIZ UDMincho Medium"/>
              </a:rPr>
              <a:t>入湯税</a:t>
            </a:r>
            <a:r>
              <a:rPr sz="1300" b="0" dirty="0">
                <a:latin typeface="BIZ UDMincho Medium"/>
                <a:cs typeface="BIZ UDMincho Medium"/>
              </a:rPr>
              <a:t>（</a:t>
            </a:r>
            <a:r>
              <a:rPr sz="1300" b="0" spc="-5" dirty="0">
                <a:latin typeface="BIZ UDMincho Medium"/>
                <a:cs typeface="BIZ UDMincho Medium"/>
              </a:rPr>
              <a:t>超過課税</a:t>
            </a:r>
            <a:r>
              <a:rPr sz="1300" b="0" spc="-50" dirty="0">
                <a:latin typeface="BIZ UDMincho Medium"/>
                <a:cs typeface="BIZ UDMincho Medium"/>
              </a:rPr>
              <a:t>）</a:t>
            </a:r>
            <a:endParaRPr sz="1300" dirty="0">
              <a:latin typeface="BIZ UDMincho Medium"/>
              <a:cs typeface="BIZ UDMincho Medium"/>
            </a:endParaRPr>
          </a:p>
          <a:p>
            <a:pPr marL="554990" marR="5080" indent="165100">
              <a:lnSpc>
                <a:spcPct val="100000"/>
              </a:lnSpc>
            </a:pPr>
            <a:r>
              <a:rPr sz="1300" b="0" spc="-15" dirty="0">
                <a:latin typeface="BIZ UDMincho Medium"/>
                <a:cs typeface="BIZ UDMincho Medium"/>
              </a:rPr>
              <a:t>入湯税は鉱泉浴場の入湯行為に対してかかる税金で、地方税法第</a:t>
            </a:r>
            <a:r>
              <a:rPr sz="1300" b="0" spc="-10" dirty="0">
                <a:latin typeface="BIZ UDMincho Medium"/>
                <a:cs typeface="BIZ UDMincho Medium"/>
              </a:rPr>
              <a:t>701</a:t>
            </a:r>
            <a:r>
              <a:rPr sz="1300" b="0" spc="-20" dirty="0">
                <a:latin typeface="BIZ UDMincho Medium"/>
                <a:cs typeface="BIZ UDMincho Medium"/>
              </a:rPr>
              <a:t>条の規定により、町の環境衛生施設、鉱泉</a:t>
            </a:r>
            <a:r>
              <a:rPr sz="1300" b="0" spc="-15" dirty="0">
                <a:latin typeface="BIZ UDMincho Medium"/>
                <a:cs typeface="BIZ UDMincho Medium"/>
              </a:rPr>
              <a:t>源の保護管理施設、消防施設等の整備や観光振興に要する費用に充てられる目的税。さらなる財源を確保するには、</a:t>
            </a:r>
            <a:r>
              <a:rPr sz="1300" b="0" spc="-5" dirty="0">
                <a:latin typeface="BIZ UDMincho Medium"/>
                <a:cs typeface="BIZ UDMincho Medium"/>
              </a:rPr>
              <a:t>超過課税</a:t>
            </a:r>
            <a:r>
              <a:rPr sz="1300" b="0" dirty="0">
                <a:latin typeface="BIZ UDMincho Medium"/>
                <a:cs typeface="BIZ UDMincho Medium"/>
              </a:rPr>
              <a:t>（</a:t>
            </a:r>
            <a:r>
              <a:rPr sz="1300" b="0" spc="-5" dirty="0">
                <a:latin typeface="BIZ UDMincho Medium"/>
                <a:cs typeface="BIZ UDMincho Medium"/>
              </a:rPr>
              <a:t>入湯税値上げ</a:t>
            </a:r>
            <a:r>
              <a:rPr sz="1300" b="0" spc="-10" dirty="0">
                <a:latin typeface="BIZ UDMincho Medium"/>
                <a:cs typeface="BIZ UDMincho Medium"/>
              </a:rPr>
              <a:t>）</a:t>
            </a:r>
            <a:r>
              <a:rPr sz="1300" b="0" spc="-15" dirty="0">
                <a:latin typeface="BIZ UDMincho Medium"/>
                <a:cs typeface="BIZ UDMincho Medium"/>
              </a:rPr>
              <a:t>を検討することとなる。※参考資料１参照</a:t>
            </a:r>
            <a:endParaRPr sz="1300" dirty="0">
              <a:latin typeface="BIZ UDMincho Medium"/>
              <a:cs typeface="BIZ UDMincho Medium"/>
            </a:endParaRPr>
          </a:p>
          <a:p>
            <a:pPr marL="320040">
              <a:lnSpc>
                <a:spcPct val="100000"/>
              </a:lnSpc>
              <a:tabLst>
                <a:tab pos="732790" algn="l"/>
              </a:tabLst>
            </a:pPr>
            <a:r>
              <a:rPr sz="1300" b="0" spc="-25" dirty="0">
                <a:latin typeface="BIZ UDMincho Medium"/>
                <a:cs typeface="BIZ UDMincho Medium"/>
              </a:rPr>
              <a:t>(ｲ)</a:t>
            </a:r>
            <a:r>
              <a:rPr sz="1300" b="0" spc="-20" dirty="0">
                <a:latin typeface="BIZ UDMincho Medium"/>
                <a:cs typeface="BIZ UDMincho Medium"/>
              </a:rPr>
              <a:t>宿泊税</a:t>
            </a:r>
            <a:endParaRPr sz="1300" dirty="0">
              <a:latin typeface="BIZ UDMincho Medium"/>
              <a:cs typeface="BIZ UDMincho Medium"/>
            </a:endParaRPr>
          </a:p>
          <a:p>
            <a:pPr marL="567690" marR="238760" indent="165100">
              <a:lnSpc>
                <a:spcPct val="100000"/>
              </a:lnSpc>
            </a:pPr>
            <a:r>
              <a:rPr sz="1300" b="0" spc="-10" dirty="0">
                <a:latin typeface="BIZ UDMincho Medium"/>
                <a:cs typeface="BIZ UDMincho Medium"/>
              </a:rPr>
              <a:t>宿泊税は旅館業法に規定する旅館等への宿泊に対してかける法定外目的税。地方税法第731</a:t>
            </a:r>
            <a:r>
              <a:rPr sz="1300" b="0" spc="-15" dirty="0">
                <a:latin typeface="BIZ UDMincho Medium"/>
                <a:cs typeface="BIZ UDMincho Medium"/>
              </a:rPr>
              <a:t>条に基づき、条例で定める特定の費用に充てるもの。近年、各自治体において観光振興の財源とすべく、検討・導入が進んでいる。</a:t>
            </a:r>
            <a:endParaRPr sz="1300" dirty="0">
              <a:latin typeface="BIZ UDMincho Medium"/>
              <a:cs typeface="BIZ UDMincho Medium"/>
            </a:endParaRPr>
          </a:p>
          <a:p>
            <a:pPr marL="320040">
              <a:lnSpc>
                <a:spcPct val="100000"/>
              </a:lnSpc>
              <a:tabLst>
                <a:tab pos="732790" algn="l"/>
              </a:tabLst>
            </a:pPr>
            <a:r>
              <a:rPr sz="1300" b="0" spc="-25" dirty="0">
                <a:latin typeface="BIZ UDMincho Medium"/>
                <a:cs typeface="BIZ UDMincho Medium"/>
              </a:rPr>
              <a:t>(ｳ)</a:t>
            </a:r>
            <a:r>
              <a:rPr sz="1300" b="0" spc="-5" dirty="0">
                <a:latin typeface="BIZ UDMincho Medium"/>
                <a:cs typeface="BIZ UDMincho Medium"/>
              </a:rPr>
              <a:t>入湯税</a:t>
            </a:r>
            <a:r>
              <a:rPr sz="1300" b="0" dirty="0">
                <a:latin typeface="BIZ UDMincho Medium"/>
                <a:cs typeface="BIZ UDMincho Medium"/>
              </a:rPr>
              <a:t>（</a:t>
            </a:r>
            <a:r>
              <a:rPr sz="1300" b="0" spc="-5" dirty="0">
                <a:latin typeface="BIZ UDMincho Medium"/>
                <a:cs typeface="BIZ UDMincho Medium"/>
              </a:rPr>
              <a:t>超過課税</a:t>
            </a:r>
            <a:r>
              <a:rPr sz="1300" b="0" spc="-10" dirty="0">
                <a:latin typeface="BIZ UDMincho Medium"/>
                <a:cs typeface="BIZ UDMincho Medium"/>
              </a:rPr>
              <a:t>）</a:t>
            </a:r>
            <a:r>
              <a:rPr sz="1300" b="0" spc="-15" dirty="0">
                <a:latin typeface="BIZ UDMincho Medium"/>
                <a:cs typeface="BIZ UDMincho Medium"/>
              </a:rPr>
              <a:t>と宿泊税の比較</a:t>
            </a:r>
            <a:endParaRPr sz="1300" dirty="0">
              <a:latin typeface="BIZ UDMincho Medium"/>
              <a:cs typeface="BIZ UDMincho Medium"/>
            </a:endParaRPr>
          </a:p>
        </p:txBody>
      </p:sp>
      <p:pic>
        <p:nvPicPr>
          <p:cNvPr id="5" name="object 5"/>
          <p:cNvPicPr/>
          <p:nvPr/>
        </p:nvPicPr>
        <p:blipFill>
          <a:blip r:embed="rId2" cstate="print"/>
          <a:stretch>
            <a:fillRect/>
          </a:stretch>
        </p:blipFill>
        <p:spPr>
          <a:xfrm>
            <a:off x="365759" y="3460987"/>
            <a:ext cx="9160263" cy="2513092"/>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2700">
              <a:lnSpc>
                <a:spcPts val="1395"/>
              </a:lnSpc>
            </a:pPr>
            <a:fld id="{81D60167-4931-47E6-BA6A-407CBD079E47}" type="slidenum">
              <a:rPr spc="-25" dirty="0"/>
              <a:t>10</a:t>
            </a:fld>
            <a:endParaRPr spc="-25"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81800" y="93471"/>
            <a:ext cx="2756789" cy="151323"/>
          </a:xfrm>
          <a:prstGeom prst="rect">
            <a:avLst/>
          </a:prstGeom>
        </p:spPr>
        <p:txBody>
          <a:bodyPr vert="horz" wrap="square" lIns="0" tIns="12700" rIns="0" bIns="0" rtlCol="0">
            <a:spAutoFit/>
          </a:bodyPr>
          <a:lstStyle/>
          <a:p>
            <a:pPr marL="12700">
              <a:lnSpc>
                <a:spcPct val="100000"/>
              </a:lnSpc>
              <a:spcBef>
                <a:spcPts val="100"/>
              </a:spcBef>
            </a:pPr>
            <a:r>
              <a:rPr sz="900" dirty="0" err="1">
                <a:latin typeface="MS Mincho"/>
                <a:cs typeface="MS Mincho"/>
              </a:rPr>
              <a:t>令和</a:t>
            </a:r>
            <a:r>
              <a:rPr lang="ja-JP" altLang="en-US" sz="900" dirty="0">
                <a:latin typeface="MS Mincho"/>
                <a:cs typeface="MS Mincho"/>
              </a:rPr>
              <a:t>７</a:t>
            </a:r>
            <a:r>
              <a:rPr sz="900" dirty="0">
                <a:latin typeface="MS Mincho"/>
                <a:cs typeface="MS Mincho"/>
              </a:rPr>
              <a:t>年</a:t>
            </a:r>
            <a:r>
              <a:rPr lang="ja-JP" altLang="en-US" sz="900" dirty="0">
                <a:latin typeface="MS Mincho"/>
                <a:cs typeface="MS Mincho"/>
              </a:rPr>
              <a:t>１０</a:t>
            </a:r>
            <a:r>
              <a:rPr sz="900" dirty="0">
                <a:latin typeface="MS Mincho"/>
                <a:cs typeface="MS Mincho"/>
              </a:rPr>
              <a:t>月</a:t>
            </a:r>
            <a:r>
              <a:rPr lang="ja-JP" altLang="en-US" sz="900" dirty="0">
                <a:latin typeface="MS Mincho"/>
                <a:cs typeface="MS Mincho"/>
              </a:rPr>
              <a:t>３０</a:t>
            </a:r>
            <a:r>
              <a:rPr sz="900" spc="10" dirty="0">
                <a:latin typeface="MS Mincho"/>
                <a:cs typeface="MS Mincho"/>
              </a:rPr>
              <a:t>日 第１回宿泊税検討委員会資料</a:t>
            </a:r>
            <a:endParaRPr sz="900" dirty="0">
              <a:latin typeface="MS Mincho"/>
              <a:cs typeface="MS Mincho"/>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2700">
              <a:lnSpc>
                <a:spcPts val="1395"/>
              </a:lnSpc>
            </a:pPr>
            <a:fld id="{81D60167-4931-47E6-BA6A-407CBD079E47}" type="slidenum">
              <a:rPr spc="-25" dirty="0"/>
              <a:t>11</a:t>
            </a:fld>
            <a:endParaRPr spc="-25" dirty="0"/>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45" dirty="0"/>
              <a:t>宿泊税検討経緯について</a:t>
            </a:r>
          </a:p>
        </p:txBody>
      </p:sp>
      <p:sp>
        <p:nvSpPr>
          <p:cNvPr id="4" name="object 4"/>
          <p:cNvSpPr txBox="1"/>
          <p:nvPr/>
        </p:nvSpPr>
        <p:spPr>
          <a:xfrm>
            <a:off x="425450" y="983488"/>
            <a:ext cx="28829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BIZ UDGothic"/>
                <a:cs typeface="BIZ UDGothic"/>
              </a:rPr>
              <a:t>(5)</a:t>
            </a:r>
            <a:r>
              <a:rPr sz="1800" spc="-5" dirty="0">
                <a:latin typeface="BIZ UDGothic"/>
                <a:cs typeface="BIZ UDGothic"/>
              </a:rPr>
              <a:t>宿泊税検討経緯のまとめ</a:t>
            </a:r>
            <a:endParaRPr sz="1800">
              <a:latin typeface="BIZ UDGothic"/>
              <a:cs typeface="BIZ UDGothic"/>
            </a:endParaRPr>
          </a:p>
        </p:txBody>
      </p:sp>
      <p:sp>
        <p:nvSpPr>
          <p:cNvPr id="5" name="object 5"/>
          <p:cNvSpPr txBox="1"/>
          <p:nvPr/>
        </p:nvSpPr>
        <p:spPr>
          <a:xfrm>
            <a:off x="425450" y="4495800"/>
            <a:ext cx="8877300" cy="1755802"/>
          </a:xfrm>
          <a:prstGeom prst="rect">
            <a:avLst/>
          </a:prstGeom>
          <a:solidFill>
            <a:srgbClr val="FCFBD5">
              <a:alpha val="50195"/>
            </a:srgbClr>
          </a:solidFill>
          <a:ln w="9525">
            <a:solidFill>
              <a:srgbClr val="000000"/>
            </a:solidFill>
          </a:ln>
        </p:spPr>
        <p:txBody>
          <a:bodyPr vert="horz" wrap="square" lIns="0" tIns="59690" rIns="0" bIns="0" rtlCol="0">
            <a:spAutoFit/>
          </a:bodyPr>
          <a:lstStyle/>
          <a:p>
            <a:pPr marL="269240">
              <a:lnSpc>
                <a:spcPct val="100000"/>
              </a:lnSpc>
              <a:spcBef>
                <a:spcPts val="470"/>
              </a:spcBef>
            </a:pPr>
            <a:r>
              <a:rPr sz="1400" spc="-15" dirty="0">
                <a:latin typeface="BIZ UDGothic"/>
                <a:cs typeface="BIZ UDGothic"/>
              </a:rPr>
              <a:t>少子高齢化の進展に伴う急激な人口減少や地域の経済産業活動の縮小に伴い、町税収入の減少が懸念され</a:t>
            </a:r>
            <a:endParaRPr sz="1400" dirty="0">
              <a:latin typeface="BIZ UDGothic"/>
              <a:cs typeface="BIZ UDGothic"/>
            </a:endParaRPr>
          </a:p>
          <a:p>
            <a:pPr marL="90805" marR="244475">
              <a:lnSpc>
                <a:spcPct val="179600"/>
              </a:lnSpc>
            </a:pPr>
            <a:r>
              <a:rPr sz="1400" spc="-15" dirty="0" err="1">
                <a:latin typeface="BIZ UDGothic"/>
                <a:cs typeface="BIZ UDGothic"/>
              </a:rPr>
              <a:t>る中、交流人口を拡大させ</a:t>
            </a:r>
            <a:r>
              <a:rPr sz="1400" spc="-15" dirty="0">
                <a:latin typeface="BIZ UDGothic"/>
                <a:cs typeface="BIZ UDGothic"/>
              </a:rPr>
              <a:t>、</a:t>
            </a:r>
            <a:r>
              <a:rPr lang="ja-JP" altLang="en-US" sz="1400" spc="-15" dirty="0">
                <a:latin typeface="BIZ UDGothic"/>
                <a:cs typeface="BIZ UDGothic"/>
              </a:rPr>
              <a:t>白浜</a:t>
            </a:r>
            <a:r>
              <a:rPr sz="1400" spc="-15" dirty="0" err="1">
                <a:latin typeface="BIZ UDGothic"/>
                <a:cs typeface="BIZ UDGothic"/>
              </a:rPr>
              <a:t>町の地域経済の活性化に大きく貢献する観光振興に関する重要性が高まって</a:t>
            </a:r>
            <a:r>
              <a:rPr lang="ja-JP" altLang="en-US" sz="1400" spc="-15" dirty="0">
                <a:latin typeface="BIZ UDGothic"/>
                <a:cs typeface="BIZ UDGothic"/>
              </a:rPr>
              <a:t>いる。今後、</a:t>
            </a:r>
            <a:r>
              <a:rPr sz="1400" spc="-15" dirty="0">
                <a:latin typeface="BIZ UDGothic"/>
                <a:cs typeface="BIZ UDGothic"/>
              </a:rPr>
              <a:t>観光施策を継続的に実施していくことを目的とした財源の確保として、規模・安定性・継続性の観点から、受益に応じた負担を求める関係が明確で、町民に負担を求めない新たな税として「</a:t>
            </a:r>
            <a:r>
              <a:rPr sz="1400" b="1" spc="-30" dirty="0">
                <a:latin typeface="BIZ UDGothic"/>
                <a:cs typeface="BIZ UDGothic"/>
              </a:rPr>
              <a:t>宿泊</a:t>
            </a:r>
            <a:r>
              <a:rPr sz="1400" b="1" dirty="0">
                <a:latin typeface="BIZ UDGothic"/>
                <a:cs typeface="BIZ UDGothic"/>
              </a:rPr>
              <a:t>税</a:t>
            </a:r>
            <a:r>
              <a:rPr sz="1400" spc="-20" dirty="0">
                <a:latin typeface="BIZ UDGothic"/>
                <a:cs typeface="BIZ UDGothic"/>
              </a:rPr>
              <a:t>」を検討する。</a:t>
            </a:r>
            <a:endParaRPr sz="1400" dirty="0">
              <a:latin typeface="BIZ UDGothic"/>
              <a:cs typeface="BIZ UDGothic"/>
            </a:endParaRPr>
          </a:p>
        </p:txBody>
      </p:sp>
      <p:sp>
        <p:nvSpPr>
          <p:cNvPr id="10" name="正方形/長方形 9">
            <a:extLst>
              <a:ext uri="{FF2B5EF4-FFF2-40B4-BE49-F238E27FC236}">
                <a16:creationId xmlns:a16="http://schemas.microsoft.com/office/drawing/2014/main" id="{E887B01B-BC50-42EA-985C-EF668B29D097}"/>
              </a:ext>
            </a:extLst>
          </p:cNvPr>
          <p:cNvSpPr/>
          <p:nvPr/>
        </p:nvSpPr>
        <p:spPr>
          <a:xfrm>
            <a:off x="425450" y="1433068"/>
            <a:ext cx="8732392" cy="3385542"/>
          </a:xfrm>
          <a:prstGeom prst="rect">
            <a:avLst/>
          </a:prstGeom>
        </p:spPr>
        <p:txBody>
          <a:bodyPr wrap="square">
            <a:spAutoFit/>
          </a:bodyPr>
          <a:lstStyle/>
          <a:p>
            <a:r>
              <a:rPr lang="ja-JP" altLang="en-US" sz="1400" dirty="0">
                <a:latin typeface="BIZ UDGothic" panose="020B0400000000000000" pitchFamily="49" charset="-128"/>
                <a:ea typeface="BIZ UDGothic" panose="020B0400000000000000" pitchFamily="49" charset="-128"/>
              </a:rPr>
              <a:t>～観光財源として宿泊税が有力視される理由～</a:t>
            </a:r>
          </a:p>
          <a:p>
            <a:r>
              <a:rPr lang="ja-JP" altLang="en-US" sz="1400" dirty="0">
                <a:latin typeface="BIZ UDGothic" panose="020B0400000000000000" pitchFamily="49" charset="-128"/>
                <a:ea typeface="BIZ UDGothic" panose="020B0400000000000000" pitchFamily="49" charset="-128"/>
              </a:rPr>
              <a:t>⑴　地方財政の仕組み</a:t>
            </a:r>
          </a:p>
          <a:p>
            <a:r>
              <a:rPr lang="ja-JP" altLang="en-US" sz="1400" dirty="0">
                <a:latin typeface="BIZ UDGothic" panose="020B0400000000000000" pitchFamily="49" charset="-128"/>
                <a:ea typeface="BIZ UDGothic" panose="020B0400000000000000" pitchFamily="49" charset="-128"/>
              </a:rPr>
              <a:t>・観光客の増加によって町税が増えても、地方交付税が減額され、収入増にはそのまま結び付かないが、入湯税などの「法定目的税」や宿泊税などの「法定外目的税」、「法定外普通税」、「協力金」であれば、地方交付税は減額されない。</a:t>
            </a:r>
          </a:p>
          <a:p>
            <a:pPr marL="0" marR="0" lvl="0" indent="0" defTabSz="914400" eaLnBrk="1" fontAlgn="auto" latinLnBrk="0" hangingPunct="1">
              <a:lnSpc>
                <a:spcPct val="100000"/>
              </a:lnSpc>
              <a:spcBef>
                <a:spcPts val="0"/>
              </a:spcBef>
              <a:spcAft>
                <a:spcPts val="0"/>
              </a:spcAft>
              <a:buClrTx/>
              <a:buSzTx/>
              <a:buFontTx/>
              <a:buNone/>
              <a:tabLst/>
              <a:defRPr/>
            </a:pPr>
            <a:r>
              <a:rPr lang="ja-JP" altLang="en-US" sz="1400" dirty="0">
                <a:latin typeface="BIZ UDGothic" panose="020B0400000000000000" pitchFamily="49" charset="-128"/>
                <a:ea typeface="BIZ UDGothic" panose="020B0400000000000000" pitchFamily="49" charset="-128"/>
              </a:rPr>
              <a:t>⑵　税としての特性</a:t>
            </a:r>
          </a:p>
          <a:p>
            <a:pPr marL="0" marR="0" lvl="0" indent="0" defTabSz="914400" eaLnBrk="1" fontAlgn="auto" latinLnBrk="0" hangingPunct="1">
              <a:lnSpc>
                <a:spcPct val="100000"/>
              </a:lnSpc>
              <a:spcBef>
                <a:spcPts val="0"/>
              </a:spcBef>
              <a:spcAft>
                <a:spcPts val="0"/>
              </a:spcAft>
              <a:buClrTx/>
              <a:buSzTx/>
              <a:buFontTx/>
              <a:buNone/>
              <a:tabLst/>
              <a:defRPr/>
            </a:pPr>
            <a:r>
              <a:rPr lang="ja-JP" altLang="en-US" sz="1400" dirty="0">
                <a:latin typeface="BIZ UDGothic" panose="020B0400000000000000" pitchFamily="49" charset="-128"/>
                <a:ea typeface="BIZ UDGothic" panose="020B0400000000000000" pitchFamily="49" charset="-128"/>
              </a:rPr>
              <a:t>・「協力金」等と異なり、税として徴収できる強制力がある。</a:t>
            </a:r>
          </a:p>
          <a:p>
            <a:pPr marL="0" marR="0" lvl="0" indent="0" defTabSz="914400" eaLnBrk="1" fontAlgn="auto" latinLnBrk="0" hangingPunct="1">
              <a:lnSpc>
                <a:spcPct val="100000"/>
              </a:lnSpc>
              <a:spcBef>
                <a:spcPts val="0"/>
              </a:spcBef>
              <a:spcAft>
                <a:spcPts val="0"/>
              </a:spcAft>
              <a:buClrTx/>
              <a:buSzTx/>
              <a:buFontTx/>
              <a:buNone/>
              <a:tabLst/>
              <a:defRPr/>
            </a:pPr>
            <a:r>
              <a:rPr lang="ja-JP" altLang="en-US" sz="1400" dirty="0">
                <a:latin typeface="BIZ UDGothic" panose="020B0400000000000000" pitchFamily="49" charset="-128"/>
                <a:ea typeface="BIZ UDGothic" panose="020B0400000000000000" pitchFamily="49" charset="-128"/>
              </a:rPr>
              <a:t>・条例で使途を定めることにより、受益と負担の関係を明確にできる。</a:t>
            </a:r>
            <a:endParaRPr lang="en-US" altLang="ja-JP" sz="1400" dirty="0">
              <a:latin typeface="BIZ UDGothic" panose="020B0400000000000000" pitchFamily="49" charset="-128"/>
              <a:ea typeface="BIZ UDGothic" panose="020B0400000000000000" pitchFamily="49" charset="-128"/>
            </a:endParaRPr>
          </a:p>
          <a:p>
            <a:pPr marL="0" marR="0" lvl="0" indent="0" defTabSz="914400" eaLnBrk="1" fontAlgn="auto" latinLnBrk="0" hangingPunct="1">
              <a:lnSpc>
                <a:spcPct val="100000"/>
              </a:lnSpc>
              <a:spcBef>
                <a:spcPts val="0"/>
              </a:spcBef>
              <a:spcAft>
                <a:spcPts val="0"/>
              </a:spcAft>
              <a:buClrTx/>
              <a:buSzTx/>
              <a:buFontTx/>
              <a:buNone/>
              <a:tabLst/>
              <a:defRPr/>
            </a:pPr>
            <a:r>
              <a:rPr lang="ja-JP" altLang="en-US" sz="1400" dirty="0">
                <a:latin typeface="BIZ UDGothic" panose="020B0400000000000000" pitchFamily="49" charset="-128"/>
                <a:ea typeface="BIZ UDGothic" panose="020B0400000000000000" pitchFamily="49" charset="-128"/>
              </a:rPr>
              <a:t>⑶　宿泊税の利点</a:t>
            </a:r>
            <a:endParaRPr lang="en-US" altLang="ja-JP" sz="1400" dirty="0">
              <a:latin typeface="BIZ UDGothic" panose="020B0400000000000000" pitchFamily="49" charset="-128"/>
              <a:ea typeface="BIZ UDGothic" panose="020B0400000000000000" pitchFamily="49" charset="-128"/>
            </a:endParaRPr>
          </a:p>
          <a:p>
            <a:pPr marL="0" marR="0" lvl="0" indent="0" defTabSz="914400" eaLnBrk="1" fontAlgn="auto" latinLnBrk="0" hangingPunct="1">
              <a:lnSpc>
                <a:spcPct val="100000"/>
              </a:lnSpc>
              <a:spcBef>
                <a:spcPts val="0"/>
              </a:spcBef>
              <a:spcAft>
                <a:spcPts val="0"/>
              </a:spcAft>
              <a:buClrTx/>
              <a:buSzTx/>
              <a:buFontTx/>
              <a:buNone/>
              <a:tabLst/>
              <a:defRPr/>
            </a:pPr>
            <a:r>
              <a:rPr lang="ja-JP" altLang="en-US" sz="1400" dirty="0">
                <a:latin typeface="BIZ UDGothic" panose="020B0400000000000000" pitchFamily="49" charset="-128"/>
                <a:ea typeface="BIZ UDGothic" panose="020B0400000000000000" pitchFamily="49" charset="-128"/>
              </a:rPr>
              <a:t>・課税客体（宿泊者の宿泊行為）が明確であり、公平性も担保できる。</a:t>
            </a:r>
          </a:p>
          <a:p>
            <a:pPr marL="0" marR="0" lvl="0" indent="0" defTabSz="914400" eaLnBrk="1" fontAlgn="auto" latinLnBrk="0" hangingPunct="1">
              <a:lnSpc>
                <a:spcPct val="100000"/>
              </a:lnSpc>
              <a:spcBef>
                <a:spcPts val="0"/>
              </a:spcBef>
              <a:spcAft>
                <a:spcPts val="0"/>
              </a:spcAft>
              <a:buClrTx/>
              <a:buSzTx/>
              <a:buFontTx/>
              <a:buNone/>
              <a:tabLst/>
              <a:defRPr/>
            </a:pPr>
            <a:r>
              <a:rPr lang="ja-JP" altLang="en-US" sz="1400" dirty="0">
                <a:latin typeface="BIZ UDGothic" panose="020B0400000000000000" pitchFamily="49" charset="-128"/>
                <a:ea typeface="BIZ UDGothic" panose="020B0400000000000000" pitchFamily="49" charset="-128"/>
              </a:rPr>
              <a:t>・担税力が期待できると共に、一定規模の税収確保が安定的に見込める。</a:t>
            </a:r>
          </a:p>
          <a:p>
            <a:pPr marL="0" marR="0" lvl="0" indent="0" defTabSz="914400" eaLnBrk="1" fontAlgn="auto" latinLnBrk="0" hangingPunct="1">
              <a:lnSpc>
                <a:spcPct val="100000"/>
              </a:lnSpc>
              <a:spcBef>
                <a:spcPts val="0"/>
              </a:spcBef>
              <a:spcAft>
                <a:spcPts val="0"/>
              </a:spcAft>
              <a:buClrTx/>
              <a:buSzTx/>
              <a:buFontTx/>
              <a:buNone/>
              <a:tabLst/>
              <a:defRPr/>
            </a:pPr>
            <a:r>
              <a:rPr lang="ja-JP" altLang="en-US" sz="1400" dirty="0">
                <a:latin typeface="BIZ UDGothic" panose="020B0400000000000000" pitchFamily="49" charset="-128"/>
                <a:ea typeface="BIZ UDGothic" panose="020B0400000000000000" pitchFamily="49" charset="-128"/>
              </a:rPr>
              <a:t>・宿泊者と事業者の理解を得ることで、確実に徴収することができる。</a:t>
            </a:r>
          </a:p>
          <a:p>
            <a:pPr marL="0" marR="0" lvl="0" indent="0" defTabSz="914400" eaLnBrk="1" fontAlgn="auto" latinLnBrk="0" hangingPunct="1">
              <a:lnSpc>
                <a:spcPct val="100000"/>
              </a:lnSpc>
              <a:spcBef>
                <a:spcPts val="0"/>
              </a:spcBef>
              <a:spcAft>
                <a:spcPts val="0"/>
              </a:spcAft>
              <a:buClrTx/>
              <a:buSzTx/>
              <a:buFontTx/>
              <a:buNone/>
              <a:tabLst/>
              <a:defRPr/>
            </a:pPr>
            <a:r>
              <a:rPr lang="ja-JP" altLang="en-US" sz="1400" dirty="0">
                <a:latin typeface="BIZ UDGothic" panose="020B0400000000000000" pitchFamily="49" charset="-128"/>
                <a:ea typeface="BIZ UDGothic" panose="020B0400000000000000" pitchFamily="49" charset="-128"/>
              </a:rPr>
              <a:t>・導入事例が積み重ねられており、制度設計の見通しがつきやすい。</a:t>
            </a:r>
          </a:p>
          <a:p>
            <a:pPr marL="0" marR="0" lvl="0" indent="0" defTabSz="914400" eaLnBrk="1" fontAlgn="auto" latinLnBrk="0" hangingPunct="1">
              <a:lnSpc>
                <a:spcPct val="100000"/>
              </a:lnSpc>
              <a:spcBef>
                <a:spcPts val="0"/>
              </a:spcBef>
              <a:spcAft>
                <a:spcPts val="0"/>
              </a:spcAft>
              <a:buClrTx/>
              <a:buSzTx/>
              <a:buFontTx/>
              <a:buNone/>
              <a:tabLst/>
              <a:defRPr/>
            </a:pPr>
            <a:endParaRPr lang="ja-JP" altLang="en-US" sz="1400" dirty="0">
              <a:latin typeface="BIZ UDGothic" panose="020B0400000000000000" pitchFamily="49" charset="-128"/>
              <a:ea typeface="BIZ UDGothic" panose="020B0400000000000000" pitchFamily="49" charset="-128"/>
            </a:endParaRPr>
          </a:p>
          <a:p>
            <a:endParaRPr lang="ja-JP"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629400" y="159113"/>
            <a:ext cx="2909189" cy="151323"/>
          </a:xfrm>
          <a:prstGeom prst="rect">
            <a:avLst/>
          </a:prstGeom>
        </p:spPr>
        <p:txBody>
          <a:bodyPr vert="horz" wrap="square" lIns="0" tIns="12700" rIns="0" bIns="0" rtlCol="0">
            <a:spAutoFit/>
          </a:bodyPr>
          <a:lstStyle/>
          <a:p>
            <a:pPr marL="12700">
              <a:lnSpc>
                <a:spcPct val="100000"/>
              </a:lnSpc>
              <a:spcBef>
                <a:spcPts val="100"/>
              </a:spcBef>
            </a:pPr>
            <a:r>
              <a:rPr sz="900" dirty="0" err="1">
                <a:latin typeface="MS Mincho"/>
                <a:cs typeface="MS Mincho"/>
              </a:rPr>
              <a:t>令和</a:t>
            </a:r>
            <a:r>
              <a:rPr lang="ja-JP" altLang="en-US" sz="900" dirty="0">
                <a:latin typeface="MS Mincho"/>
                <a:cs typeface="MS Mincho"/>
              </a:rPr>
              <a:t>７</a:t>
            </a:r>
            <a:r>
              <a:rPr sz="900" dirty="0">
                <a:latin typeface="MS Mincho"/>
                <a:cs typeface="MS Mincho"/>
              </a:rPr>
              <a:t>年</a:t>
            </a:r>
            <a:r>
              <a:rPr lang="ja-JP" altLang="en-US" sz="900" dirty="0">
                <a:latin typeface="MS Mincho"/>
                <a:cs typeface="MS Mincho"/>
              </a:rPr>
              <a:t>１０</a:t>
            </a:r>
            <a:r>
              <a:rPr sz="900" dirty="0">
                <a:latin typeface="MS Mincho"/>
                <a:cs typeface="MS Mincho"/>
              </a:rPr>
              <a:t>月</a:t>
            </a:r>
            <a:r>
              <a:rPr lang="ja-JP" altLang="en-US" sz="900" dirty="0">
                <a:latin typeface="MS Mincho"/>
                <a:cs typeface="MS Mincho"/>
              </a:rPr>
              <a:t>３０</a:t>
            </a:r>
            <a:r>
              <a:rPr sz="900" spc="10" dirty="0">
                <a:latin typeface="MS Mincho"/>
                <a:cs typeface="MS Mincho"/>
              </a:rPr>
              <a:t>日 第１回宿泊税検討委員会資料</a:t>
            </a:r>
            <a:endParaRPr sz="900" dirty="0">
              <a:latin typeface="MS Mincho"/>
              <a:cs typeface="MS Mincho"/>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45" dirty="0"/>
              <a:t>宿泊税検討経緯について</a:t>
            </a:r>
          </a:p>
        </p:txBody>
      </p:sp>
      <p:sp>
        <p:nvSpPr>
          <p:cNvPr id="4" name="object 4"/>
          <p:cNvSpPr txBox="1"/>
          <p:nvPr/>
        </p:nvSpPr>
        <p:spPr>
          <a:xfrm>
            <a:off x="347090" y="1319402"/>
            <a:ext cx="8111110" cy="1173976"/>
          </a:xfrm>
          <a:prstGeom prst="rect">
            <a:avLst/>
          </a:prstGeom>
          <a:solidFill>
            <a:srgbClr val="FCFBD5">
              <a:alpha val="50195"/>
            </a:srgbClr>
          </a:solidFill>
          <a:ln w="9525">
            <a:solidFill>
              <a:srgbClr val="000000"/>
            </a:solidFill>
          </a:ln>
        </p:spPr>
        <p:txBody>
          <a:bodyPr vert="horz" wrap="square" lIns="0" tIns="22225" rIns="0" bIns="0" rtlCol="0">
            <a:spAutoFit/>
          </a:bodyPr>
          <a:lstStyle/>
          <a:p>
            <a:pPr marL="90805" marR="121285" indent="177800">
              <a:lnSpc>
                <a:spcPct val="110100"/>
              </a:lnSpc>
              <a:spcBef>
                <a:spcPts val="175"/>
              </a:spcBef>
            </a:pPr>
            <a:r>
              <a:rPr lang="ja-JP" altLang="en-US" sz="1400" spc="-10" dirty="0">
                <a:latin typeface="BIZ UDGothic"/>
                <a:cs typeface="BIZ UDGothic"/>
              </a:rPr>
              <a:t>過去</a:t>
            </a:r>
            <a:r>
              <a:rPr lang="en-US" altLang="ja-JP" sz="1400" spc="-10" dirty="0">
                <a:latin typeface="BIZ UDGothic"/>
                <a:cs typeface="BIZ UDGothic"/>
              </a:rPr>
              <a:t>10</a:t>
            </a:r>
            <a:r>
              <a:rPr lang="ja-JP" altLang="en-US" sz="1400" spc="-10" dirty="0">
                <a:latin typeface="BIZ UDGothic"/>
                <a:cs typeface="BIZ UDGothic"/>
              </a:rPr>
              <a:t>年の観光客数推計を見ると、宿泊客は和歌山県において国民</a:t>
            </a:r>
            <a:r>
              <a:rPr lang="ja-JP" altLang="en-US" sz="1400" spc="-10">
                <a:latin typeface="BIZ UDGothic"/>
                <a:cs typeface="BIZ UDGothic"/>
              </a:rPr>
              <a:t>体育大会（現在の国民スポーツ大会）が</a:t>
            </a:r>
            <a:r>
              <a:rPr lang="ja-JP" altLang="en-US" sz="1400" spc="-10" dirty="0">
                <a:latin typeface="BIZ UDGothic"/>
                <a:cs typeface="BIZ UDGothic"/>
              </a:rPr>
              <a:t>開催された平成</a:t>
            </a:r>
            <a:r>
              <a:rPr lang="en-US" altLang="ja-JP" sz="1400" spc="-10" dirty="0">
                <a:latin typeface="BIZ UDGothic"/>
                <a:cs typeface="BIZ UDGothic"/>
              </a:rPr>
              <a:t>27</a:t>
            </a:r>
            <a:r>
              <a:rPr lang="ja-JP" altLang="en-US" sz="1400" spc="-10" dirty="0">
                <a:latin typeface="BIZ UDGothic"/>
                <a:cs typeface="BIZ UDGothic"/>
              </a:rPr>
              <a:t>年が最も多く、日帰り客は令和元</a:t>
            </a:r>
            <a:r>
              <a:rPr sz="1400" spc="-10" dirty="0">
                <a:latin typeface="BIZ UDGothic"/>
                <a:cs typeface="BIZ UDGothic"/>
              </a:rPr>
              <a:t>年</a:t>
            </a:r>
            <a:r>
              <a:rPr lang="ja-JP" altLang="en-US" sz="1400" spc="-10" dirty="0">
                <a:latin typeface="BIZ UDGothic"/>
                <a:cs typeface="BIZ UDGothic"/>
              </a:rPr>
              <a:t>が最も多くなっており、観光客総数としてのピークも同じく令和元年となっている。しかしながら翌令和</a:t>
            </a:r>
            <a:r>
              <a:rPr lang="en-US" altLang="ja-JP" sz="1400" spc="-10" dirty="0">
                <a:latin typeface="BIZ UDGothic"/>
                <a:cs typeface="BIZ UDGothic"/>
              </a:rPr>
              <a:t>2</a:t>
            </a:r>
            <a:r>
              <a:rPr lang="ja-JP" altLang="en-US" sz="1400" spc="-10" dirty="0">
                <a:latin typeface="BIZ UDGothic"/>
                <a:cs typeface="BIZ UDGothic"/>
              </a:rPr>
              <a:t>年からの新型コロナウイルス感染症の影響により、特に宿泊客数は大きく落ち込み、</a:t>
            </a:r>
            <a:r>
              <a:rPr lang="ja-JP" altLang="en-US" sz="1400" spc="-15" dirty="0">
                <a:latin typeface="BIZ UDGothic"/>
                <a:cs typeface="BIZ UDGothic"/>
              </a:rPr>
              <a:t>コロナ禍後に回復傾向にあるが、</a:t>
            </a:r>
            <a:r>
              <a:rPr lang="ja-JP" altLang="en-US" sz="1400" spc="-10" dirty="0">
                <a:latin typeface="BIZ UDGothic"/>
                <a:cs typeface="BIZ UDGothic"/>
              </a:rPr>
              <a:t>令和</a:t>
            </a:r>
            <a:r>
              <a:rPr lang="en-US" altLang="ja-JP" sz="1400" spc="-10" dirty="0">
                <a:latin typeface="BIZ UDGothic"/>
                <a:cs typeface="BIZ UDGothic"/>
              </a:rPr>
              <a:t>6</a:t>
            </a:r>
            <a:r>
              <a:rPr lang="ja-JP" altLang="en-US" sz="1400" spc="-10" dirty="0">
                <a:latin typeface="BIZ UDGothic"/>
                <a:cs typeface="BIZ UDGothic"/>
              </a:rPr>
              <a:t>年の観光客総数は、</a:t>
            </a:r>
            <a:r>
              <a:rPr lang="ja-JP" altLang="en-US" sz="1400" spc="-15" dirty="0">
                <a:latin typeface="BIZ UDGothic"/>
                <a:cs typeface="BIZ UDGothic"/>
              </a:rPr>
              <a:t>最盛期の</a:t>
            </a:r>
            <a:r>
              <a:rPr lang="ja-JP" altLang="en-US" sz="1400" spc="-10" dirty="0">
                <a:latin typeface="BIZ UDGothic"/>
                <a:cs typeface="BIZ UDGothic"/>
              </a:rPr>
              <a:t>対元年比で</a:t>
            </a:r>
            <a:r>
              <a:rPr lang="en-US" altLang="ja-JP" sz="1400" spc="-10" dirty="0">
                <a:latin typeface="BIZ UDGothic"/>
                <a:cs typeface="BIZ UDGothic"/>
              </a:rPr>
              <a:t>87.6</a:t>
            </a:r>
            <a:r>
              <a:rPr lang="ja-JP" altLang="en-US" sz="1400" spc="-10" dirty="0">
                <a:latin typeface="BIZ UDGothic"/>
                <a:cs typeface="BIZ UDGothic"/>
              </a:rPr>
              <a:t>％と</a:t>
            </a:r>
            <a:r>
              <a:rPr lang="ja-JP" altLang="en-US" sz="1400" spc="-15" dirty="0">
                <a:latin typeface="BIZ UDGothic"/>
                <a:cs typeface="BIZ UDGothic"/>
              </a:rPr>
              <a:t>戻りきっていない状況にある。</a:t>
            </a:r>
            <a:endParaRPr sz="1400" dirty="0">
              <a:latin typeface="BIZ UDGothic"/>
              <a:cs typeface="BIZ UDGothic"/>
            </a:endParaRPr>
          </a:p>
        </p:txBody>
      </p:sp>
      <p:sp>
        <p:nvSpPr>
          <p:cNvPr id="83" name="object 83"/>
          <p:cNvSpPr txBox="1">
            <a:spLocks noGrp="1"/>
          </p:cNvSpPr>
          <p:nvPr>
            <p:ph type="sldNum" sz="quarter" idx="7"/>
          </p:nvPr>
        </p:nvSpPr>
        <p:spPr>
          <a:prstGeom prst="rect">
            <a:avLst/>
          </a:prstGeom>
        </p:spPr>
        <p:txBody>
          <a:bodyPr vert="horz" wrap="square" lIns="0" tIns="0" rIns="0" bIns="0" rtlCol="0">
            <a:spAutoFit/>
          </a:bodyPr>
          <a:lstStyle/>
          <a:p>
            <a:pPr marL="97155">
              <a:lnSpc>
                <a:spcPts val="1395"/>
              </a:lnSpc>
            </a:pPr>
            <a:fld id="{81D60167-4931-47E6-BA6A-407CBD079E47}" type="slidenum">
              <a:rPr spc="-50" dirty="0"/>
              <a:t>2</a:t>
            </a:fld>
            <a:endParaRPr spc="-50" dirty="0"/>
          </a:p>
        </p:txBody>
      </p:sp>
      <p:sp>
        <p:nvSpPr>
          <p:cNvPr id="68" name="object 68"/>
          <p:cNvSpPr txBox="1"/>
          <p:nvPr/>
        </p:nvSpPr>
        <p:spPr>
          <a:xfrm>
            <a:off x="425450" y="983488"/>
            <a:ext cx="15113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BIZ UDGothic"/>
                <a:cs typeface="BIZ UDGothic"/>
              </a:rPr>
              <a:t>(1)</a:t>
            </a:r>
            <a:r>
              <a:rPr sz="1800" spc="-10" dirty="0">
                <a:latin typeface="BIZ UDGothic"/>
                <a:cs typeface="BIZ UDGothic"/>
              </a:rPr>
              <a:t>観光の現状</a:t>
            </a:r>
            <a:endParaRPr sz="1800">
              <a:latin typeface="BIZ UDGothic"/>
              <a:cs typeface="BIZ UDGothic"/>
            </a:endParaRPr>
          </a:p>
        </p:txBody>
      </p:sp>
      <p:pic>
        <p:nvPicPr>
          <p:cNvPr id="72" name="図 71">
            <a:extLst>
              <a:ext uri="{FF2B5EF4-FFF2-40B4-BE49-F238E27FC236}">
                <a16:creationId xmlns:a16="http://schemas.microsoft.com/office/drawing/2014/main" id="{CA9B940F-D819-4D12-A58F-5DDD7355A0B0}"/>
              </a:ext>
            </a:extLst>
          </p:cNvPr>
          <p:cNvPicPr>
            <a:picLocks noChangeAspect="1"/>
          </p:cNvPicPr>
          <p:nvPr/>
        </p:nvPicPr>
        <p:blipFill>
          <a:blip r:embed="rId2"/>
          <a:stretch>
            <a:fillRect/>
          </a:stretch>
        </p:blipFill>
        <p:spPr>
          <a:xfrm>
            <a:off x="343335" y="2896107"/>
            <a:ext cx="5828865" cy="3503520"/>
          </a:xfrm>
          <a:prstGeom prst="rect">
            <a:avLst/>
          </a:prstGeom>
        </p:spPr>
      </p:pic>
      <p:pic>
        <p:nvPicPr>
          <p:cNvPr id="73" name="図 72">
            <a:extLst>
              <a:ext uri="{FF2B5EF4-FFF2-40B4-BE49-F238E27FC236}">
                <a16:creationId xmlns:a16="http://schemas.microsoft.com/office/drawing/2014/main" id="{613AA586-2554-4AE8-AC19-BAFD32C35F51}"/>
              </a:ext>
            </a:extLst>
          </p:cNvPr>
          <p:cNvPicPr>
            <a:picLocks noChangeAspect="1"/>
          </p:cNvPicPr>
          <p:nvPr/>
        </p:nvPicPr>
        <p:blipFill>
          <a:blip r:embed="rId3"/>
          <a:stretch>
            <a:fillRect/>
          </a:stretch>
        </p:blipFill>
        <p:spPr>
          <a:xfrm>
            <a:off x="6089521" y="2870707"/>
            <a:ext cx="3473144" cy="282651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a:extLst>
              <a:ext uri="{FF2B5EF4-FFF2-40B4-BE49-F238E27FC236}">
                <a16:creationId xmlns:a16="http://schemas.microsoft.com/office/drawing/2014/main" id="{973199DD-03CA-43E7-BCF0-D81725C229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1629"/>
          <a:stretch>
            <a:fillRect/>
          </a:stretch>
        </p:blipFill>
        <p:spPr bwMode="auto">
          <a:xfrm>
            <a:off x="400050" y="2590800"/>
            <a:ext cx="5096117" cy="3515106"/>
          </a:xfrm>
          <a:prstGeom prst="rect">
            <a:avLst/>
          </a:prstGeom>
          <a:noFill/>
          <a:extLst>
            <a:ext uri="{909E8E84-426E-40DD-AFC4-6F175D3DCCD1}">
              <a14:hiddenFill xmlns:a14="http://schemas.microsoft.com/office/drawing/2010/main">
                <a:solidFill>
                  <a:srgbClr val="FFFFFF"/>
                </a:solidFill>
              </a14:hiddenFill>
            </a:ext>
          </a:extLst>
        </p:spPr>
      </p:pic>
      <p:sp>
        <p:nvSpPr>
          <p:cNvPr id="2" name="object 2"/>
          <p:cNvSpPr txBox="1"/>
          <p:nvPr/>
        </p:nvSpPr>
        <p:spPr>
          <a:xfrm>
            <a:off x="6705600" y="93471"/>
            <a:ext cx="2832989" cy="151323"/>
          </a:xfrm>
          <a:prstGeom prst="rect">
            <a:avLst/>
          </a:prstGeom>
        </p:spPr>
        <p:txBody>
          <a:bodyPr vert="horz" wrap="square" lIns="0" tIns="12700" rIns="0" bIns="0" rtlCol="0">
            <a:spAutoFit/>
          </a:bodyPr>
          <a:lstStyle/>
          <a:p>
            <a:pPr marL="12700">
              <a:lnSpc>
                <a:spcPct val="100000"/>
              </a:lnSpc>
              <a:spcBef>
                <a:spcPts val="100"/>
              </a:spcBef>
            </a:pPr>
            <a:r>
              <a:rPr sz="900" dirty="0" err="1">
                <a:latin typeface="MS Mincho"/>
                <a:cs typeface="MS Mincho"/>
              </a:rPr>
              <a:t>令和</a:t>
            </a:r>
            <a:r>
              <a:rPr lang="ja-JP" altLang="en-US" sz="900" dirty="0">
                <a:latin typeface="MS Mincho"/>
                <a:cs typeface="MS Mincho"/>
              </a:rPr>
              <a:t>７</a:t>
            </a:r>
            <a:r>
              <a:rPr sz="900" dirty="0">
                <a:latin typeface="MS Mincho"/>
                <a:cs typeface="MS Mincho"/>
              </a:rPr>
              <a:t>年</a:t>
            </a:r>
            <a:r>
              <a:rPr lang="ja-JP" altLang="en-US" sz="900" dirty="0">
                <a:latin typeface="MS Mincho"/>
                <a:cs typeface="MS Mincho"/>
              </a:rPr>
              <a:t>１０</a:t>
            </a:r>
            <a:r>
              <a:rPr sz="900" dirty="0">
                <a:latin typeface="MS Mincho"/>
                <a:cs typeface="MS Mincho"/>
              </a:rPr>
              <a:t>月</a:t>
            </a:r>
            <a:r>
              <a:rPr lang="ja-JP" altLang="en-US" sz="900" dirty="0">
                <a:latin typeface="MS Mincho"/>
                <a:cs typeface="MS Mincho"/>
              </a:rPr>
              <a:t>３０</a:t>
            </a:r>
            <a:r>
              <a:rPr sz="900" spc="10" dirty="0">
                <a:latin typeface="MS Mincho"/>
                <a:cs typeface="MS Mincho"/>
              </a:rPr>
              <a:t>日 第１回宿泊税検討委員会資料</a:t>
            </a:r>
            <a:endParaRPr sz="900" dirty="0">
              <a:latin typeface="MS Mincho"/>
              <a:cs typeface="MS Mincho"/>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45" dirty="0"/>
              <a:t>宿泊税検討経緯について</a:t>
            </a:r>
          </a:p>
        </p:txBody>
      </p:sp>
      <p:sp>
        <p:nvSpPr>
          <p:cNvPr id="83" name="object 83"/>
          <p:cNvSpPr txBox="1">
            <a:spLocks noGrp="1"/>
          </p:cNvSpPr>
          <p:nvPr>
            <p:ph type="sldNum" sz="quarter" idx="7"/>
          </p:nvPr>
        </p:nvSpPr>
        <p:spPr>
          <a:prstGeom prst="rect">
            <a:avLst/>
          </a:prstGeom>
        </p:spPr>
        <p:txBody>
          <a:bodyPr vert="horz" wrap="square" lIns="0" tIns="0" rIns="0" bIns="0" rtlCol="0">
            <a:spAutoFit/>
          </a:bodyPr>
          <a:lstStyle/>
          <a:p>
            <a:pPr marL="97155">
              <a:lnSpc>
                <a:spcPts val="1395"/>
              </a:lnSpc>
            </a:pPr>
            <a:fld id="{81D60167-4931-47E6-BA6A-407CBD079E47}" type="slidenum">
              <a:rPr spc="-50" dirty="0"/>
              <a:t>3</a:t>
            </a:fld>
            <a:endParaRPr spc="-50" dirty="0"/>
          </a:p>
        </p:txBody>
      </p:sp>
      <p:sp>
        <p:nvSpPr>
          <p:cNvPr id="68" name="object 68"/>
          <p:cNvSpPr txBox="1"/>
          <p:nvPr/>
        </p:nvSpPr>
        <p:spPr>
          <a:xfrm>
            <a:off x="425450" y="983488"/>
            <a:ext cx="15113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BIZ UDGothic"/>
                <a:cs typeface="BIZ UDGothic"/>
              </a:rPr>
              <a:t>(1)</a:t>
            </a:r>
            <a:r>
              <a:rPr sz="1800" spc="-10" dirty="0">
                <a:latin typeface="BIZ UDGothic"/>
                <a:cs typeface="BIZ UDGothic"/>
              </a:rPr>
              <a:t>観光の現状</a:t>
            </a:r>
            <a:endParaRPr sz="1800">
              <a:latin typeface="BIZ UDGothic"/>
              <a:cs typeface="BIZ UDGothic"/>
            </a:endParaRPr>
          </a:p>
        </p:txBody>
      </p:sp>
      <p:sp>
        <p:nvSpPr>
          <p:cNvPr id="72" name="Rectangle 2">
            <a:extLst>
              <a:ext uri="{FF2B5EF4-FFF2-40B4-BE49-F238E27FC236}">
                <a16:creationId xmlns:a16="http://schemas.microsoft.com/office/drawing/2014/main" id="{0ED7AF29-D8B1-41B7-8C06-C2E581CB18E7}"/>
              </a:ext>
            </a:extLst>
          </p:cNvPr>
          <p:cNvSpPr>
            <a:spLocks noChangeArrowheads="1"/>
          </p:cNvSpPr>
          <p:nvPr/>
        </p:nvSpPr>
        <p:spPr bwMode="auto">
          <a:xfrm>
            <a:off x="425450" y="1056893"/>
            <a:ext cx="6387983" cy="323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73" name="正方形/長方形 72">
            <a:extLst>
              <a:ext uri="{FF2B5EF4-FFF2-40B4-BE49-F238E27FC236}">
                <a16:creationId xmlns:a16="http://schemas.microsoft.com/office/drawing/2014/main" id="{04539C72-7BB5-4AC9-BFB0-07AF43C376E0}"/>
              </a:ext>
            </a:extLst>
          </p:cNvPr>
          <p:cNvSpPr/>
          <p:nvPr/>
        </p:nvSpPr>
        <p:spPr>
          <a:xfrm>
            <a:off x="685800" y="5334000"/>
            <a:ext cx="8382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object 4">
            <a:extLst>
              <a:ext uri="{FF2B5EF4-FFF2-40B4-BE49-F238E27FC236}">
                <a16:creationId xmlns:a16="http://schemas.microsoft.com/office/drawing/2014/main" id="{AA90D9BB-C053-4827-98AC-6BC6F89AEAB5}"/>
              </a:ext>
            </a:extLst>
          </p:cNvPr>
          <p:cNvSpPr txBox="1"/>
          <p:nvPr/>
        </p:nvSpPr>
        <p:spPr>
          <a:xfrm>
            <a:off x="347090" y="1319403"/>
            <a:ext cx="4133452" cy="1199624"/>
          </a:xfrm>
          <a:prstGeom prst="rect">
            <a:avLst/>
          </a:prstGeom>
          <a:solidFill>
            <a:srgbClr val="FCFBD5">
              <a:alpha val="50195"/>
            </a:srgbClr>
          </a:solidFill>
          <a:ln w="9525">
            <a:solidFill>
              <a:srgbClr val="000000"/>
            </a:solidFill>
          </a:ln>
        </p:spPr>
        <p:txBody>
          <a:bodyPr vert="horz" wrap="square" lIns="0" tIns="22225" rIns="0" bIns="0" rtlCol="0">
            <a:spAutoFit/>
          </a:bodyPr>
          <a:lstStyle/>
          <a:p>
            <a:pPr marL="90805" marR="121285" indent="177800">
              <a:lnSpc>
                <a:spcPct val="110100"/>
              </a:lnSpc>
              <a:spcBef>
                <a:spcPts val="175"/>
              </a:spcBef>
            </a:pPr>
            <a:r>
              <a:rPr lang="ja-JP" altLang="en-US" sz="1400" spc="-10" dirty="0">
                <a:latin typeface="BIZ UDGothic"/>
                <a:cs typeface="BIZ UDGothic"/>
              </a:rPr>
              <a:t>令和７年度白浜町一般会計歳出当初予算における観光費は</a:t>
            </a:r>
            <a:r>
              <a:rPr lang="en-US" altLang="ja-JP" sz="1400" spc="-10" dirty="0">
                <a:latin typeface="BIZ UDGothic"/>
                <a:cs typeface="BIZ UDGothic"/>
              </a:rPr>
              <a:t>469,132</a:t>
            </a:r>
            <a:r>
              <a:rPr lang="ja-JP" altLang="en-US" sz="1400" spc="-10" dirty="0">
                <a:latin typeface="BIZ UDGothic"/>
                <a:cs typeface="BIZ UDGothic"/>
              </a:rPr>
              <a:t>千円で全体の</a:t>
            </a:r>
            <a:r>
              <a:rPr lang="en-US" altLang="ja-JP" sz="1400" spc="-10" dirty="0">
                <a:latin typeface="BIZ UDGothic"/>
                <a:cs typeface="BIZ UDGothic"/>
              </a:rPr>
              <a:t>3.2</a:t>
            </a:r>
            <a:r>
              <a:rPr lang="ja-JP" altLang="en-US" sz="1400" spc="-10" dirty="0">
                <a:latin typeface="BIZ UDGothic"/>
                <a:cs typeface="BIZ UDGothic"/>
              </a:rPr>
              <a:t>％となっている。</a:t>
            </a:r>
            <a:endParaRPr lang="en-US" altLang="ja-JP" sz="1400" spc="-10" dirty="0">
              <a:latin typeface="BIZ UDGothic"/>
              <a:cs typeface="BIZ UDGothic"/>
            </a:endParaRPr>
          </a:p>
          <a:p>
            <a:pPr marL="90805" marR="121285" indent="177800">
              <a:lnSpc>
                <a:spcPct val="110100"/>
              </a:lnSpc>
              <a:spcBef>
                <a:spcPts val="175"/>
              </a:spcBef>
            </a:pPr>
            <a:r>
              <a:rPr lang="ja-JP" altLang="en-US" sz="1400" spc="-10" dirty="0">
                <a:latin typeface="BIZ UDGothic"/>
                <a:cs typeface="BIZ UDGothic"/>
              </a:rPr>
              <a:t>また、令和６年度決算における主な支出は右表のとおりである。</a:t>
            </a:r>
            <a:endParaRPr sz="1400" dirty="0">
              <a:latin typeface="BIZ UDGothic"/>
              <a:cs typeface="BIZ UDGothic"/>
            </a:endParaRPr>
          </a:p>
        </p:txBody>
      </p:sp>
      <p:pic>
        <p:nvPicPr>
          <p:cNvPr id="7" name="図 6">
            <a:extLst>
              <a:ext uri="{FF2B5EF4-FFF2-40B4-BE49-F238E27FC236}">
                <a16:creationId xmlns:a16="http://schemas.microsoft.com/office/drawing/2014/main" id="{A5189C33-EED1-DA73-FC57-1E5A7DE22F27}"/>
              </a:ext>
            </a:extLst>
          </p:cNvPr>
          <p:cNvPicPr>
            <a:picLocks noChangeAspect="1"/>
          </p:cNvPicPr>
          <p:nvPr/>
        </p:nvPicPr>
        <p:blipFill>
          <a:blip r:embed="rId3"/>
          <a:stretch>
            <a:fillRect/>
          </a:stretch>
        </p:blipFill>
        <p:spPr>
          <a:xfrm>
            <a:off x="4658147" y="983488"/>
            <a:ext cx="4822148" cy="5343907"/>
          </a:xfrm>
          <a:prstGeom prst="rect">
            <a:avLst/>
          </a:prstGeom>
        </p:spPr>
      </p:pic>
    </p:spTree>
    <p:extLst>
      <p:ext uri="{BB962C8B-B14F-4D97-AF65-F5344CB8AC3E}">
        <p14:creationId xmlns:p14="http://schemas.microsoft.com/office/powerpoint/2010/main" val="46516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81800" y="93471"/>
            <a:ext cx="1384554" cy="151323"/>
          </a:xfrm>
          <a:prstGeom prst="rect">
            <a:avLst/>
          </a:prstGeom>
        </p:spPr>
        <p:txBody>
          <a:bodyPr vert="horz" wrap="square" lIns="0" tIns="12700" rIns="0" bIns="0" rtlCol="0">
            <a:spAutoFit/>
          </a:bodyPr>
          <a:lstStyle/>
          <a:p>
            <a:pPr marL="12700">
              <a:lnSpc>
                <a:spcPct val="100000"/>
              </a:lnSpc>
              <a:spcBef>
                <a:spcPts val="100"/>
              </a:spcBef>
            </a:pPr>
            <a:r>
              <a:rPr sz="900" dirty="0" err="1">
                <a:latin typeface="MS Mincho"/>
                <a:cs typeface="MS Mincho"/>
              </a:rPr>
              <a:t>令和</a:t>
            </a:r>
            <a:r>
              <a:rPr lang="ja-JP" altLang="en-US" sz="900" dirty="0">
                <a:latin typeface="MS Mincho"/>
                <a:cs typeface="MS Mincho"/>
              </a:rPr>
              <a:t>７</a:t>
            </a:r>
            <a:r>
              <a:rPr sz="900" dirty="0">
                <a:latin typeface="MS Mincho"/>
                <a:cs typeface="MS Mincho"/>
              </a:rPr>
              <a:t>年</a:t>
            </a:r>
            <a:r>
              <a:rPr lang="ja-JP" altLang="en-US" sz="900" dirty="0">
                <a:latin typeface="MS Mincho"/>
                <a:cs typeface="MS Mincho"/>
              </a:rPr>
              <a:t>１０</a:t>
            </a:r>
            <a:r>
              <a:rPr sz="900" dirty="0">
                <a:latin typeface="MS Mincho"/>
                <a:cs typeface="MS Mincho"/>
              </a:rPr>
              <a:t>月</a:t>
            </a:r>
            <a:r>
              <a:rPr lang="ja-JP" altLang="en-US" sz="900" dirty="0">
                <a:latin typeface="MS Mincho"/>
                <a:cs typeface="MS Mincho"/>
              </a:rPr>
              <a:t>３０</a:t>
            </a:r>
            <a:r>
              <a:rPr sz="900" spc="-50" dirty="0">
                <a:latin typeface="MS Mincho"/>
                <a:cs typeface="MS Mincho"/>
              </a:rPr>
              <a:t>日</a:t>
            </a:r>
            <a:endParaRPr sz="900" dirty="0">
              <a:latin typeface="MS Mincho"/>
              <a:cs typeface="MS Mincho"/>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97155">
              <a:lnSpc>
                <a:spcPts val="1395"/>
              </a:lnSpc>
            </a:pPr>
            <a:fld id="{81D60167-4931-47E6-BA6A-407CBD079E47}" type="slidenum">
              <a:rPr spc="-50" dirty="0"/>
              <a:t>4</a:t>
            </a:fld>
            <a:endParaRPr spc="-50" dirty="0"/>
          </a:p>
        </p:txBody>
      </p:sp>
      <p:sp>
        <p:nvSpPr>
          <p:cNvPr id="3" name="object 3"/>
          <p:cNvSpPr txBox="1"/>
          <p:nvPr/>
        </p:nvSpPr>
        <p:spPr>
          <a:xfrm>
            <a:off x="8026654" y="93471"/>
            <a:ext cx="1511935"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MS Mincho"/>
                <a:cs typeface="MS Mincho"/>
              </a:rPr>
              <a:t>第１回宿泊税検討委員会資料</a:t>
            </a:r>
            <a:endParaRPr sz="900">
              <a:latin typeface="MS Mincho"/>
              <a:cs typeface="MS Mincho"/>
            </a:endParaRPr>
          </a:p>
        </p:txBody>
      </p:sp>
      <p:sp>
        <p:nvSpPr>
          <p:cNvPr id="4" name="object 4"/>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45" dirty="0"/>
              <a:t>宿泊税検討経緯について</a:t>
            </a:r>
          </a:p>
        </p:txBody>
      </p:sp>
      <p:sp>
        <p:nvSpPr>
          <p:cNvPr id="5" name="object 5"/>
          <p:cNvSpPr txBox="1"/>
          <p:nvPr/>
        </p:nvSpPr>
        <p:spPr>
          <a:xfrm>
            <a:off x="347090" y="1319402"/>
            <a:ext cx="9174480" cy="1661096"/>
          </a:xfrm>
          <a:prstGeom prst="rect">
            <a:avLst/>
          </a:prstGeom>
          <a:solidFill>
            <a:srgbClr val="FCFBD5">
              <a:alpha val="50195"/>
            </a:srgbClr>
          </a:solidFill>
          <a:ln w="9525">
            <a:solidFill>
              <a:srgbClr val="000000"/>
            </a:solidFill>
          </a:ln>
        </p:spPr>
        <p:txBody>
          <a:bodyPr vert="horz" wrap="square" lIns="0" tIns="16510" rIns="0" bIns="0" rtlCol="0">
            <a:spAutoFit/>
          </a:bodyPr>
          <a:lstStyle/>
          <a:p>
            <a:pPr marL="90805" marR="186055" indent="177800" algn="just">
              <a:lnSpc>
                <a:spcPct val="120200"/>
              </a:lnSpc>
              <a:spcBef>
                <a:spcPts val="130"/>
              </a:spcBef>
            </a:pPr>
            <a:r>
              <a:rPr lang="ja-JP" altLang="en-US" sz="1300" spc="-15" dirty="0">
                <a:latin typeface="BIZ UDGothic" panose="020B0400000000000000" pitchFamily="49" charset="-128"/>
                <a:ea typeface="BIZ UDGothic" panose="020B0400000000000000" pitchFamily="49" charset="-128"/>
                <a:cs typeface="BIZ UDGothic"/>
              </a:rPr>
              <a:t>平成２６年３月、白浜町観光産業経済効果調査協議会が取りまとめた白浜町観光産業経済効果実態調査において、白浜町全産業の観光依存度は４３．１％と示された。観光産業は白浜町の基幹産業であり、</a:t>
            </a:r>
            <a:r>
              <a:rPr sz="1300" spc="-15" dirty="0">
                <a:latin typeface="BIZ UDGothic" panose="020B0400000000000000" pitchFamily="49" charset="-128"/>
                <a:ea typeface="BIZ UDGothic" panose="020B0400000000000000" pitchFamily="49" charset="-128"/>
                <a:cs typeface="BIZ UDGothic"/>
              </a:rPr>
              <a:t>宿泊業者だけでなく、卸売り、飲食や付随するサービス業など裾野が極めて広く、経済・産業への生産波及効果により地域経済の活性化に大きな影響があることから、人口減少が進み、地域の経済産業活動の縮小が懸念される中において、</a:t>
            </a:r>
            <a:r>
              <a:rPr lang="ja-JP" altLang="en-US" sz="1300" spc="-15" dirty="0">
                <a:latin typeface="BIZ UDGothic" panose="020B0400000000000000" pitchFamily="49" charset="-128"/>
                <a:ea typeface="BIZ UDGothic" panose="020B0400000000000000" pitchFamily="49" charset="-128"/>
                <a:cs typeface="BIZ UDGothic"/>
              </a:rPr>
              <a:t>より一層</a:t>
            </a:r>
            <a:r>
              <a:rPr sz="1300" spc="-15" dirty="0">
                <a:latin typeface="BIZ UDGothic" panose="020B0400000000000000" pitchFamily="49" charset="-128"/>
                <a:ea typeface="BIZ UDGothic" panose="020B0400000000000000" pitchFamily="49" charset="-128"/>
                <a:cs typeface="BIZ UDGothic"/>
              </a:rPr>
              <a:t>「</a:t>
            </a:r>
            <a:r>
              <a:rPr sz="1300" spc="-15" dirty="0" err="1">
                <a:latin typeface="BIZ UDGothic" panose="020B0400000000000000" pitchFamily="49" charset="-128"/>
                <a:ea typeface="BIZ UDGothic" panose="020B0400000000000000" pitchFamily="49" charset="-128"/>
                <a:cs typeface="BIZ UDGothic"/>
              </a:rPr>
              <a:t>観光</a:t>
            </a:r>
            <a:r>
              <a:rPr lang="ja-JP" altLang="en-US" sz="1300" spc="-15" dirty="0">
                <a:latin typeface="BIZ UDGothic" panose="020B0400000000000000" pitchFamily="49" charset="-128"/>
                <a:ea typeface="BIZ UDGothic" panose="020B0400000000000000" pitchFamily="49" charset="-128"/>
                <a:cs typeface="BIZ UDGothic"/>
              </a:rPr>
              <a:t>関連産業</a:t>
            </a:r>
            <a:r>
              <a:rPr sz="1300" spc="-15" dirty="0" err="1">
                <a:latin typeface="BIZ UDGothic" panose="020B0400000000000000" pitchFamily="49" charset="-128"/>
                <a:ea typeface="BIZ UDGothic" panose="020B0400000000000000" pitchFamily="49" charset="-128"/>
                <a:cs typeface="BIZ UDGothic"/>
              </a:rPr>
              <a:t>振興」の重要性は高まってきている</a:t>
            </a:r>
            <a:r>
              <a:rPr sz="1300" spc="-15" dirty="0">
                <a:latin typeface="BIZ UDGothic" panose="020B0400000000000000" pitchFamily="49" charset="-128"/>
                <a:ea typeface="BIZ UDGothic" panose="020B0400000000000000" pitchFamily="49" charset="-128"/>
                <a:cs typeface="BIZ UDGothic"/>
              </a:rPr>
              <a:t>。</a:t>
            </a:r>
            <a:r>
              <a:rPr lang="ja-JP" altLang="en-US" sz="1300" spc="-15" dirty="0">
                <a:latin typeface="BIZ UDGothic" panose="020B0400000000000000" pitchFamily="49" charset="-128"/>
                <a:ea typeface="BIZ UDGothic" panose="020B0400000000000000" pitchFamily="49" charset="-128"/>
                <a:cs typeface="BIZ UDGothic"/>
              </a:rPr>
              <a:t>また、白浜</a:t>
            </a:r>
            <a:r>
              <a:rPr sz="1300" spc="-15" dirty="0" err="1">
                <a:latin typeface="BIZ UDGothic" panose="020B0400000000000000" pitchFamily="49" charset="-128"/>
                <a:ea typeface="BIZ UDGothic" panose="020B0400000000000000" pitchFamily="49" charset="-128"/>
                <a:cs typeface="BIZ UDGothic"/>
              </a:rPr>
              <a:t>町の</a:t>
            </a:r>
            <a:r>
              <a:rPr lang="ja-JP" altLang="en-US" sz="1300" spc="-15" dirty="0">
                <a:latin typeface="BIZ UDGothic" panose="020B0400000000000000" pitchFamily="49" charset="-128"/>
                <a:ea typeface="BIZ UDGothic" panose="020B0400000000000000" pitchFamily="49" charset="-128"/>
                <a:cs typeface="BIZ UDGothic"/>
              </a:rPr>
              <a:t>第２次長期</a:t>
            </a:r>
            <a:r>
              <a:rPr sz="1300" spc="-15" dirty="0" err="1">
                <a:latin typeface="BIZ UDGothic" panose="020B0400000000000000" pitchFamily="49" charset="-128"/>
                <a:ea typeface="BIZ UDGothic" panose="020B0400000000000000" pitchFamily="49" charset="-128"/>
                <a:cs typeface="BIZ UDGothic"/>
              </a:rPr>
              <a:t>総合計画や</a:t>
            </a:r>
            <a:r>
              <a:rPr lang="ja-JP" altLang="en-US" sz="1300" spc="-15" dirty="0">
                <a:latin typeface="BIZ UDGothic" panose="020B0400000000000000" pitchFamily="49" charset="-128"/>
                <a:ea typeface="BIZ UDGothic" panose="020B0400000000000000" pitchFamily="49" charset="-128"/>
                <a:cs typeface="BIZ UDGothic"/>
              </a:rPr>
              <a:t>白浜温泉街活性化構想</a:t>
            </a:r>
            <a:r>
              <a:rPr sz="1300" spc="-15" dirty="0" err="1">
                <a:latin typeface="BIZ UDGothic" panose="020B0400000000000000" pitchFamily="49" charset="-128"/>
                <a:ea typeface="BIZ UDGothic" panose="020B0400000000000000" pitchFamily="49" charset="-128"/>
                <a:cs typeface="BIZ UDGothic"/>
              </a:rPr>
              <a:t>推進計画など、町の計画上も観光振興・観光施策は</a:t>
            </a:r>
            <a:r>
              <a:rPr lang="ja-JP" altLang="en-US" sz="1300" spc="-15" dirty="0">
                <a:latin typeface="BIZ UDGothic" panose="020B0400000000000000" pitchFamily="49" charset="-128"/>
                <a:ea typeface="BIZ UDGothic" panose="020B0400000000000000" pitchFamily="49" charset="-128"/>
                <a:cs typeface="BIZ UDGothic"/>
              </a:rPr>
              <a:t>重要な</a:t>
            </a:r>
            <a:r>
              <a:rPr sz="1300" spc="-15" dirty="0" err="1">
                <a:latin typeface="BIZ UDGothic" panose="020B0400000000000000" pitchFamily="49" charset="-128"/>
                <a:ea typeface="BIZ UDGothic" panose="020B0400000000000000" pitchFamily="49" charset="-128"/>
                <a:cs typeface="BIZ UDGothic"/>
              </a:rPr>
              <a:t>位置付け</a:t>
            </a:r>
            <a:r>
              <a:rPr lang="ja-JP" altLang="en-US" sz="1300" spc="-15" dirty="0">
                <a:latin typeface="BIZ UDGothic" panose="020B0400000000000000" pitchFamily="49" charset="-128"/>
                <a:ea typeface="BIZ UDGothic" panose="020B0400000000000000" pitchFamily="49" charset="-128"/>
                <a:cs typeface="BIZ UDGothic"/>
              </a:rPr>
              <a:t>となっており</a:t>
            </a:r>
            <a:r>
              <a:rPr sz="1300" spc="-15" dirty="0">
                <a:latin typeface="BIZ UDGothic" panose="020B0400000000000000" pitchFamily="49" charset="-128"/>
                <a:ea typeface="BIZ UDGothic" panose="020B0400000000000000" pitchFamily="49" charset="-128"/>
                <a:cs typeface="BIZ UDGothic"/>
              </a:rPr>
              <a:t>、</a:t>
            </a:r>
            <a:r>
              <a:rPr sz="1300" dirty="0">
                <a:latin typeface="BIZ UDGothic" panose="020B0400000000000000" pitchFamily="49" charset="-128"/>
                <a:ea typeface="BIZ UDGothic" panose="020B0400000000000000" pitchFamily="49" charset="-128"/>
                <a:cs typeface="BIZ UDGothic"/>
              </a:rPr>
              <a:t>「</a:t>
            </a:r>
            <a:r>
              <a:rPr lang="ja-JP" altLang="en-US" sz="1300" spc="-10" dirty="0">
                <a:latin typeface="BIZ UDGothic" panose="020B0400000000000000" pitchFamily="49" charset="-128"/>
                <a:ea typeface="BIZ UDGothic" panose="020B0400000000000000" pitchFamily="49" charset="-128"/>
                <a:cs typeface="BIZ UDGothic"/>
              </a:rPr>
              <a:t>世界に誇れる観光リゾート白浜・オンリーワンの観光地</a:t>
            </a:r>
            <a:r>
              <a:rPr sz="1300" spc="-10" dirty="0">
                <a:latin typeface="BIZ UDGothic" panose="020B0400000000000000" pitchFamily="49" charset="-128"/>
                <a:ea typeface="BIZ UDGothic" panose="020B0400000000000000" pitchFamily="49" charset="-128"/>
                <a:cs typeface="BIZ UDGothic"/>
              </a:rPr>
              <a:t>」の</a:t>
            </a:r>
            <a:r>
              <a:rPr sz="1300" dirty="0">
                <a:latin typeface="BIZ UDGothic" panose="020B0400000000000000" pitchFamily="49" charset="-128"/>
                <a:ea typeface="BIZ UDGothic" panose="020B0400000000000000" pitchFamily="49" charset="-128"/>
                <a:cs typeface="BIZ UDGothic"/>
              </a:rPr>
              <a:t>実</a:t>
            </a:r>
            <a:r>
              <a:rPr sz="1300" spc="-10" dirty="0">
                <a:latin typeface="BIZ UDGothic" panose="020B0400000000000000" pitchFamily="49" charset="-128"/>
                <a:ea typeface="BIZ UDGothic" panose="020B0400000000000000" pitchFamily="49" charset="-128"/>
                <a:cs typeface="BIZ UDGothic"/>
              </a:rPr>
              <a:t>現を目</a:t>
            </a:r>
            <a:r>
              <a:rPr sz="1300" dirty="0">
                <a:latin typeface="BIZ UDGothic" panose="020B0400000000000000" pitchFamily="49" charset="-128"/>
                <a:ea typeface="BIZ UDGothic" panose="020B0400000000000000" pitchFamily="49" charset="-128"/>
                <a:cs typeface="BIZ UDGothic"/>
              </a:rPr>
              <a:t>指</a:t>
            </a:r>
            <a:r>
              <a:rPr sz="1300" spc="-10" dirty="0">
                <a:latin typeface="BIZ UDGothic" panose="020B0400000000000000" pitchFamily="49" charset="-128"/>
                <a:ea typeface="BIZ UDGothic" panose="020B0400000000000000" pitchFamily="49" charset="-128"/>
                <a:cs typeface="BIZ UDGothic"/>
              </a:rPr>
              <a:t>し、観</a:t>
            </a:r>
            <a:r>
              <a:rPr sz="1300" dirty="0">
                <a:latin typeface="BIZ UDGothic" panose="020B0400000000000000" pitchFamily="49" charset="-128"/>
                <a:ea typeface="BIZ UDGothic" panose="020B0400000000000000" pitchFamily="49" charset="-128"/>
                <a:cs typeface="BIZ UDGothic"/>
              </a:rPr>
              <a:t>光</a:t>
            </a:r>
            <a:r>
              <a:rPr sz="1300" spc="-10" dirty="0">
                <a:latin typeface="BIZ UDGothic" panose="020B0400000000000000" pitchFamily="49" charset="-128"/>
                <a:ea typeface="BIZ UDGothic" panose="020B0400000000000000" pitchFamily="49" charset="-128"/>
                <a:cs typeface="BIZ UDGothic"/>
              </a:rPr>
              <a:t>振興に</a:t>
            </a:r>
            <a:r>
              <a:rPr sz="1300" dirty="0">
                <a:latin typeface="BIZ UDGothic" panose="020B0400000000000000" pitchFamily="49" charset="-128"/>
                <a:ea typeface="BIZ UDGothic" panose="020B0400000000000000" pitchFamily="49" charset="-128"/>
                <a:cs typeface="BIZ UDGothic"/>
              </a:rPr>
              <a:t>取</a:t>
            </a:r>
            <a:r>
              <a:rPr sz="1300" spc="-10" dirty="0">
                <a:latin typeface="BIZ UDGothic" panose="020B0400000000000000" pitchFamily="49" charset="-128"/>
                <a:ea typeface="BIZ UDGothic" panose="020B0400000000000000" pitchFamily="49" charset="-128"/>
                <a:cs typeface="BIZ UDGothic"/>
              </a:rPr>
              <a:t>り組ん</a:t>
            </a:r>
            <a:r>
              <a:rPr sz="1300" dirty="0">
                <a:latin typeface="BIZ UDGothic" panose="020B0400000000000000" pitchFamily="49" charset="-128"/>
                <a:ea typeface="BIZ UDGothic" panose="020B0400000000000000" pitchFamily="49" charset="-128"/>
                <a:cs typeface="BIZ UDGothic"/>
              </a:rPr>
              <a:t>で</a:t>
            </a:r>
            <a:r>
              <a:rPr sz="1300" spc="-10" dirty="0">
                <a:latin typeface="BIZ UDGothic" panose="020B0400000000000000" pitchFamily="49" charset="-128"/>
                <a:ea typeface="BIZ UDGothic" panose="020B0400000000000000" pitchFamily="49" charset="-128"/>
                <a:cs typeface="BIZ UDGothic"/>
              </a:rPr>
              <a:t>いく</a:t>
            </a:r>
            <a:r>
              <a:rPr sz="1300" spc="-50" dirty="0">
                <a:latin typeface="BIZ UDGothic" panose="020B0400000000000000" pitchFamily="49" charset="-128"/>
                <a:ea typeface="BIZ UDGothic" panose="020B0400000000000000" pitchFamily="49" charset="-128"/>
                <a:cs typeface="BIZ UDGothic"/>
              </a:rPr>
              <a:t>。</a:t>
            </a:r>
            <a:endParaRPr sz="1300" dirty="0">
              <a:latin typeface="BIZ UDGothic" panose="020B0400000000000000" pitchFamily="49" charset="-128"/>
              <a:ea typeface="BIZ UDGothic" panose="020B0400000000000000" pitchFamily="49" charset="-128"/>
              <a:cs typeface="BIZ UDGothic"/>
            </a:endParaRPr>
          </a:p>
        </p:txBody>
      </p:sp>
      <p:sp>
        <p:nvSpPr>
          <p:cNvPr id="6" name="object 6"/>
          <p:cNvSpPr txBox="1"/>
          <p:nvPr/>
        </p:nvSpPr>
        <p:spPr>
          <a:xfrm>
            <a:off x="347090" y="3288410"/>
            <a:ext cx="9174480" cy="2272289"/>
          </a:xfrm>
          <a:prstGeom prst="rect">
            <a:avLst/>
          </a:prstGeom>
          <a:ln w="9525">
            <a:solidFill>
              <a:srgbClr val="000000"/>
            </a:solidFill>
          </a:ln>
        </p:spPr>
        <p:txBody>
          <a:bodyPr vert="horz" wrap="square" lIns="0" tIns="34925" rIns="0" bIns="0" rtlCol="0">
            <a:spAutoFit/>
          </a:bodyPr>
          <a:lstStyle/>
          <a:p>
            <a:pPr marL="90805">
              <a:lnSpc>
                <a:spcPts val="1480"/>
              </a:lnSpc>
              <a:spcBef>
                <a:spcPts val="275"/>
              </a:spcBef>
            </a:pPr>
            <a:r>
              <a:rPr sz="1300" b="0" spc="-15" dirty="0">
                <a:latin typeface="BIZ UDGothic" panose="020B0400000000000000" pitchFamily="49" charset="-128"/>
                <a:ea typeface="BIZ UDGothic" panose="020B0400000000000000" pitchFamily="49" charset="-128"/>
                <a:cs typeface="BIZ UDMincho Medium"/>
              </a:rPr>
              <a:t>【</a:t>
            </a:r>
            <a:r>
              <a:rPr sz="1300" b="0" spc="-15" dirty="0" err="1">
                <a:latin typeface="BIZ UDGothic" panose="020B0400000000000000" pitchFamily="49" charset="-128"/>
                <a:ea typeface="BIZ UDGothic" panose="020B0400000000000000" pitchFamily="49" charset="-128"/>
                <a:cs typeface="BIZ UDMincho Medium"/>
              </a:rPr>
              <a:t>基本方針</a:t>
            </a:r>
            <a:r>
              <a:rPr lang="ja-JP" altLang="en-US" sz="1300" b="0" spc="-15" dirty="0">
                <a:latin typeface="BIZ UDGothic" panose="020B0400000000000000" pitchFamily="49" charset="-128"/>
                <a:ea typeface="BIZ UDGothic" panose="020B0400000000000000" pitchFamily="49" charset="-128"/>
                <a:cs typeface="BIZ UDMincho Medium"/>
              </a:rPr>
              <a:t>・現状と課題</a:t>
            </a:r>
            <a:r>
              <a:rPr sz="1300" b="0" spc="-15" dirty="0">
                <a:latin typeface="BIZ UDGothic" panose="020B0400000000000000" pitchFamily="49" charset="-128"/>
                <a:ea typeface="BIZ UDGothic" panose="020B0400000000000000" pitchFamily="49" charset="-128"/>
                <a:cs typeface="BIZ UDMincho Medium"/>
              </a:rPr>
              <a:t>】※一部抜粋</a:t>
            </a:r>
            <a:endParaRPr sz="1300" dirty="0">
              <a:latin typeface="BIZ UDGothic" panose="020B0400000000000000" pitchFamily="49" charset="-128"/>
              <a:ea typeface="BIZ UDGothic" panose="020B0400000000000000" pitchFamily="49" charset="-128"/>
              <a:cs typeface="BIZ UDMincho Medium"/>
            </a:endParaRPr>
          </a:p>
          <a:p>
            <a:pPr marL="90805" marR="156210" indent="165100" algn="just">
              <a:lnSpc>
                <a:spcPct val="90000"/>
              </a:lnSpc>
              <a:spcBef>
                <a:spcPts val="80"/>
              </a:spcBef>
            </a:pPr>
            <a:r>
              <a:rPr lang="ja-JP" altLang="en-US" sz="1300" spc="-20" dirty="0">
                <a:latin typeface="BIZ UDGothic" panose="020B0400000000000000" pitchFamily="49" charset="-128"/>
                <a:ea typeface="BIZ UDGothic" panose="020B0400000000000000" pitchFamily="49" charset="-128"/>
                <a:cs typeface="BIZ UDMincho Medium"/>
              </a:rPr>
              <a:t>町の持続的な発展をめざして、魅力的な観光地に向けた戦略的かつ計画的な取り組みを推進し、地域のにぎわいを創出します。</a:t>
            </a:r>
            <a:endParaRPr lang="en-US" altLang="ja-JP" sz="1300" spc="-20" dirty="0">
              <a:latin typeface="BIZ UDGothic" panose="020B0400000000000000" pitchFamily="49" charset="-128"/>
              <a:ea typeface="BIZ UDGothic" panose="020B0400000000000000" pitchFamily="49" charset="-128"/>
              <a:cs typeface="BIZ UDMincho Medium"/>
            </a:endParaRPr>
          </a:p>
          <a:p>
            <a:pPr marL="90805" marR="156210" indent="165100" algn="just">
              <a:lnSpc>
                <a:spcPct val="90000"/>
              </a:lnSpc>
              <a:spcBef>
                <a:spcPts val="80"/>
              </a:spcBef>
            </a:pPr>
            <a:r>
              <a:rPr lang="ja-JP" altLang="en-US" sz="1300" dirty="0">
                <a:latin typeface="BIZ UDGothic" panose="020B0400000000000000" pitchFamily="49" charset="-128"/>
                <a:ea typeface="BIZ UDGothic" panose="020B0400000000000000" pitchFamily="49" charset="-128"/>
                <a:cs typeface="BIZ UDMincho Medium"/>
              </a:rPr>
              <a:t>観光産業は、重要な成長分野であるといわれている中、グローバル化の進展や人々の価値観の多様化などに伴い、観光地に求められるニーズは多種多様なものとなっています。本町は、風光明媚な海岸や湯量が豊富で泉質の良好な温泉、森と清流と海が織りなす豊かな自然と、世界遺産の「熊野古道大辺路」をはじめ、史跡・文化財などの豊富な観光資源に恵まれているほか、県内唯一の空港である南紀白浜空港が立地する温泉宿泊地となっています。そのような中、平成</a:t>
            </a:r>
            <a:r>
              <a:rPr lang="en-US" altLang="ja-JP" sz="1300" dirty="0">
                <a:latin typeface="BIZ UDGothic" panose="020B0400000000000000" pitchFamily="49" charset="-128"/>
                <a:ea typeface="BIZ UDGothic" panose="020B0400000000000000" pitchFamily="49" charset="-128"/>
                <a:cs typeface="BIZ UDMincho Medium"/>
              </a:rPr>
              <a:t>28</a:t>
            </a:r>
            <a:r>
              <a:rPr lang="ja-JP" altLang="en-US" sz="1300" dirty="0">
                <a:latin typeface="BIZ UDGothic" panose="020B0400000000000000" pitchFamily="49" charset="-128"/>
                <a:ea typeface="BIZ UDGothic" panose="020B0400000000000000" pitchFamily="49" charset="-128"/>
                <a:cs typeface="BIZ UDMincho Medium"/>
              </a:rPr>
              <a:t>年３月に「白浜温泉街活性化構想推進計画」を策定し、「世界に誇れる観光リゾート白浜・オンリーワンの観光地」というテーマのもと、白浜温泉を核とした観光振興に取り組んでいます。</a:t>
            </a:r>
          </a:p>
          <a:p>
            <a:pPr marL="90805" marR="156210" indent="165100" algn="just">
              <a:lnSpc>
                <a:spcPct val="90000"/>
              </a:lnSpc>
              <a:spcBef>
                <a:spcPts val="80"/>
              </a:spcBef>
            </a:pPr>
            <a:r>
              <a:rPr lang="ja-JP" altLang="en-US" sz="1300" dirty="0">
                <a:latin typeface="BIZ UDGothic" panose="020B0400000000000000" pitchFamily="49" charset="-128"/>
                <a:ea typeface="BIZ UDGothic" panose="020B0400000000000000" pitchFamily="49" charset="-128"/>
                <a:cs typeface="BIZ UDMincho Medium"/>
              </a:rPr>
              <a:t>さらに、椿地域は湯治場として全国的に知れ渡っており、日置川地域においては、地域資源を生かした体験・交流型観光を積極的に進めています。今後とも、各地域の特性を発揮し、地域ぐるみによる取り組みを推進していくことが必要です。</a:t>
            </a:r>
            <a:endParaRPr sz="1300" dirty="0">
              <a:latin typeface="BIZ UDGothic" panose="020B0400000000000000" pitchFamily="49" charset="-128"/>
              <a:ea typeface="BIZ UDGothic" panose="020B0400000000000000" pitchFamily="49" charset="-128"/>
              <a:cs typeface="BIZ UDMincho Medium"/>
            </a:endParaRPr>
          </a:p>
        </p:txBody>
      </p:sp>
      <p:sp>
        <p:nvSpPr>
          <p:cNvPr id="7" name="object 7"/>
          <p:cNvSpPr txBox="1"/>
          <p:nvPr/>
        </p:nvSpPr>
        <p:spPr>
          <a:xfrm>
            <a:off x="425450" y="983488"/>
            <a:ext cx="21971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BIZ UDGothic"/>
                <a:cs typeface="BIZ UDGothic"/>
              </a:rPr>
              <a:t>(2)</a:t>
            </a:r>
            <a:r>
              <a:rPr sz="1800" spc="-10" dirty="0">
                <a:latin typeface="BIZ UDGothic"/>
                <a:cs typeface="BIZ UDGothic"/>
              </a:rPr>
              <a:t>観光振興の重要性</a:t>
            </a:r>
            <a:endParaRPr sz="1800">
              <a:latin typeface="BIZ UDGothic"/>
              <a:cs typeface="BIZ UDGothic"/>
            </a:endParaRPr>
          </a:p>
        </p:txBody>
      </p:sp>
      <p:sp>
        <p:nvSpPr>
          <p:cNvPr id="8" name="object 8"/>
          <p:cNvSpPr txBox="1"/>
          <p:nvPr/>
        </p:nvSpPr>
        <p:spPr>
          <a:xfrm>
            <a:off x="425450" y="3023033"/>
            <a:ext cx="5975350" cy="227626"/>
          </a:xfrm>
          <a:prstGeom prst="rect">
            <a:avLst/>
          </a:prstGeom>
        </p:spPr>
        <p:txBody>
          <a:bodyPr vert="horz" wrap="square" lIns="0" tIns="12065" rIns="0" bIns="0" rtlCol="0">
            <a:spAutoFit/>
          </a:bodyPr>
          <a:lstStyle/>
          <a:p>
            <a:pPr marL="12700">
              <a:lnSpc>
                <a:spcPct val="100000"/>
              </a:lnSpc>
              <a:spcBef>
                <a:spcPts val="95"/>
              </a:spcBef>
            </a:pPr>
            <a:r>
              <a:rPr lang="ja-JP" altLang="en-US" sz="1400" dirty="0">
                <a:latin typeface="BIZ UDGothic" panose="020B0400000000000000" pitchFamily="49" charset="-128"/>
                <a:ea typeface="BIZ UDGothic" panose="020B0400000000000000" pitchFamily="49" charset="-128"/>
                <a:cs typeface="BIZ UDGothic"/>
              </a:rPr>
              <a:t>第２次白浜町長期総合計画「～輝きとやすらぎと交流のまち　白浜～」</a:t>
            </a:r>
            <a:endParaRPr sz="1400" dirty="0">
              <a:latin typeface="BIZ UDGothic" panose="020B0400000000000000" pitchFamily="49" charset="-128"/>
              <a:ea typeface="BIZ UDGothic" panose="020B0400000000000000" pitchFamily="49" charset="-128"/>
              <a:cs typeface="BIZ UDGothic"/>
            </a:endParaRPr>
          </a:p>
        </p:txBody>
      </p:sp>
      <p:sp>
        <p:nvSpPr>
          <p:cNvPr id="12" name="テキスト ボックス 11">
            <a:extLst>
              <a:ext uri="{FF2B5EF4-FFF2-40B4-BE49-F238E27FC236}">
                <a16:creationId xmlns:a16="http://schemas.microsoft.com/office/drawing/2014/main" id="{42EBDBEF-06A0-42F4-8485-0F9BA8BABC54}"/>
              </a:ext>
            </a:extLst>
          </p:cNvPr>
          <p:cNvSpPr txBox="1"/>
          <p:nvPr/>
        </p:nvSpPr>
        <p:spPr>
          <a:xfrm>
            <a:off x="347090" y="5715000"/>
            <a:ext cx="9133205" cy="692497"/>
          </a:xfrm>
          <a:prstGeom prst="rect">
            <a:avLst/>
          </a:prstGeom>
          <a:noFill/>
          <a:ln>
            <a:solidFill>
              <a:schemeClr val="tx1"/>
            </a:solidFill>
          </a:ln>
        </p:spPr>
        <p:txBody>
          <a:bodyPr wrap="square" rtlCol="0">
            <a:spAutoFit/>
          </a:bodyPr>
          <a:lstStyle/>
          <a:p>
            <a:r>
              <a:rPr kumimoji="1" lang="en-US" altLang="ja-JP" sz="1300" dirty="0">
                <a:latin typeface="BIZ UDGothic" panose="020B0400000000000000" pitchFamily="49" charset="-128"/>
                <a:ea typeface="BIZ UDGothic" panose="020B0400000000000000" pitchFamily="49" charset="-128"/>
              </a:rPr>
              <a:t>【</a:t>
            </a:r>
            <a:r>
              <a:rPr kumimoji="1" lang="ja-JP" altLang="en-US" sz="1300" dirty="0">
                <a:latin typeface="BIZ UDGothic" panose="020B0400000000000000" pitchFamily="49" charset="-128"/>
                <a:ea typeface="BIZ UDGothic" panose="020B0400000000000000" pitchFamily="49" charset="-128"/>
              </a:rPr>
              <a:t>施策の体系</a:t>
            </a:r>
            <a:r>
              <a:rPr kumimoji="1" lang="en-US" altLang="ja-JP" sz="1300" dirty="0">
                <a:latin typeface="BIZ UDGothic" panose="020B0400000000000000" pitchFamily="49" charset="-128"/>
                <a:ea typeface="BIZ UDGothic" panose="020B0400000000000000" pitchFamily="49" charset="-128"/>
              </a:rPr>
              <a:t>】</a:t>
            </a:r>
          </a:p>
          <a:p>
            <a:r>
              <a:rPr kumimoji="1" lang="ja-JP" altLang="en-US" sz="1300" dirty="0">
                <a:latin typeface="BIZ UDGothic" panose="020B0400000000000000" pitchFamily="49" charset="-128"/>
                <a:ea typeface="BIZ UDGothic" panose="020B0400000000000000" pitchFamily="49" charset="-128"/>
              </a:rPr>
              <a:t>・観光資源の維持、活用　　・観光イベントの開催　　・観光施設の整備、充実　　・観光ネットワークの形成、促進</a:t>
            </a:r>
            <a:endParaRPr kumimoji="1" lang="en-US" altLang="ja-JP" sz="1300" dirty="0">
              <a:latin typeface="BIZ UDGothic" panose="020B0400000000000000" pitchFamily="49" charset="-128"/>
              <a:ea typeface="BIZ UDGothic" panose="020B0400000000000000" pitchFamily="49" charset="-128"/>
            </a:endParaRPr>
          </a:p>
          <a:p>
            <a:r>
              <a:rPr kumimoji="1" lang="ja-JP" altLang="en-US" sz="1300" dirty="0">
                <a:latin typeface="BIZ UDGothic" panose="020B0400000000000000" pitchFamily="49" charset="-128"/>
                <a:ea typeface="BIZ UDGothic" panose="020B0400000000000000" pitchFamily="49" charset="-128"/>
              </a:rPr>
              <a:t>・観光情報の発信強化　　・観光関連団体等との連携、支援　　・外国人観光客の受け入れ</a:t>
            </a:r>
            <a:endParaRPr kumimoji="1" lang="en-US" altLang="ja-JP" sz="1300" dirty="0">
              <a:latin typeface="BIZ UDGothic" panose="020B0400000000000000" pitchFamily="49" charset="-128"/>
              <a:ea typeface="BIZ UDGothic" panose="020B0400000000000000" pitchFamily="49"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81800" y="104708"/>
            <a:ext cx="1320800" cy="151323"/>
          </a:xfrm>
          <a:prstGeom prst="rect">
            <a:avLst/>
          </a:prstGeom>
        </p:spPr>
        <p:txBody>
          <a:bodyPr vert="horz" wrap="square" lIns="0" tIns="12700" rIns="0" bIns="0" rtlCol="0">
            <a:spAutoFit/>
          </a:bodyPr>
          <a:lstStyle/>
          <a:p>
            <a:pPr marL="12700">
              <a:lnSpc>
                <a:spcPct val="100000"/>
              </a:lnSpc>
              <a:spcBef>
                <a:spcPts val="100"/>
              </a:spcBef>
            </a:pPr>
            <a:r>
              <a:rPr sz="900" dirty="0" err="1">
                <a:latin typeface="MS Mincho"/>
                <a:cs typeface="MS Mincho"/>
              </a:rPr>
              <a:t>令和</a:t>
            </a:r>
            <a:r>
              <a:rPr lang="ja-JP" altLang="en-US" sz="900" dirty="0">
                <a:latin typeface="MS Mincho"/>
                <a:cs typeface="MS Mincho"/>
              </a:rPr>
              <a:t>７</a:t>
            </a:r>
            <a:r>
              <a:rPr sz="900" dirty="0">
                <a:latin typeface="MS Mincho"/>
                <a:cs typeface="MS Mincho"/>
              </a:rPr>
              <a:t>年</a:t>
            </a:r>
            <a:r>
              <a:rPr lang="ja-JP" altLang="en-US" sz="900" dirty="0">
                <a:latin typeface="MS Mincho"/>
                <a:cs typeface="MS Mincho"/>
              </a:rPr>
              <a:t>１０</a:t>
            </a:r>
            <a:r>
              <a:rPr sz="900" dirty="0">
                <a:latin typeface="MS Mincho"/>
                <a:cs typeface="MS Mincho"/>
              </a:rPr>
              <a:t>月</a:t>
            </a:r>
            <a:r>
              <a:rPr lang="ja-JP" altLang="en-US" sz="900" dirty="0">
                <a:latin typeface="MS Mincho"/>
                <a:cs typeface="MS Mincho"/>
              </a:rPr>
              <a:t>３０</a:t>
            </a:r>
            <a:r>
              <a:rPr sz="900" spc="-50" dirty="0">
                <a:latin typeface="MS Mincho"/>
                <a:cs typeface="MS Mincho"/>
              </a:rPr>
              <a:t>日</a:t>
            </a:r>
            <a:endParaRPr sz="900" dirty="0">
              <a:latin typeface="MS Mincho"/>
              <a:cs typeface="MS Mincho"/>
            </a:endParaRPr>
          </a:p>
        </p:txBody>
      </p:sp>
      <p:sp>
        <p:nvSpPr>
          <p:cNvPr id="3" name="object 3"/>
          <p:cNvSpPr txBox="1"/>
          <p:nvPr/>
        </p:nvSpPr>
        <p:spPr>
          <a:xfrm>
            <a:off x="8026654" y="93471"/>
            <a:ext cx="1511935"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MS Mincho"/>
                <a:cs typeface="MS Mincho"/>
              </a:rPr>
              <a:t>第１回宿泊税検討委員会資料</a:t>
            </a:r>
            <a:endParaRPr sz="900">
              <a:latin typeface="MS Mincho"/>
              <a:cs typeface="MS Mincho"/>
            </a:endParaRPr>
          </a:p>
        </p:txBody>
      </p:sp>
      <p:sp>
        <p:nvSpPr>
          <p:cNvPr id="4" name="object 4"/>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45" dirty="0"/>
              <a:t>宿泊税検討経緯について</a:t>
            </a:r>
          </a:p>
        </p:txBody>
      </p:sp>
      <p:grpSp>
        <p:nvGrpSpPr>
          <p:cNvPr id="5" name="object 5"/>
          <p:cNvGrpSpPr/>
          <p:nvPr/>
        </p:nvGrpSpPr>
        <p:grpSpPr>
          <a:xfrm>
            <a:off x="342328" y="1314640"/>
            <a:ext cx="9184005" cy="1276160"/>
            <a:chOff x="342328" y="1314640"/>
            <a:chExt cx="9184005" cy="1535430"/>
          </a:xfrm>
        </p:grpSpPr>
        <p:sp>
          <p:nvSpPr>
            <p:cNvPr id="6" name="object 6"/>
            <p:cNvSpPr/>
            <p:nvPr/>
          </p:nvSpPr>
          <p:spPr>
            <a:xfrm>
              <a:off x="347090" y="1319402"/>
              <a:ext cx="9174480" cy="1525905"/>
            </a:xfrm>
            <a:custGeom>
              <a:avLst/>
              <a:gdLst/>
              <a:ahLst/>
              <a:cxnLst/>
              <a:rect l="l" t="t" r="r" b="b"/>
              <a:pathLst>
                <a:path w="9174480" h="1525905">
                  <a:moveTo>
                    <a:pt x="9174480" y="0"/>
                  </a:moveTo>
                  <a:lnTo>
                    <a:pt x="0" y="0"/>
                  </a:lnTo>
                  <a:lnTo>
                    <a:pt x="0" y="1525524"/>
                  </a:lnTo>
                  <a:lnTo>
                    <a:pt x="9174480" y="1525524"/>
                  </a:lnTo>
                  <a:lnTo>
                    <a:pt x="9174480" y="0"/>
                  </a:lnTo>
                  <a:close/>
                </a:path>
              </a:pathLst>
            </a:custGeom>
            <a:solidFill>
              <a:srgbClr val="FCFBD5">
                <a:alpha val="50195"/>
              </a:srgbClr>
            </a:solidFill>
          </p:spPr>
          <p:txBody>
            <a:bodyPr wrap="square" lIns="0" tIns="0" rIns="0" bIns="0" rtlCol="0"/>
            <a:lstStyle/>
            <a:p>
              <a:endParaRPr/>
            </a:p>
          </p:txBody>
        </p:sp>
        <p:sp>
          <p:nvSpPr>
            <p:cNvPr id="7" name="object 7"/>
            <p:cNvSpPr/>
            <p:nvPr/>
          </p:nvSpPr>
          <p:spPr>
            <a:xfrm>
              <a:off x="347090" y="1319402"/>
              <a:ext cx="9174480" cy="1525905"/>
            </a:xfrm>
            <a:custGeom>
              <a:avLst/>
              <a:gdLst/>
              <a:ahLst/>
              <a:cxnLst/>
              <a:rect l="l" t="t" r="r" b="b"/>
              <a:pathLst>
                <a:path w="9174480" h="1525905">
                  <a:moveTo>
                    <a:pt x="0" y="1525524"/>
                  </a:moveTo>
                  <a:lnTo>
                    <a:pt x="9174480" y="1525524"/>
                  </a:lnTo>
                  <a:lnTo>
                    <a:pt x="9174480" y="0"/>
                  </a:lnTo>
                  <a:lnTo>
                    <a:pt x="0" y="0"/>
                  </a:lnTo>
                  <a:lnTo>
                    <a:pt x="0" y="1525524"/>
                  </a:lnTo>
                  <a:close/>
                </a:path>
              </a:pathLst>
            </a:custGeom>
            <a:ln w="9525">
              <a:solidFill>
                <a:srgbClr val="000000"/>
              </a:solidFill>
            </a:ln>
          </p:spPr>
          <p:txBody>
            <a:bodyPr wrap="square" lIns="0" tIns="0" rIns="0" bIns="0" rtlCol="0"/>
            <a:lstStyle/>
            <a:p>
              <a:endParaRPr/>
            </a:p>
          </p:txBody>
        </p:sp>
      </p:grpSp>
      <p:sp>
        <p:nvSpPr>
          <p:cNvPr id="8" name="object 8"/>
          <p:cNvSpPr txBox="1"/>
          <p:nvPr/>
        </p:nvSpPr>
        <p:spPr>
          <a:xfrm>
            <a:off x="425450" y="864954"/>
            <a:ext cx="9006205" cy="2094291"/>
          </a:xfrm>
          <a:prstGeom prst="rect">
            <a:avLst/>
          </a:prstGeom>
        </p:spPr>
        <p:txBody>
          <a:bodyPr vert="horz" wrap="square" lIns="0" tIns="130810" rIns="0" bIns="0" rtlCol="0">
            <a:spAutoFit/>
          </a:bodyPr>
          <a:lstStyle/>
          <a:p>
            <a:pPr marL="12700">
              <a:lnSpc>
                <a:spcPct val="100000"/>
              </a:lnSpc>
              <a:spcBef>
                <a:spcPts val="1030"/>
              </a:spcBef>
            </a:pPr>
            <a:r>
              <a:rPr sz="1800" dirty="0">
                <a:latin typeface="BIZ UDGothic"/>
                <a:cs typeface="BIZ UDGothic"/>
              </a:rPr>
              <a:t>(3)</a:t>
            </a:r>
            <a:r>
              <a:rPr lang="ja-JP" altLang="en-US" spc="-5" dirty="0">
                <a:latin typeface="BIZ UDGothic"/>
                <a:cs typeface="BIZ UDGothic"/>
              </a:rPr>
              <a:t>白浜</a:t>
            </a:r>
            <a:r>
              <a:rPr sz="1800" spc="-5" dirty="0" err="1">
                <a:latin typeface="BIZ UDGothic"/>
                <a:cs typeface="BIZ UDGothic"/>
              </a:rPr>
              <a:t>町の推計人口と税収等</a:t>
            </a:r>
            <a:endParaRPr sz="1800" dirty="0">
              <a:latin typeface="BIZ UDGothic"/>
              <a:cs typeface="BIZ UDGothic"/>
            </a:endParaRPr>
          </a:p>
          <a:p>
            <a:pPr marL="12700" marR="95250" indent="177800">
              <a:lnSpc>
                <a:spcPct val="110000"/>
              </a:lnSpc>
              <a:spcBef>
                <a:spcPts val="565"/>
              </a:spcBef>
            </a:pPr>
            <a:r>
              <a:rPr sz="1400" spc="-15" dirty="0" err="1">
                <a:latin typeface="BIZ UDGothic"/>
                <a:cs typeface="BIZ UDGothic"/>
              </a:rPr>
              <a:t>人口戦略会議</a:t>
            </a:r>
            <a:r>
              <a:rPr lang="ja-JP" altLang="en-US" sz="1400" spc="-15" dirty="0">
                <a:latin typeface="BIZ UDGothic"/>
                <a:cs typeface="BIZ UDGothic"/>
              </a:rPr>
              <a:t>が令和</a:t>
            </a:r>
            <a:r>
              <a:rPr lang="en-US" altLang="ja-JP" sz="1400" spc="-15" dirty="0">
                <a:latin typeface="BIZ UDGothic"/>
                <a:cs typeface="BIZ UDGothic"/>
              </a:rPr>
              <a:t>6</a:t>
            </a:r>
            <a:r>
              <a:rPr lang="ja-JP" altLang="en-US" sz="1400" spc="-15" dirty="0">
                <a:latin typeface="BIZ UDGothic"/>
                <a:cs typeface="BIZ UDGothic"/>
              </a:rPr>
              <a:t>年</a:t>
            </a:r>
            <a:r>
              <a:rPr lang="en-US" altLang="ja-JP" sz="1400" spc="-15" dirty="0">
                <a:latin typeface="BIZ UDGothic"/>
                <a:cs typeface="BIZ UDGothic"/>
              </a:rPr>
              <a:t>4</a:t>
            </a:r>
            <a:r>
              <a:rPr lang="ja-JP" altLang="en-US" sz="1400" spc="-15" dirty="0">
                <a:latin typeface="BIZ UDGothic"/>
                <a:cs typeface="BIZ UDGothic"/>
              </a:rPr>
              <a:t>月</a:t>
            </a:r>
            <a:r>
              <a:rPr lang="en-US" altLang="ja-JP" sz="1400" spc="-15" dirty="0">
                <a:latin typeface="BIZ UDGothic"/>
                <a:cs typeface="BIZ UDGothic"/>
              </a:rPr>
              <a:t>24</a:t>
            </a:r>
            <a:r>
              <a:rPr lang="ja-JP" altLang="en-US" sz="1400" spc="-15" dirty="0">
                <a:latin typeface="BIZ UDGothic"/>
                <a:cs typeface="BIZ UDGothic"/>
              </a:rPr>
              <a:t>日に公表した地方自治体「持続可能性」分析レポート</a:t>
            </a:r>
            <a:r>
              <a:rPr sz="1400" spc="-15" dirty="0" err="1">
                <a:latin typeface="BIZ UDGothic"/>
                <a:cs typeface="BIZ UDGothic"/>
              </a:rPr>
              <a:t>において</a:t>
            </a:r>
            <a:r>
              <a:rPr lang="ja-JP" altLang="en-US" sz="1400" spc="-15" dirty="0" err="1">
                <a:latin typeface="BIZ UDGothic"/>
                <a:cs typeface="BIZ UDGothic"/>
              </a:rPr>
              <a:t>、</a:t>
            </a:r>
            <a:r>
              <a:rPr lang="ja-JP" altLang="en-US" sz="1400" spc="-15" dirty="0">
                <a:latin typeface="BIZ UDGothic"/>
                <a:cs typeface="BIZ UDGothic"/>
              </a:rPr>
              <a:t>当</a:t>
            </a:r>
            <a:r>
              <a:rPr sz="1400" spc="-15" dirty="0">
                <a:latin typeface="BIZ UDGothic"/>
                <a:cs typeface="BIZ UDGothic"/>
              </a:rPr>
              <a:t>町が消滅可能性自治体に挙げられるなど、少子高齢化に伴う急激な人口減少や地域の経済産業活動の縮小に伴い、町税収入の減少が懸念される。</a:t>
            </a:r>
            <a:endParaRPr lang="en-US" altLang="ja-JP" sz="1400" spc="-15" dirty="0">
              <a:latin typeface="BIZ UDGothic"/>
              <a:cs typeface="BIZ UDGothic"/>
            </a:endParaRPr>
          </a:p>
          <a:p>
            <a:pPr marL="12700" marR="95250" indent="177800">
              <a:lnSpc>
                <a:spcPct val="110000"/>
              </a:lnSpc>
              <a:spcBef>
                <a:spcPts val="565"/>
              </a:spcBef>
            </a:pPr>
            <a:r>
              <a:rPr sz="1400" spc="-10" dirty="0">
                <a:latin typeface="BIZ UDGothic"/>
                <a:cs typeface="BIZ UDGothic"/>
              </a:rPr>
              <a:t>町の人口は202</a:t>
            </a:r>
            <a:r>
              <a:rPr lang="en-US" altLang="ja-JP" sz="1400" spc="-10" dirty="0">
                <a:latin typeface="BIZ UDGothic"/>
                <a:cs typeface="BIZ UDGothic"/>
              </a:rPr>
              <a:t>0</a:t>
            </a:r>
            <a:r>
              <a:rPr sz="1400" spc="-5" dirty="0">
                <a:latin typeface="BIZ UDGothic"/>
                <a:cs typeface="BIZ UDGothic"/>
              </a:rPr>
              <a:t>年から</a:t>
            </a:r>
            <a:r>
              <a:rPr sz="1400" spc="-10" dirty="0">
                <a:latin typeface="BIZ UDGothic"/>
                <a:cs typeface="BIZ UDGothic"/>
              </a:rPr>
              <a:t>20</a:t>
            </a:r>
            <a:r>
              <a:rPr lang="en-US" altLang="ja-JP" sz="1400" spc="-10" dirty="0">
                <a:latin typeface="BIZ UDGothic"/>
                <a:cs typeface="BIZ UDGothic"/>
              </a:rPr>
              <a:t>45</a:t>
            </a:r>
            <a:r>
              <a:rPr sz="1400" spc="-10" dirty="0">
                <a:latin typeface="BIZ UDGothic"/>
                <a:cs typeface="BIZ UDGothic"/>
              </a:rPr>
              <a:t>年にかけて約3</a:t>
            </a:r>
            <a:r>
              <a:rPr lang="en-US" altLang="ja-JP" sz="1400" spc="-10" dirty="0">
                <a:latin typeface="BIZ UDGothic"/>
                <a:cs typeface="BIZ UDGothic"/>
              </a:rPr>
              <a:t>0</a:t>
            </a:r>
            <a:r>
              <a:rPr sz="1400" spc="-10" dirty="0">
                <a:latin typeface="BIZ UDGothic"/>
                <a:cs typeface="BIZ UDGothic"/>
              </a:rPr>
              <a:t>％（</a:t>
            </a:r>
            <a:r>
              <a:rPr lang="en-US" altLang="ja-JP" sz="1400" spc="-10" dirty="0">
                <a:latin typeface="BIZ UDGothic"/>
                <a:cs typeface="BIZ UDGothic"/>
              </a:rPr>
              <a:t>6</a:t>
            </a:r>
            <a:r>
              <a:rPr sz="1400" spc="-10" dirty="0">
                <a:latin typeface="BIZ UDGothic"/>
                <a:cs typeface="BIZ UDGothic"/>
              </a:rPr>
              <a:t>,</a:t>
            </a:r>
            <a:r>
              <a:rPr lang="en-US" altLang="ja-JP" sz="1400" spc="-10" dirty="0">
                <a:latin typeface="BIZ UDGothic"/>
                <a:cs typeface="BIZ UDGothic"/>
              </a:rPr>
              <a:t>079</a:t>
            </a:r>
            <a:r>
              <a:rPr sz="1400" spc="-10" dirty="0">
                <a:latin typeface="BIZ UDGothic"/>
                <a:cs typeface="BIZ UDGothic"/>
              </a:rPr>
              <a:t>人</a:t>
            </a:r>
            <a:r>
              <a:rPr sz="1400" dirty="0">
                <a:latin typeface="BIZ UDGothic"/>
                <a:cs typeface="BIZ UDGothic"/>
              </a:rPr>
              <a:t>）</a:t>
            </a:r>
            <a:r>
              <a:rPr sz="1400" spc="-10" dirty="0">
                <a:latin typeface="BIZ UDGothic"/>
                <a:cs typeface="BIZ UDGothic"/>
              </a:rPr>
              <a:t>減少</a:t>
            </a:r>
            <a:r>
              <a:rPr sz="1400" spc="-20" dirty="0">
                <a:latin typeface="BIZ UDGothic"/>
                <a:cs typeface="BIZ UDGothic"/>
              </a:rPr>
              <a:t>する見込み</a:t>
            </a:r>
            <a:r>
              <a:rPr lang="ja-JP" altLang="en-US" sz="1400" spc="-20" dirty="0">
                <a:latin typeface="BIZ UDGothic"/>
                <a:cs typeface="BIZ UDGothic"/>
              </a:rPr>
              <a:t>で、町税収入の減少や</a:t>
            </a:r>
            <a:r>
              <a:rPr sz="1400" spc="-10" dirty="0" err="1">
                <a:latin typeface="BIZ UDGothic"/>
                <a:cs typeface="BIZ UDGothic"/>
              </a:rPr>
              <a:t>測定単</a:t>
            </a:r>
            <a:r>
              <a:rPr sz="1400" dirty="0" err="1">
                <a:latin typeface="BIZ UDGothic"/>
                <a:cs typeface="BIZ UDGothic"/>
              </a:rPr>
              <a:t>位</a:t>
            </a:r>
            <a:r>
              <a:rPr sz="1400" spc="-10" dirty="0" err="1">
                <a:latin typeface="BIZ UDGothic"/>
                <a:cs typeface="BIZ UDGothic"/>
              </a:rPr>
              <a:t>に人口</a:t>
            </a:r>
            <a:r>
              <a:rPr sz="1400" dirty="0" err="1">
                <a:latin typeface="BIZ UDGothic"/>
                <a:cs typeface="BIZ UDGothic"/>
              </a:rPr>
              <a:t>が</a:t>
            </a:r>
            <a:r>
              <a:rPr sz="1400" spc="-10" dirty="0" err="1">
                <a:latin typeface="BIZ UDGothic"/>
                <a:cs typeface="BIZ UDGothic"/>
              </a:rPr>
              <a:t>用いら</a:t>
            </a:r>
            <a:r>
              <a:rPr sz="1400" dirty="0" err="1">
                <a:latin typeface="BIZ UDGothic"/>
                <a:cs typeface="BIZ UDGothic"/>
              </a:rPr>
              <a:t>れ</a:t>
            </a:r>
            <a:r>
              <a:rPr sz="1400" spc="-10" dirty="0" err="1">
                <a:latin typeface="BIZ UDGothic"/>
                <a:cs typeface="BIZ UDGothic"/>
              </a:rPr>
              <a:t>ている</a:t>
            </a:r>
            <a:r>
              <a:rPr sz="1400" dirty="0" err="1">
                <a:latin typeface="BIZ UDGothic"/>
                <a:cs typeface="BIZ UDGothic"/>
              </a:rPr>
              <a:t>普</a:t>
            </a:r>
            <a:r>
              <a:rPr sz="1400" spc="-10" dirty="0" err="1">
                <a:latin typeface="BIZ UDGothic"/>
                <a:cs typeface="BIZ UDGothic"/>
              </a:rPr>
              <a:t>通交付</a:t>
            </a:r>
            <a:r>
              <a:rPr sz="1400" dirty="0" err="1">
                <a:latin typeface="BIZ UDGothic"/>
                <a:cs typeface="BIZ UDGothic"/>
              </a:rPr>
              <a:t>税</a:t>
            </a:r>
            <a:r>
              <a:rPr sz="1400" spc="-10" dirty="0" err="1">
                <a:latin typeface="BIZ UDGothic"/>
                <a:cs typeface="BIZ UDGothic"/>
              </a:rPr>
              <a:t>につい</a:t>
            </a:r>
            <a:r>
              <a:rPr sz="1400" dirty="0" err="1">
                <a:latin typeface="BIZ UDGothic"/>
                <a:cs typeface="BIZ UDGothic"/>
              </a:rPr>
              <a:t>て</a:t>
            </a:r>
            <a:r>
              <a:rPr lang="ja-JP" altLang="en-US" sz="1400" spc="-10" dirty="0">
                <a:latin typeface="BIZ UDGothic"/>
                <a:cs typeface="BIZ UDGothic"/>
              </a:rPr>
              <a:t>も</a:t>
            </a:r>
            <a:r>
              <a:rPr sz="1400" spc="-10" dirty="0">
                <a:latin typeface="BIZ UDGothic"/>
                <a:cs typeface="BIZ UDGothic"/>
              </a:rPr>
              <a:t>、</a:t>
            </a:r>
            <a:r>
              <a:rPr sz="1400" spc="-10" dirty="0" err="1">
                <a:latin typeface="BIZ UDGothic"/>
                <a:cs typeface="BIZ UDGothic"/>
              </a:rPr>
              <a:t>大幅</a:t>
            </a:r>
            <a:r>
              <a:rPr sz="1400" dirty="0" err="1">
                <a:latin typeface="BIZ UDGothic"/>
                <a:cs typeface="BIZ UDGothic"/>
              </a:rPr>
              <a:t>な</a:t>
            </a:r>
            <a:r>
              <a:rPr sz="1400" spc="-10" dirty="0" err="1">
                <a:latin typeface="BIZ UDGothic"/>
                <a:cs typeface="BIZ UDGothic"/>
              </a:rPr>
              <a:t>減少が</a:t>
            </a:r>
            <a:r>
              <a:rPr sz="1400" dirty="0" err="1">
                <a:latin typeface="BIZ UDGothic"/>
                <a:cs typeface="BIZ UDGothic"/>
              </a:rPr>
              <a:t>予</a:t>
            </a:r>
            <a:r>
              <a:rPr sz="1400" spc="-10" dirty="0" err="1">
                <a:latin typeface="BIZ UDGothic"/>
                <a:cs typeface="BIZ UDGothic"/>
              </a:rPr>
              <a:t>測され</a:t>
            </a:r>
            <a:r>
              <a:rPr sz="1400" dirty="0" err="1">
                <a:latin typeface="BIZ UDGothic"/>
                <a:cs typeface="BIZ UDGothic"/>
              </a:rPr>
              <a:t>る</a:t>
            </a:r>
            <a:r>
              <a:rPr sz="1400" spc="-10" dirty="0" err="1">
                <a:latin typeface="BIZ UDGothic"/>
                <a:cs typeface="BIZ UDGothic"/>
              </a:rPr>
              <a:t>ことか</a:t>
            </a:r>
            <a:r>
              <a:rPr sz="1400" dirty="0" err="1">
                <a:latin typeface="BIZ UDGothic"/>
                <a:cs typeface="BIZ UDGothic"/>
              </a:rPr>
              <a:t>ら</a:t>
            </a:r>
            <a:r>
              <a:rPr sz="1400" spc="-10" dirty="0" err="1">
                <a:latin typeface="BIZ UDGothic"/>
                <a:cs typeface="BIZ UDGothic"/>
              </a:rPr>
              <a:t>、新た</a:t>
            </a:r>
            <a:r>
              <a:rPr sz="1400" dirty="0" err="1">
                <a:latin typeface="BIZ UDGothic"/>
                <a:cs typeface="BIZ UDGothic"/>
              </a:rPr>
              <a:t>な</a:t>
            </a:r>
            <a:r>
              <a:rPr sz="1400" spc="-10" dirty="0" err="1">
                <a:latin typeface="BIZ UDGothic"/>
                <a:cs typeface="BIZ UDGothic"/>
              </a:rPr>
              <a:t>財源の</a:t>
            </a:r>
            <a:r>
              <a:rPr sz="1400" dirty="0" err="1">
                <a:latin typeface="BIZ UDGothic"/>
                <a:cs typeface="BIZ UDGothic"/>
              </a:rPr>
              <a:t>確</a:t>
            </a:r>
            <a:r>
              <a:rPr sz="1400" spc="-10" dirty="0" err="1">
                <a:latin typeface="BIZ UDGothic"/>
                <a:cs typeface="BIZ UDGothic"/>
              </a:rPr>
              <a:t>保が重</a:t>
            </a:r>
            <a:r>
              <a:rPr sz="1400" dirty="0" err="1">
                <a:latin typeface="BIZ UDGothic"/>
                <a:cs typeface="BIZ UDGothic"/>
              </a:rPr>
              <a:t>要</a:t>
            </a:r>
            <a:r>
              <a:rPr sz="1400" spc="-10" dirty="0" err="1">
                <a:latin typeface="BIZ UDGothic"/>
                <a:cs typeface="BIZ UDGothic"/>
              </a:rPr>
              <a:t>とな</a:t>
            </a:r>
            <a:r>
              <a:rPr sz="1400" spc="-50" dirty="0" err="1">
                <a:latin typeface="BIZ UDGothic"/>
                <a:cs typeface="BIZ UDGothic"/>
              </a:rPr>
              <a:t>る</a:t>
            </a:r>
            <a:r>
              <a:rPr lang="ja-JP" altLang="en-US" sz="1400" spc="-50" dirty="0" err="1">
                <a:latin typeface="BIZ UDGothic"/>
                <a:cs typeface="BIZ UDGothic"/>
              </a:rPr>
              <a:t>。</a:t>
            </a:r>
            <a:endParaRPr lang="en-US" altLang="ja-JP" sz="1400" dirty="0">
              <a:latin typeface="BIZ UDGothic"/>
              <a:cs typeface="BIZ UDGothic"/>
            </a:endParaRPr>
          </a:p>
          <a:p>
            <a:pPr marL="12700" marR="97155">
              <a:lnSpc>
                <a:spcPct val="110000"/>
              </a:lnSpc>
              <a:spcBef>
                <a:spcPts val="1005"/>
              </a:spcBef>
              <a:tabLst>
                <a:tab pos="6856095" algn="l"/>
                <a:tab pos="7212330" algn="l"/>
              </a:tabLst>
            </a:pPr>
            <a:endParaRPr sz="1500" dirty="0">
              <a:latin typeface="BIZ UDGothic"/>
              <a:cs typeface="BIZ UDGothic"/>
            </a:endParaRPr>
          </a:p>
        </p:txBody>
      </p:sp>
      <p:sp>
        <p:nvSpPr>
          <p:cNvPr id="9" name="object 9"/>
          <p:cNvSpPr txBox="1"/>
          <p:nvPr/>
        </p:nvSpPr>
        <p:spPr>
          <a:xfrm>
            <a:off x="9331706" y="6486905"/>
            <a:ext cx="110489" cy="197490"/>
          </a:xfrm>
          <a:prstGeom prst="rect">
            <a:avLst/>
          </a:prstGeom>
        </p:spPr>
        <p:txBody>
          <a:bodyPr vert="horz" wrap="square" lIns="0" tIns="12700" rIns="0" bIns="0" rtlCol="0">
            <a:spAutoFit/>
          </a:bodyPr>
          <a:lstStyle/>
          <a:p>
            <a:pPr marL="12700">
              <a:lnSpc>
                <a:spcPct val="100000"/>
              </a:lnSpc>
              <a:spcBef>
                <a:spcPts val="100"/>
              </a:spcBef>
            </a:pPr>
            <a:r>
              <a:rPr lang="en-US" altLang="ja-JP" sz="1200" dirty="0">
                <a:latin typeface="Yu Gothic"/>
                <a:cs typeface="Yu Gothic"/>
              </a:rPr>
              <a:t>5</a:t>
            </a:r>
            <a:endParaRPr sz="1200" dirty="0">
              <a:latin typeface="Yu Gothic"/>
              <a:cs typeface="Yu Gothic"/>
            </a:endParaRPr>
          </a:p>
        </p:txBody>
      </p:sp>
      <p:pic>
        <p:nvPicPr>
          <p:cNvPr id="69" name="図 68">
            <a:extLst>
              <a:ext uri="{FF2B5EF4-FFF2-40B4-BE49-F238E27FC236}">
                <a16:creationId xmlns:a16="http://schemas.microsoft.com/office/drawing/2014/main" id="{8E4A6D42-51DF-4316-9E84-FB98D007E650}"/>
              </a:ext>
            </a:extLst>
          </p:cNvPr>
          <p:cNvPicPr>
            <a:picLocks noChangeAspect="1"/>
          </p:cNvPicPr>
          <p:nvPr/>
        </p:nvPicPr>
        <p:blipFill rotWithShape="1">
          <a:blip r:embed="rId2"/>
          <a:srcRect l="14130" t="16148" r="16095" b="13921"/>
          <a:stretch/>
        </p:blipFill>
        <p:spPr>
          <a:xfrm>
            <a:off x="831596" y="2620885"/>
            <a:ext cx="7086600" cy="399318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026654" y="93471"/>
            <a:ext cx="1511935"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MS Mincho"/>
                <a:cs typeface="MS Mincho"/>
              </a:rPr>
              <a:t>第１回宿泊税検討委員会資料</a:t>
            </a:r>
            <a:endParaRPr sz="900">
              <a:latin typeface="MS Mincho"/>
              <a:cs typeface="MS Mincho"/>
            </a:endParaRPr>
          </a:p>
        </p:txBody>
      </p:sp>
      <p:sp>
        <p:nvSpPr>
          <p:cNvPr id="4" name="object 4"/>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45" dirty="0"/>
              <a:t>宿泊税検討経緯について</a:t>
            </a:r>
          </a:p>
        </p:txBody>
      </p:sp>
      <p:sp>
        <p:nvSpPr>
          <p:cNvPr id="5" name="object 5"/>
          <p:cNvSpPr txBox="1"/>
          <p:nvPr/>
        </p:nvSpPr>
        <p:spPr>
          <a:xfrm>
            <a:off x="347090" y="1319402"/>
            <a:ext cx="9051925" cy="753476"/>
          </a:xfrm>
          <a:prstGeom prst="rect">
            <a:avLst/>
          </a:prstGeom>
          <a:solidFill>
            <a:srgbClr val="FCFBD5">
              <a:alpha val="50195"/>
            </a:srgbClr>
          </a:solidFill>
          <a:ln w="9525">
            <a:solidFill>
              <a:srgbClr val="000000"/>
            </a:solidFill>
          </a:ln>
        </p:spPr>
        <p:txBody>
          <a:bodyPr vert="horz" wrap="square" lIns="0" tIns="16510" rIns="0" bIns="0" rtlCol="0">
            <a:spAutoFit/>
          </a:bodyPr>
          <a:lstStyle/>
          <a:p>
            <a:pPr marL="90805" marR="241300" indent="177800" algn="just">
              <a:lnSpc>
                <a:spcPct val="120200"/>
              </a:lnSpc>
              <a:spcBef>
                <a:spcPts val="130"/>
              </a:spcBef>
            </a:pPr>
            <a:r>
              <a:rPr sz="1400" spc="-15" dirty="0" err="1">
                <a:latin typeface="BIZ UDGothic"/>
                <a:cs typeface="BIZ UDGothic"/>
              </a:rPr>
              <a:t>人口減少に伴い税収等の歳入は減少してくことが見込まれ、町の予算規模は縮小していくことが懸念される中、交流人口を拡大させ</a:t>
            </a:r>
            <a:r>
              <a:rPr sz="1400" spc="-15" dirty="0">
                <a:latin typeface="BIZ UDGothic"/>
                <a:cs typeface="BIZ UDGothic"/>
              </a:rPr>
              <a:t>、</a:t>
            </a:r>
            <a:r>
              <a:rPr lang="ja-JP" altLang="en-US" sz="1400" spc="-15" dirty="0">
                <a:latin typeface="BIZ UDGothic"/>
                <a:cs typeface="BIZ UDGothic"/>
              </a:rPr>
              <a:t>白浜</a:t>
            </a:r>
            <a:r>
              <a:rPr sz="1400" spc="-15" dirty="0">
                <a:latin typeface="BIZ UDGothic"/>
                <a:cs typeface="BIZ UDGothic"/>
              </a:rPr>
              <a:t>町の地域経済の活性化に大きく貢献する観光振興の重要性が高まっていることから、観光施策を継続的に実施していくための安定的な財源の確保が必要となる。</a:t>
            </a:r>
            <a:endParaRPr sz="1400" dirty="0">
              <a:latin typeface="BIZ UDGothic"/>
              <a:cs typeface="BIZ UDGothic"/>
            </a:endParaRPr>
          </a:p>
        </p:txBody>
      </p:sp>
      <p:sp>
        <p:nvSpPr>
          <p:cNvPr id="6" name="object 6"/>
          <p:cNvSpPr txBox="1"/>
          <p:nvPr/>
        </p:nvSpPr>
        <p:spPr>
          <a:xfrm>
            <a:off x="425450" y="2223140"/>
            <a:ext cx="8943975" cy="852349"/>
          </a:xfrm>
          <a:prstGeom prst="rect">
            <a:avLst/>
          </a:prstGeom>
        </p:spPr>
        <p:txBody>
          <a:bodyPr vert="horz" wrap="square" lIns="0" tIns="136525" rIns="0" bIns="0" rtlCol="0">
            <a:spAutoFit/>
          </a:bodyPr>
          <a:lstStyle/>
          <a:p>
            <a:pPr marL="203200">
              <a:lnSpc>
                <a:spcPct val="100000"/>
              </a:lnSpc>
              <a:spcBef>
                <a:spcPts val="1075"/>
              </a:spcBef>
            </a:pPr>
            <a:r>
              <a:rPr sz="1500" spc="-10" dirty="0">
                <a:latin typeface="BIZ UDGothic"/>
                <a:cs typeface="BIZ UDGothic"/>
              </a:rPr>
              <a:t>①自主財源の比較</a:t>
            </a:r>
            <a:endParaRPr sz="1500" dirty="0">
              <a:latin typeface="BIZ UDGothic"/>
              <a:cs typeface="BIZ UDGothic"/>
            </a:endParaRPr>
          </a:p>
          <a:p>
            <a:pPr marL="12700" marR="5080" indent="165100">
              <a:lnSpc>
                <a:spcPct val="101899"/>
              </a:lnSpc>
              <a:spcBef>
                <a:spcPts val="819"/>
              </a:spcBef>
            </a:pPr>
            <a:r>
              <a:rPr sz="1300" b="0" spc="-15" dirty="0" err="1">
                <a:latin typeface="BIZ UDMincho Medium"/>
                <a:cs typeface="BIZ UDMincho Medium"/>
              </a:rPr>
              <a:t>地方自治体の自主財源として、税・分担金・負担金・使用料・手数料</a:t>
            </a:r>
            <a:r>
              <a:rPr sz="1300" b="0" spc="-15" dirty="0">
                <a:latin typeface="BIZ UDMincho Medium"/>
                <a:cs typeface="BIZ UDMincho Medium"/>
              </a:rPr>
              <a:t>・</a:t>
            </a:r>
            <a:r>
              <a:rPr lang="ja-JP" altLang="en-US" sz="1300" spc="-15" dirty="0">
                <a:latin typeface="BIZ UDMincho Medium"/>
                <a:cs typeface="BIZ UDMincho Medium"/>
              </a:rPr>
              <a:t>寄附</a:t>
            </a:r>
            <a:r>
              <a:rPr sz="1300" b="0" spc="-15" dirty="0" err="1">
                <a:latin typeface="BIZ UDMincho Medium"/>
                <a:cs typeface="BIZ UDMincho Medium"/>
              </a:rPr>
              <a:t>金等が考えられるが、規模、安定性、継続性の観点から、新たな財源としては、地方税が適当な手段である</a:t>
            </a:r>
            <a:r>
              <a:rPr sz="1300" b="0" spc="-15" dirty="0">
                <a:latin typeface="BIZ UDMincho Medium"/>
                <a:cs typeface="BIZ UDMincho Medium"/>
              </a:rPr>
              <a:t>。</a:t>
            </a:r>
            <a:endParaRPr sz="1300" dirty="0">
              <a:latin typeface="BIZ UDMincho Medium"/>
              <a:cs typeface="BIZ UDMincho Medium"/>
            </a:endParaRPr>
          </a:p>
        </p:txBody>
      </p:sp>
      <p:sp>
        <p:nvSpPr>
          <p:cNvPr id="7" name="object 7"/>
          <p:cNvSpPr txBox="1"/>
          <p:nvPr/>
        </p:nvSpPr>
        <p:spPr>
          <a:xfrm>
            <a:off x="425450" y="983488"/>
            <a:ext cx="24257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BIZ UDGothic"/>
                <a:cs typeface="BIZ UDGothic"/>
              </a:rPr>
              <a:t>(4)</a:t>
            </a:r>
            <a:r>
              <a:rPr sz="1800" spc="-10" dirty="0">
                <a:latin typeface="BIZ UDGothic"/>
                <a:cs typeface="BIZ UDGothic"/>
              </a:rPr>
              <a:t>財源の検討について</a:t>
            </a:r>
            <a:endParaRPr sz="1800">
              <a:latin typeface="BIZ UDGothic"/>
              <a:cs typeface="BIZ UDGothic"/>
            </a:endParaRPr>
          </a:p>
        </p:txBody>
      </p:sp>
      <p:sp>
        <p:nvSpPr>
          <p:cNvPr id="8" name="object 8"/>
          <p:cNvSpPr/>
          <p:nvPr/>
        </p:nvSpPr>
        <p:spPr>
          <a:xfrm>
            <a:off x="1246098" y="3156076"/>
            <a:ext cx="0" cy="394335"/>
          </a:xfrm>
          <a:custGeom>
            <a:avLst/>
            <a:gdLst/>
            <a:ahLst/>
            <a:cxnLst/>
            <a:rect l="l" t="t" r="r" b="b"/>
            <a:pathLst>
              <a:path h="394335">
                <a:moveTo>
                  <a:pt x="0" y="0"/>
                </a:moveTo>
                <a:lnTo>
                  <a:pt x="0" y="393953"/>
                </a:lnTo>
              </a:path>
            </a:pathLst>
          </a:custGeom>
          <a:ln w="19050">
            <a:solidFill>
              <a:srgbClr val="525252"/>
            </a:solidFill>
          </a:ln>
        </p:spPr>
        <p:txBody>
          <a:bodyPr wrap="square" lIns="0" tIns="0" rIns="0" bIns="0" rtlCol="0"/>
          <a:lstStyle/>
          <a:p>
            <a:endParaRPr/>
          </a:p>
        </p:txBody>
      </p:sp>
      <p:graphicFrame>
        <p:nvGraphicFramePr>
          <p:cNvPr id="9" name="object 9"/>
          <p:cNvGraphicFramePr>
            <a:graphicFrameLocks noGrp="1"/>
          </p:cNvGraphicFramePr>
          <p:nvPr>
            <p:extLst>
              <p:ext uri="{D42A27DB-BD31-4B8C-83A1-F6EECF244321}">
                <p14:modId xmlns:p14="http://schemas.microsoft.com/office/powerpoint/2010/main" val="1303069775"/>
              </p:ext>
            </p:extLst>
          </p:nvPr>
        </p:nvGraphicFramePr>
        <p:xfrm>
          <a:off x="346697" y="3270875"/>
          <a:ext cx="9051289" cy="3080385"/>
        </p:xfrm>
        <a:graphic>
          <a:graphicData uri="http://schemas.openxmlformats.org/drawingml/2006/table">
            <a:tbl>
              <a:tblPr firstRow="1" bandRow="1">
                <a:tableStyleId>{2D5ABB26-0587-4C30-8999-92F81FD0307C}</a:tableStyleId>
              </a:tblPr>
              <a:tblGrid>
                <a:gridCol w="899160">
                  <a:extLst>
                    <a:ext uri="{9D8B030D-6E8A-4147-A177-3AD203B41FA5}">
                      <a16:colId xmlns:a16="http://schemas.microsoft.com/office/drawing/2014/main" val="20000"/>
                    </a:ext>
                  </a:extLst>
                </a:gridCol>
                <a:gridCol w="2584450">
                  <a:extLst>
                    <a:ext uri="{9D8B030D-6E8A-4147-A177-3AD203B41FA5}">
                      <a16:colId xmlns:a16="http://schemas.microsoft.com/office/drawing/2014/main" val="20001"/>
                    </a:ext>
                  </a:extLst>
                </a:gridCol>
                <a:gridCol w="2214880">
                  <a:extLst>
                    <a:ext uri="{9D8B030D-6E8A-4147-A177-3AD203B41FA5}">
                      <a16:colId xmlns:a16="http://schemas.microsoft.com/office/drawing/2014/main" val="20002"/>
                    </a:ext>
                  </a:extLst>
                </a:gridCol>
                <a:gridCol w="1696084">
                  <a:extLst>
                    <a:ext uri="{9D8B030D-6E8A-4147-A177-3AD203B41FA5}">
                      <a16:colId xmlns:a16="http://schemas.microsoft.com/office/drawing/2014/main" val="20003"/>
                    </a:ext>
                  </a:extLst>
                </a:gridCol>
                <a:gridCol w="1656715">
                  <a:extLst>
                    <a:ext uri="{9D8B030D-6E8A-4147-A177-3AD203B41FA5}">
                      <a16:colId xmlns:a16="http://schemas.microsoft.com/office/drawing/2014/main" val="20004"/>
                    </a:ext>
                  </a:extLst>
                </a:gridCol>
              </a:tblGrid>
              <a:tr h="269240">
                <a:tc>
                  <a:txBody>
                    <a:bodyPr/>
                    <a:lstStyle/>
                    <a:p>
                      <a:pPr algn="ctr">
                        <a:lnSpc>
                          <a:spcPts val="1510"/>
                        </a:lnSpc>
                        <a:tabLst>
                          <a:tab pos="354965" algn="l"/>
                        </a:tabLst>
                      </a:pPr>
                      <a:r>
                        <a:rPr sz="1400" spc="-50" dirty="0">
                          <a:solidFill>
                            <a:srgbClr val="585858"/>
                          </a:solidFill>
                          <a:latin typeface="BIZ UDGothic"/>
                          <a:cs typeface="BIZ UDGothic"/>
                        </a:rPr>
                        <a:t>種類</a:t>
                      </a:r>
                      <a:endParaRPr sz="1400">
                        <a:latin typeface="BIZ UDGothic"/>
                        <a:cs typeface="BIZ UDGothic"/>
                      </a:endParaRPr>
                    </a:p>
                  </a:txBody>
                  <a:tcPr marL="0" marR="0" marT="0" marB="0">
                    <a:lnB w="19050">
                      <a:solidFill>
                        <a:srgbClr val="525252"/>
                      </a:solidFill>
                      <a:prstDash val="solid"/>
                    </a:lnB>
                  </a:tcPr>
                </a:tc>
                <a:tc>
                  <a:txBody>
                    <a:bodyPr/>
                    <a:lstStyle/>
                    <a:p>
                      <a:pPr marL="13970" algn="ctr">
                        <a:lnSpc>
                          <a:spcPts val="1510"/>
                        </a:lnSpc>
                        <a:tabLst>
                          <a:tab pos="368935" algn="l"/>
                        </a:tabLst>
                      </a:pPr>
                      <a:r>
                        <a:rPr sz="1400" spc="-50" dirty="0">
                          <a:solidFill>
                            <a:srgbClr val="585858"/>
                          </a:solidFill>
                          <a:latin typeface="BIZ UDGothic"/>
                          <a:cs typeface="BIZ UDGothic"/>
                        </a:rPr>
                        <a:t>内容</a:t>
                      </a:r>
                      <a:endParaRPr sz="1400">
                        <a:latin typeface="BIZ UDGothic"/>
                        <a:cs typeface="BIZ UDGothic"/>
                      </a:endParaRPr>
                    </a:p>
                  </a:txBody>
                  <a:tcPr marL="0" marR="0" marT="0" marB="0">
                    <a:lnB w="19050">
                      <a:solidFill>
                        <a:srgbClr val="525252"/>
                      </a:solidFill>
                      <a:prstDash val="solid"/>
                    </a:lnB>
                  </a:tcPr>
                </a:tc>
                <a:tc>
                  <a:txBody>
                    <a:bodyPr/>
                    <a:lstStyle/>
                    <a:p>
                      <a:pPr marL="554990">
                        <a:lnSpc>
                          <a:spcPts val="1445"/>
                        </a:lnSpc>
                      </a:pPr>
                      <a:r>
                        <a:rPr sz="1300" spc="-15" dirty="0">
                          <a:solidFill>
                            <a:srgbClr val="585858"/>
                          </a:solidFill>
                          <a:latin typeface="BIZ UDGothic"/>
                          <a:cs typeface="BIZ UDGothic"/>
                        </a:rPr>
                        <a:t>安定性・継続性</a:t>
                      </a:r>
                      <a:endParaRPr sz="1300">
                        <a:latin typeface="BIZ UDGothic"/>
                        <a:cs typeface="BIZ UDGothic"/>
                      </a:endParaRPr>
                    </a:p>
                  </a:txBody>
                  <a:tcPr marL="0" marR="0" marT="0" marB="0">
                    <a:lnB w="19050">
                      <a:solidFill>
                        <a:srgbClr val="525252"/>
                      </a:solidFill>
                      <a:prstDash val="solid"/>
                    </a:lnB>
                  </a:tcPr>
                </a:tc>
                <a:tc>
                  <a:txBody>
                    <a:bodyPr/>
                    <a:lstStyle/>
                    <a:p>
                      <a:pPr marL="454659">
                        <a:lnSpc>
                          <a:spcPts val="1445"/>
                        </a:lnSpc>
                      </a:pPr>
                      <a:r>
                        <a:rPr sz="1300" spc="-15" dirty="0">
                          <a:solidFill>
                            <a:srgbClr val="585858"/>
                          </a:solidFill>
                          <a:latin typeface="BIZ UDGothic"/>
                          <a:cs typeface="BIZ UDGothic"/>
                        </a:rPr>
                        <a:t>受益と負担</a:t>
                      </a:r>
                      <a:endParaRPr sz="1300">
                        <a:latin typeface="BIZ UDGothic"/>
                        <a:cs typeface="BIZ UDGothic"/>
                      </a:endParaRPr>
                    </a:p>
                  </a:txBody>
                  <a:tcPr marL="0" marR="0" marT="0" marB="0">
                    <a:lnB w="19050">
                      <a:solidFill>
                        <a:srgbClr val="525252"/>
                      </a:solidFill>
                      <a:prstDash val="solid"/>
                    </a:lnB>
                  </a:tcPr>
                </a:tc>
                <a:tc>
                  <a:txBody>
                    <a:bodyPr/>
                    <a:lstStyle/>
                    <a:p>
                      <a:pPr marL="5715" algn="ctr">
                        <a:lnSpc>
                          <a:spcPts val="1445"/>
                        </a:lnSpc>
                        <a:tabLst>
                          <a:tab pos="335915" algn="l"/>
                        </a:tabLst>
                      </a:pPr>
                      <a:r>
                        <a:rPr sz="1300" spc="-50" dirty="0">
                          <a:solidFill>
                            <a:srgbClr val="585858"/>
                          </a:solidFill>
                          <a:latin typeface="BIZ UDGothic"/>
                          <a:cs typeface="BIZ UDGothic"/>
                        </a:rPr>
                        <a:t>規模</a:t>
                      </a:r>
                      <a:endParaRPr sz="1300">
                        <a:latin typeface="BIZ UDGothic"/>
                        <a:cs typeface="BIZ UDGothic"/>
                      </a:endParaRPr>
                    </a:p>
                  </a:txBody>
                  <a:tcPr marL="0" marR="0" marT="0" marB="0">
                    <a:lnB w="19050">
                      <a:solidFill>
                        <a:srgbClr val="525252"/>
                      </a:solidFill>
                      <a:prstDash val="solid"/>
                    </a:lnB>
                  </a:tcPr>
                </a:tc>
                <a:extLst>
                  <a:ext uri="{0D108BD9-81ED-4DB2-BD59-A6C34878D82A}">
                    <a16:rowId xmlns:a16="http://schemas.microsoft.com/office/drawing/2014/main" val="10000"/>
                  </a:ext>
                </a:extLst>
              </a:tr>
              <a:tr h="645795">
                <a:tc>
                  <a:txBody>
                    <a:bodyPr/>
                    <a:lstStyle/>
                    <a:p>
                      <a:pPr>
                        <a:lnSpc>
                          <a:spcPct val="100000"/>
                        </a:lnSpc>
                        <a:spcBef>
                          <a:spcPts val="190"/>
                        </a:spcBef>
                      </a:pPr>
                      <a:endParaRPr sz="1400">
                        <a:latin typeface="Times New Roman"/>
                        <a:cs typeface="Times New Roman"/>
                      </a:endParaRPr>
                    </a:p>
                    <a:p>
                      <a:pPr algn="ctr">
                        <a:lnSpc>
                          <a:spcPct val="100000"/>
                        </a:lnSpc>
                      </a:pPr>
                      <a:r>
                        <a:rPr sz="1400" spc="-35" dirty="0">
                          <a:solidFill>
                            <a:srgbClr val="585858"/>
                          </a:solidFill>
                          <a:latin typeface="BIZ UDGothic"/>
                          <a:cs typeface="BIZ UDGothic"/>
                        </a:rPr>
                        <a:t>地方税</a:t>
                      </a:r>
                      <a:endParaRPr sz="1400">
                        <a:latin typeface="BIZ UDGothic"/>
                        <a:cs typeface="BIZ UDGothic"/>
                      </a:endParaRPr>
                    </a:p>
                  </a:txBody>
                  <a:tcPr marL="0" marR="0" marT="24130" marB="0">
                    <a:lnR w="19050">
                      <a:solidFill>
                        <a:srgbClr val="585858"/>
                      </a:solidFill>
                      <a:prstDash val="solid"/>
                    </a:lnR>
                    <a:lnT w="19050">
                      <a:solidFill>
                        <a:srgbClr val="525252"/>
                      </a:solidFill>
                      <a:prstDash val="solid"/>
                    </a:lnT>
                    <a:lnB w="9525">
                      <a:solidFill>
                        <a:srgbClr val="AEABAB"/>
                      </a:solidFill>
                      <a:prstDash val="sysDash"/>
                    </a:lnB>
                  </a:tcPr>
                </a:tc>
                <a:tc>
                  <a:txBody>
                    <a:bodyPr/>
                    <a:lstStyle/>
                    <a:p>
                      <a:pPr marL="116839">
                        <a:lnSpc>
                          <a:spcPct val="100000"/>
                        </a:lnSpc>
                        <a:spcBef>
                          <a:spcPts val="530"/>
                        </a:spcBef>
                      </a:pPr>
                      <a:r>
                        <a:rPr sz="800" spc="-10" dirty="0">
                          <a:solidFill>
                            <a:srgbClr val="585858"/>
                          </a:solidFill>
                          <a:latin typeface="BIZ UDGothic"/>
                          <a:cs typeface="BIZ UDGothic"/>
                        </a:rPr>
                        <a:t>・法定外税 条例で定めて新設する税</a:t>
                      </a:r>
                      <a:endParaRPr sz="800">
                        <a:latin typeface="BIZ UDGothic"/>
                        <a:cs typeface="BIZ UDGothic"/>
                      </a:endParaRPr>
                    </a:p>
                    <a:p>
                      <a:pPr marL="116839">
                        <a:lnSpc>
                          <a:spcPct val="100000"/>
                        </a:lnSpc>
                        <a:spcBef>
                          <a:spcPts val="490"/>
                        </a:spcBef>
                      </a:pPr>
                      <a:r>
                        <a:rPr sz="800" spc="-15" dirty="0">
                          <a:solidFill>
                            <a:srgbClr val="585858"/>
                          </a:solidFill>
                          <a:latin typeface="BIZ UDGothic"/>
                          <a:cs typeface="BIZ UDGothic"/>
                        </a:rPr>
                        <a:t>・超過課税 標準税率を超える税率で定めて課税</a:t>
                      </a:r>
                      <a:endParaRPr sz="800">
                        <a:latin typeface="BIZ UDGothic"/>
                        <a:cs typeface="BIZ UDGothic"/>
                      </a:endParaRPr>
                    </a:p>
                  </a:txBody>
                  <a:tcPr marL="0" marR="0" marT="67310" marB="0">
                    <a:lnL w="19050">
                      <a:solidFill>
                        <a:srgbClr val="585858"/>
                      </a:solidFill>
                      <a:prstDash val="solid"/>
                    </a:lnL>
                    <a:lnT w="19050">
                      <a:solidFill>
                        <a:srgbClr val="525252"/>
                      </a:solidFill>
                      <a:prstDash val="solid"/>
                    </a:lnT>
                    <a:lnB w="9525">
                      <a:solidFill>
                        <a:srgbClr val="AEABAB"/>
                      </a:solidFill>
                      <a:prstDash val="sysDash"/>
                    </a:lnB>
                  </a:tcPr>
                </a:tc>
                <a:tc>
                  <a:txBody>
                    <a:bodyPr/>
                    <a:lstStyle/>
                    <a:p>
                      <a:pPr marL="132080">
                        <a:lnSpc>
                          <a:spcPct val="100000"/>
                        </a:lnSpc>
                        <a:spcBef>
                          <a:spcPts val="530"/>
                        </a:spcBef>
                      </a:pPr>
                      <a:r>
                        <a:rPr sz="800" b="1" spc="-15" dirty="0">
                          <a:latin typeface="BIZ UDGothic"/>
                          <a:cs typeface="BIZ UDGothic"/>
                        </a:rPr>
                        <a:t>安定的・継続的な確保が可能</a:t>
                      </a:r>
                      <a:endParaRPr sz="800">
                        <a:latin typeface="BIZ UDGothic"/>
                        <a:cs typeface="BIZ UDGothic"/>
                      </a:endParaRPr>
                    </a:p>
                  </a:txBody>
                  <a:tcPr marL="0" marR="0" marT="67310" marB="0">
                    <a:lnT w="19050">
                      <a:solidFill>
                        <a:srgbClr val="525252"/>
                      </a:solidFill>
                      <a:prstDash val="solid"/>
                    </a:lnT>
                    <a:lnB w="9525">
                      <a:solidFill>
                        <a:srgbClr val="AEABAB"/>
                      </a:solidFill>
                      <a:prstDash val="sysDash"/>
                    </a:lnB>
                  </a:tcPr>
                </a:tc>
                <a:tc>
                  <a:txBody>
                    <a:bodyPr/>
                    <a:lstStyle/>
                    <a:p>
                      <a:pPr marL="153035" marR="113664">
                        <a:lnSpc>
                          <a:spcPct val="120000"/>
                        </a:lnSpc>
                        <a:spcBef>
                          <a:spcPts val="335"/>
                        </a:spcBef>
                      </a:pPr>
                      <a:r>
                        <a:rPr sz="800" b="1" spc="-15" dirty="0">
                          <a:latin typeface="BIZ UDGothic"/>
                          <a:cs typeface="BIZ UDGothic"/>
                        </a:rPr>
                        <a:t>受益者を広く設定し、負担を求</a:t>
                      </a:r>
                      <a:r>
                        <a:rPr sz="800" b="1" spc="-20" dirty="0">
                          <a:latin typeface="BIZ UDGothic"/>
                          <a:cs typeface="BIZ UDGothic"/>
                        </a:rPr>
                        <a:t>めることが可能</a:t>
                      </a:r>
                      <a:endParaRPr sz="800">
                        <a:latin typeface="BIZ UDGothic"/>
                        <a:cs typeface="BIZ UDGothic"/>
                      </a:endParaRPr>
                    </a:p>
                  </a:txBody>
                  <a:tcPr marL="0" marR="0" marT="42545" marB="0">
                    <a:lnT w="19050">
                      <a:solidFill>
                        <a:srgbClr val="525252"/>
                      </a:solidFill>
                      <a:prstDash val="solid"/>
                    </a:lnT>
                    <a:lnB w="9525">
                      <a:solidFill>
                        <a:srgbClr val="AEABAB"/>
                      </a:solidFill>
                      <a:prstDash val="sysDash"/>
                    </a:lnB>
                  </a:tcPr>
                </a:tc>
                <a:tc>
                  <a:txBody>
                    <a:bodyPr/>
                    <a:lstStyle/>
                    <a:p>
                      <a:pPr marL="121285" marR="205104">
                        <a:lnSpc>
                          <a:spcPct val="120000"/>
                        </a:lnSpc>
                        <a:spcBef>
                          <a:spcPts val="335"/>
                        </a:spcBef>
                      </a:pPr>
                      <a:r>
                        <a:rPr sz="800" b="1" spc="-15" dirty="0">
                          <a:latin typeface="BIZ UDGothic"/>
                          <a:cs typeface="BIZ UDGothic"/>
                        </a:rPr>
                        <a:t>対象者の設定などにより規模</a:t>
                      </a:r>
                      <a:r>
                        <a:rPr sz="800" b="1" spc="-20" dirty="0">
                          <a:latin typeface="BIZ UDGothic"/>
                          <a:cs typeface="BIZ UDGothic"/>
                        </a:rPr>
                        <a:t>の確保が可能</a:t>
                      </a:r>
                      <a:endParaRPr sz="800">
                        <a:latin typeface="BIZ UDGothic"/>
                        <a:cs typeface="BIZ UDGothic"/>
                      </a:endParaRPr>
                    </a:p>
                  </a:txBody>
                  <a:tcPr marL="0" marR="0" marT="42545" marB="0">
                    <a:lnT w="19050">
                      <a:solidFill>
                        <a:srgbClr val="525252"/>
                      </a:solidFill>
                      <a:prstDash val="solid"/>
                    </a:lnT>
                    <a:lnB w="9525">
                      <a:solidFill>
                        <a:srgbClr val="AEABAB"/>
                      </a:solidFill>
                      <a:prstDash val="sysDash"/>
                    </a:lnB>
                  </a:tcPr>
                </a:tc>
                <a:extLst>
                  <a:ext uri="{0D108BD9-81ED-4DB2-BD59-A6C34878D82A}">
                    <a16:rowId xmlns:a16="http://schemas.microsoft.com/office/drawing/2014/main" val="10001"/>
                  </a:ext>
                </a:extLst>
              </a:tr>
              <a:tr h="638810">
                <a:tc>
                  <a:txBody>
                    <a:bodyPr/>
                    <a:lstStyle/>
                    <a:p>
                      <a:pPr marL="201295" marR="193675">
                        <a:lnSpc>
                          <a:spcPct val="139200"/>
                        </a:lnSpc>
                        <a:spcBef>
                          <a:spcPts val="130"/>
                        </a:spcBef>
                      </a:pPr>
                      <a:r>
                        <a:rPr sz="1300" spc="-20" dirty="0">
                          <a:solidFill>
                            <a:srgbClr val="585858"/>
                          </a:solidFill>
                          <a:latin typeface="BIZ UDGothic"/>
                          <a:cs typeface="BIZ UDGothic"/>
                        </a:rPr>
                        <a:t>分担金負担金</a:t>
                      </a:r>
                      <a:endParaRPr sz="1300">
                        <a:latin typeface="BIZ UDGothic"/>
                        <a:cs typeface="BIZ UDGothic"/>
                      </a:endParaRPr>
                    </a:p>
                  </a:txBody>
                  <a:tcPr marL="0" marR="0" marT="16510" marB="0">
                    <a:lnR w="19050">
                      <a:solidFill>
                        <a:srgbClr val="525252"/>
                      </a:solidFill>
                      <a:prstDash val="solid"/>
                    </a:lnR>
                    <a:lnT w="9525">
                      <a:solidFill>
                        <a:srgbClr val="AEABAB"/>
                      </a:solidFill>
                      <a:prstDash val="sysDash"/>
                    </a:lnT>
                    <a:lnB w="9525">
                      <a:solidFill>
                        <a:srgbClr val="AEABAB"/>
                      </a:solidFill>
                      <a:prstDash val="sysDash"/>
                    </a:lnB>
                  </a:tcPr>
                </a:tc>
                <a:tc>
                  <a:txBody>
                    <a:bodyPr/>
                    <a:lstStyle/>
                    <a:p>
                      <a:pPr marL="116839" marR="124460" algn="just">
                        <a:lnSpc>
                          <a:spcPct val="120000"/>
                        </a:lnSpc>
                        <a:spcBef>
                          <a:spcPts val="335"/>
                        </a:spcBef>
                      </a:pPr>
                      <a:r>
                        <a:rPr sz="800" spc="-15" dirty="0">
                          <a:solidFill>
                            <a:srgbClr val="585858"/>
                          </a:solidFill>
                          <a:latin typeface="BIZ UDGothic"/>
                          <a:cs typeface="BIZ UDGothic"/>
                        </a:rPr>
                        <a:t>特定の事業により特に利益を受ける者から、その事業に要する経費に充てるため、受益の限度の範囲で</a:t>
                      </a:r>
                      <a:r>
                        <a:rPr sz="800" spc="-20" dirty="0">
                          <a:solidFill>
                            <a:srgbClr val="585858"/>
                          </a:solidFill>
                          <a:latin typeface="BIZ UDGothic"/>
                          <a:cs typeface="BIZ UDGothic"/>
                        </a:rPr>
                        <a:t>徴収するもの</a:t>
                      </a:r>
                      <a:endParaRPr sz="800">
                        <a:latin typeface="BIZ UDGothic"/>
                        <a:cs typeface="BIZ UDGothic"/>
                      </a:endParaRPr>
                    </a:p>
                  </a:txBody>
                  <a:tcPr marL="0" marR="0" marT="42545" marB="0">
                    <a:lnL w="19050">
                      <a:solidFill>
                        <a:srgbClr val="525252"/>
                      </a:solidFill>
                      <a:prstDash val="solid"/>
                    </a:lnL>
                    <a:lnT w="9525">
                      <a:solidFill>
                        <a:srgbClr val="AEABAB"/>
                      </a:solidFill>
                      <a:prstDash val="sysDash"/>
                    </a:lnT>
                    <a:lnB w="9525">
                      <a:solidFill>
                        <a:srgbClr val="AEABAB"/>
                      </a:solidFill>
                      <a:prstDash val="sysDash"/>
                    </a:lnB>
                  </a:tcPr>
                </a:tc>
                <a:tc>
                  <a:txBody>
                    <a:bodyPr/>
                    <a:lstStyle/>
                    <a:p>
                      <a:pPr marL="132080" marR="145415">
                        <a:lnSpc>
                          <a:spcPct val="120000"/>
                        </a:lnSpc>
                        <a:spcBef>
                          <a:spcPts val="335"/>
                        </a:spcBef>
                      </a:pPr>
                      <a:r>
                        <a:rPr sz="800" spc="-15" dirty="0">
                          <a:solidFill>
                            <a:srgbClr val="585858"/>
                          </a:solidFill>
                          <a:latin typeface="BIZ UDGothic"/>
                          <a:cs typeface="BIZ UDGothic"/>
                        </a:rPr>
                        <a:t>特定の事業に係るため、安定的であるが、</a:t>
                      </a:r>
                      <a:r>
                        <a:rPr sz="800" spc="-15" dirty="0">
                          <a:solidFill>
                            <a:srgbClr val="FF0000"/>
                          </a:solidFill>
                          <a:latin typeface="BIZ UDGothic"/>
                          <a:cs typeface="BIZ UDGothic"/>
                        </a:rPr>
                        <a:t>継続的な確保が難しい</a:t>
                      </a:r>
                      <a:endParaRPr sz="800">
                        <a:latin typeface="BIZ UDGothic"/>
                        <a:cs typeface="BIZ UDGothic"/>
                      </a:endParaRPr>
                    </a:p>
                  </a:txBody>
                  <a:tcPr marL="0" marR="0" marT="42545" marB="0">
                    <a:lnT w="9525">
                      <a:solidFill>
                        <a:srgbClr val="AEABAB"/>
                      </a:solidFill>
                      <a:prstDash val="sysDash"/>
                    </a:lnT>
                    <a:lnB w="9525">
                      <a:solidFill>
                        <a:srgbClr val="AEABAB"/>
                      </a:solidFill>
                      <a:prstDash val="sysDash"/>
                    </a:lnB>
                  </a:tcPr>
                </a:tc>
                <a:tc>
                  <a:txBody>
                    <a:bodyPr/>
                    <a:lstStyle/>
                    <a:p>
                      <a:pPr marL="153035" marR="113664" algn="just">
                        <a:lnSpc>
                          <a:spcPct val="120000"/>
                        </a:lnSpc>
                        <a:spcBef>
                          <a:spcPts val="335"/>
                        </a:spcBef>
                      </a:pPr>
                      <a:r>
                        <a:rPr sz="800" spc="-15" dirty="0">
                          <a:solidFill>
                            <a:srgbClr val="585858"/>
                          </a:solidFill>
                          <a:latin typeface="BIZ UDGothic"/>
                          <a:cs typeface="BIZ UDGothic"/>
                        </a:rPr>
                        <a:t>受益者を個別に特定し、受益の範囲内で負担を求める必要があ</a:t>
                      </a:r>
                      <a:r>
                        <a:rPr sz="800" spc="-10" dirty="0">
                          <a:solidFill>
                            <a:srgbClr val="585858"/>
                          </a:solidFill>
                          <a:latin typeface="BIZ UDGothic"/>
                          <a:cs typeface="BIZ UDGothic"/>
                        </a:rPr>
                        <a:t>るが、</a:t>
                      </a:r>
                      <a:r>
                        <a:rPr sz="800" spc="-15" dirty="0">
                          <a:solidFill>
                            <a:srgbClr val="FF0000"/>
                          </a:solidFill>
                          <a:latin typeface="BIZ UDGothic"/>
                          <a:cs typeface="BIZ UDGothic"/>
                        </a:rPr>
                        <a:t>受益者の特定が困難</a:t>
                      </a:r>
                      <a:endParaRPr sz="800">
                        <a:latin typeface="BIZ UDGothic"/>
                        <a:cs typeface="BIZ UDGothic"/>
                      </a:endParaRPr>
                    </a:p>
                  </a:txBody>
                  <a:tcPr marL="0" marR="0" marT="42545" marB="0">
                    <a:lnT w="9525">
                      <a:solidFill>
                        <a:srgbClr val="AEABAB"/>
                      </a:solidFill>
                      <a:prstDash val="sysDash"/>
                    </a:lnT>
                    <a:lnB w="9525">
                      <a:solidFill>
                        <a:srgbClr val="AEABAB"/>
                      </a:solidFill>
                      <a:prstDash val="sysDash"/>
                    </a:lnB>
                  </a:tcPr>
                </a:tc>
                <a:tc>
                  <a:txBody>
                    <a:bodyPr/>
                    <a:lstStyle/>
                    <a:p>
                      <a:pPr marL="121285" marR="205104">
                        <a:lnSpc>
                          <a:spcPct val="120000"/>
                        </a:lnSpc>
                        <a:spcBef>
                          <a:spcPts val="335"/>
                        </a:spcBef>
                      </a:pPr>
                      <a:r>
                        <a:rPr sz="800" spc="-15" dirty="0">
                          <a:solidFill>
                            <a:srgbClr val="585858"/>
                          </a:solidFill>
                          <a:latin typeface="BIZ UDGothic"/>
                          <a:cs typeface="BIZ UDGothic"/>
                        </a:rPr>
                        <a:t>受益者を個別に特定する必要</a:t>
                      </a:r>
                      <a:r>
                        <a:rPr sz="800" spc="-10" dirty="0">
                          <a:solidFill>
                            <a:srgbClr val="585858"/>
                          </a:solidFill>
                          <a:latin typeface="BIZ UDGothic"/>
                          <a:cs typeface="BIZ UDGothic"/>
                        </a:rPr>
                        <a:t>があり、</a:t>
                      </a:r>
                      <a:r>
                        <a:rPr sz="800" spc="-20" dirty="0">
                          <a:solidFill>
                            <a:srgbClr val="FF0000"/>
                          </a:solidFill>
                          <a:latin typeface="BIZ UDGothic"/>
                          <a:cs typeface="BIZ UDGothic"/>
                        </a:rPr>
                        <a:t>規模は限定的</a:t>
                      </a:r>
                      <a:endParaRPr sz="800">
                        <a:latin typeface="BIZ UDGothic"/>
                        <a:cs typeface="BIZ UDGothic"/>
                      </a:endParaRPr>
                    </a:p>
                  </a:txBody>
                  <a:tcPr marL="0" marR="0" marT="42545" marB="0">
                    <a:lnT w="9525">
                      <a:solidFill>
                        <a:srgbClr val="AEABAB"/>
                      </a:solidFill>
                      <a:prstDash val="sysDash"/>
                    </a:lnT>
                    <a:lnB w="9525">
                      <a:solidFill>
                        <a:srgbClr val="AEABAB"/>
                      </a:solidFill>
                      <a:prstDash val="sysDash"/>
                    </a:lnB>
                  </a:tcPr>
                </a:tc>
                <a:extLst>
                  <a:ext uri="{0D108BD9-81ED-4DB2-BD59-A6C34878D82A}">
                    <a16:rowId xmlns:a16="http://schemas.microsoft.com/office/drawing/2014/main" val="10002"/>
                  </a:ext>
                </a:extLst>
              </a:tr>
              <a:tr h="534035">
                <a:tc>
                  <a:txBody>
                    <a:bodyPr/>
                    <a:lstStyle/>
                    <a:p>
                      <a:pPr algn="ctr">
                        <a:lnSpc>
                          <a:spcPct val="100000"/>
                        </a:lnSpc>
                        <a:spcBef>
                          <a:spcPts val="1360"/>
                        </a:spcBef>
                      </a:pPr>
                      <a:r>
                        <a:rPr sz="1400" spc="-35" dirty="0">
                          <a:solidFill>
                            <a:srgbClr val="585858"/>
                          </a:solidFill>
                          <a:latin typeface="BIZ UDGothic"/>
                          <a:cs typeface="BIZ UDGothic"/>
                        </a:rPr>
                        <a:t>使用料</a:t>
                      </a:r>
                      <a:endParaRPr sz="1400">
                        <a:latin typeface="BIZ UDGothic"/>
                        <a:cs typeface="BIZ UDGothic"/>
                      </a:endParaRPr>
                    </a:p>
                  </a:txBody>
                  <a:tcPr marL="0" marR="0" marT="172720" marB="0">
                    <a:lnR w="19050">
                      <a:solidFill>
                        <a:srgbClr val="525252"/>
                      </a:solidFill>
                      <a:prstDash val="solid"/>
                    </a:lnR>
                    <a:lnT w="9525">
                      <a:solidFill>
                        <a:srgbClr val="AEABAB"/>
                      </a:solidFill>
                      <a:prstDash val="sysDash"/>
                    </a:lnT>
                    <a:lnB w="9525">
                      <a:solidFill>
                        <a:srgbClr val="AEABAB"/>
                      </a:solidFill>
                      <a:prstDash val="sysDash"/>
                    </a:lnB>
                  </a:tcPr>
                </a:tc>
                <a:tc>
                  <a:txBody>
                    <a:bodyPr/>
                    <a:lstStyle/>
                    <a:p>
                      <a:pPr marL="116839" marR="124460">
                        <a:lnSpc>
                          <a:spcPct val="120000"/>
                        </a:lnSpc>
                        <a:spcBef>
                          <a:spcPts val="340"/>
                        </a:spcBef>
                      </a:pPr>
                      <a:r>
                        <a:rPr sz="800" spc="-15" dirty="0">
                          <a:solidFill>
                            <a:srgbClr val="585858"/>
                          </a:solidFill>
                          <a:latin typeface="BIZ UDGothic"/>
                          <a:cs typeface="BIZ UDGothic"/>
                        </a:rPr>
                        <a:t>行政財産の使用又は公共施設の利用につき、その反対給付として徴収するもの</a:t>
                      </a:r>
                      <a:endParaRPr sz="800">
                        <a:latin typeface="BIZ UDGothic"/>
                        <a:cs typeface="BIZ UDGothic"/>
                      </a:endParaRPr>
                    </a:p>
                  </a:txBody>
                  <a:tcPr marL="0" marR="0" marT="43180" marB="0">
                    <a:lnL w="19050">
                      <a:solidFill>
                        <a:srgbClr val="525252"/>
                      </a:solidFill>
                      <a:prstDash val="solid"/>
                    </a:lnL>
                    <a:lnT w="9525">
                      <a:solidFill>
                        <a:srgbClr val="AEABAB"/>
                      </a:solidFill>
                      <a:prstDash val="sysDash"/>
                    </a:lnT>
                    <a:lnB w="9525">
                      <a:solidFill>
                        <a:srgbClr val="AEABAB"/>
                      </a:solidFill>
                      <a:prstDash val="sysDash"/>
                    </a:lnB>
                  </a:tcPr>
                </a:tc>
                <a:tc>
                  <a:txBody>
                    <a:bodyPr/>
                    <a:lstStyle/>
                    <a:p>
                      <a:pPr marL="132080">
                        <a:lnSpc>
                          <a:spcPct val="100000"/>
                        </a:lnSpc>
                        <a:spcBef>
                          <a:spcPts val="530"/>
                        </a:spcBef>
                      </a:pPr>
                      <a:r>
                        <a:rPr sz="800" b="1" spc="-15" dirty="0">
                          <a:latin typeface="BIZ UDGothic"/>
                          <a:cs typeface="BIZ UDGothic"/>
                        </a:rPr>
                        <a:t>安定的・継続的な確保が可能</a:t>
                      </a:r>
                      <a:endParaRPr sz="800">
                        <a:latin typeface="BIZ UDGothic"/>
                        <a:cs typeface="BIZ UDGothic"/>
                      </a:endParaRPr>
                    </a:p>
                  </a:txBody>
                  <a:tcPr marL="0" marR="0" marT="67310" marB="0">
                    <a:lnT w="9525">
                      <a:solidFill>
                        <a:srgbClr val="AEABAB"/>
                      </a:solidFill>
                      <a:prstDash val="sysDash"/>
                    </a:lnT>
                    <a:lnB w="9525">
                      <a:solidFill>
                        <a:srgbClr val="AEABAB"/>
                      </a:solidFill>
                      <a:prstDash val="sysDash"/>
                    </a:lnB>
                  </a:tcPr>
                </a:tc>
                <a:tc>
                  <a:txBody>
                    <a:bodyPr/>
                    <a:lstStyle/>
                    <a:p>
                      <a:pPr marL="153035" marR="113664" algn="just">
                        <a:lnSpc>
                          <a:spcPct val="120000"/>
                        </a:lnSpc>
                        <a:spcBef>
                          <a:spcPts val="340"/>
                        </a:spcBef>
                      </a:pPr>
                      <a:r>
                        <a:rPr sz="800" spc="-15" dirty="0">
                          <a:solidFill>
                            <a:srgbClr val="585858"/>
                          </a:solidFill>
                          <a:latin typeface="BIZ UDGothic"/>
                          <a:cs typeface="BIZ UDGothic"/>
                        </a:rPr>
                        <a:t>受益者を個別に特定し、受益の範囲内で負担を求める必要があ</a:t>
                      </a:r>
                      <a:r>
                        <a:rPr sz="800" spc="-50" dirty="0">
                          <a:solidFill>
                            <a:srgbClr val="585858"/>
                          </a:solidFill>
                          <a:latin typeface="BIZ UDGothic"/>
                          <a:cs typeface="BIZ UDGothic"/>
                        </a:rPr>
                        <a:t>る</a:t>
                      </a:r>
                      <a:endParaRPr sz="800" dirty="0">
                        <a:latin typeface="BIZ UDGothic"/>
                        <a:cs typeface="BIZ UDGothic"/>
                      </a:endParaRPr>
                    </a:p>
                  </a:txBody>
                  <a:tcPr marL="0" marR="0" marT="43180" marB="0">
                    <a:lnT w="9525">
                      <a:solidFill>
                        <a:srgbClr val="AEABAB"/>
                      </a:solidFill>
                      <a:prstDash val="sysDash"/>
                    </a:lnT>
                    <a:lnB w="9525">
                      <a:solidFill>
                        <a:srgbClr val="AEABAB"/>
                      </a:solidFill>
                      <a:prstDash val="sysDash"/>
                    </a:lnB>
                  </a:tcPr>
                </a:tc>
                <a:tc>
                  <a:txBody>
                    <a:bodyPr/>
                    <a:lstStyle/>
                    <a:p>
                      <a:pPr marL="121285" marR="205104">
                        <a:lnSpc>
                          <a:spcPct val="120000"/>
                        </a:lnSpc>
                        <a:spcBef>
                          <a:spcPts val="340"/>
                        </a:spcBef>
                      </a:pPr>
                      <a:r>
                        <a:rPr sz="800" spc="-15" dirty="0">
                          <a:solidFill>
                            <a:srgbClr val="585858"/>
                          </a:solidFill>
                          <a:latin typeface="BIZ UDGothic"/>
                          <a:cs typeface="BIZ UDGothic"/>
                        </a:rPr>
                        <a:t>施設等利用者からの徴収とな</a:t>
                      </a:r>
                      <a:r>
                        <a:rPr sz="800" spc="-10" dirty="0">
                          <a:solidFill>
                            <a:srgbClr val="585858"/>
                          </a:solidFill>
                          <a:latin typeface="BIZ UDGothic"/>
                          <a:cs typeface="BIZ UDGothic"/>
                        </a:rPr>
                        <a:t>るため、</a:t>
                      </a:r>
                      <a:r>
                        <a:rPr sz="800" spc="-20" dirty="0">
                          <a:solidFill>
                            <a:srgbClr val="FF0000"/>
                          </a:solidFill>
                          <a:latin typeface="BIZ UDGothic"/>
                          <a:cs typeface="BIZ UDGothic"/>
                        </a:rPr>
                        <a:t>規模は限定的</a:t>
                      </a:r>
                      <a:endParaRPr sz="800">
                        <a:latin typeface="BIZ UDGothic"/>
                        <a:cs typeface="BIZ UDGothic"/>
                      </a:endParaRPr>
                    </a:p>
                  </a:txBody>
                  <a:tcPr marL="0" marR="0" marT="43180" marB="0">
                    <a:lnT w="9525">
                      <a:solidFill>
                        <a:srgbClr val="AEABAB"/>
                      </a:solidFill>
                      <a:prstDash val="sysDash"/>
                    </a:lnT>
                    <a:lnB w="9525">
                      <a:solidFill>
                        <a:srgbClr val="AEABAB"/>
                      </a:solidFill>
                      <a:prstDash val="sysDash"/>
                    </a:lnB>
                  </a:tcPr>
                </a:tc>
                <a:extLst>
                  <a:ext uri="{0D108BD9-81ED-4DB2-BD59-A6C34878D82A}">
                    <a16:rowId xmlns:a16="http://schemas.microsoft.com/office/drawing/2014/main" val="10003"/>
                  </a:ext>
                </a:extLst>
              </a:tr>
              <a:tr h="533400">
                <a:tc>
                  <a:txBody>
                    <a:bodyPr/>
                    <a:lstStyle/>
                    <a:p>
                      <a:pPr algn="ctr">
                        <a:lnSpc>
                          <a:spcPct val="100000"/>
                        </a:lnSpc>
                        <a:spcBef>
                          <a:spcPts val="1360"/>
                        </a:spcBef>
                      </a:pPr>
                      <a:r>
                        <a:rPr sz="1400" spc="-25" dirty="0">
                          <a:solidFill>
                            <a:srgbClr val="585858"/>
                          </a:solidFill>
                          <a:latin typeface="BIZ UDGothic"/>
                          <a:cs typeface="BIZ UDGothic"/>
                        </a:rPr>
                        <a:t>手数料</a:t>
                      </a:r>
                      <a:endParaRPr sz="1400">
                        <a:latin typeface="BIZ UDGothic"/>
                        <a:cs typeface="BIZ UDGothic"/>
                      </a:endParaRPr>
                    </a:p>
                  </a:txBody>
                  <a:tcPr marL="0" marR="0" marT="172720" marB="0">
                    <a:lnR w="19050">
                      <a:solidFill>
                        <a:srgbClr val="525252"/>
                      </a:solidFill>
                      <a:prstDash val="solid"/>
                    </a:lnR>
                    <a:lnT w="9525">
                      <a:solidFill>
                        <a:srgbClr val="AEABAB"/>
                      </a:solidFill>
                      <a:prstDash val="sysDash"/>
                    </a:lnT>
                    <a:lnB w="9525">
                      <a:solidFill>
                        <a:srgbClr val="AEABAB"/>
                      </a:solidFill>
                      <a:prstDash val="sysDash"/>
                    </a:lnB>
                  </a:tcPr>
                </a:tc>
                <a:tc>
                  <a:txBody>
                    <a:bodyPr/>
                    <a:lstStyle/>
                    <a:p>
                      <a:pPr marL="116839" marR="124460">
                        <a:lnSpc>
                          <a:spcPct val="120000"/>
                        </a:lnSpc>
                        <a:spcBef>
                          <a:spcPts val="335"/>
                        </a:spcBef>
                      </a:pPr>
                      <a:r>
                        <a:rPr sz="800" spc="-15" dirty="0">
                          <a:solidFill>
                            <a:srgbClr val="585858"/>
                          </a:solidFill>
                          <a:latin typeface="BIZ UDGothic"/>
                          <a:cs typeface="BIZ UDGothic"/>
                        </a:rPr>
                        <a:t>特定の者の提供する役務に対し、その対価として徴</a:t>
                      </a:r>
                      <a:r>
                        <a:rPr sz="800" spc="-20" dirty="0">
                          <a:solidFill>
                            <a:srgbClr val="585858"/>
                          </a:solidFill>
                          <a:latin typeface="BIZ UDGothic"/>
                          <a:cs typeface="BIZ UDGothic"/>
                        </a:rPr>
                        <a:t>収するもの</a:t>
                      </a:r>
                      <a:endParaRPr sz="800">
                        <a:latin typeface="BIZ UDGothic"/>
                        <a:cs typeface="BIZ UDGothic"/>
                      </a:endParaRPr>
                    </a:p>
                  </a:txBody>
                  <a:tcPr marL="0" marR="0" marT="42545" marB="0">
                    <a:lnL w="19050">
                      <a:solidFill>
                        <a:srgbClr val="525252"/>
                      </a:solidFill>
                      <a:prstDash val="solid"/>
                    </a:lnL>
                    <a:lnT w="9525">
                      <a:solidFill>
                        <a:srgbClr val="AEABAB"/>
                      </a:solidFill>
                      <a:prstDash val="sysDash"/>
                    </a:lnT>
                    <a:lnB w="9525">
                      <a:solidFill>
                        <a:srgbClr val="AEABAB"/>
                      </a:solidFill>
                      <a:prstDash val="sysDash"/>
                    </a:lnB>
                  </a:tcPr>
                </a:tc>
                <a:tc>
                  <a:txBody>
                    <a:bodyPr/>
                    <a:lstStyle/>
                    <a:p>
                      <a:pPr marL="132080">
                        <a:lnSpc>
                          <a:spcPct val="100000"/>
                        </a:lnSpc>
                        <a:spcBef>
                          <a:spcPts val="530"/>
                        </a:spcBef>
                      </a:pPr>
                      <a:r>
                        <a:rPr sz="800" b="1" spc="-15" dirty="0">
                          <a:latin typeface="BIZ UDGothic"/>
                          <a:cs typeface="BIZ UDGothic"/>
                        </a:rPr>
                        <a:t>安定的・継続的な確保が可能</a:t>
                      </a:r>
                      <a:endParaRPr sz="800">
                        <a:latin typeface="BIZ UDGothic"/>
                        <a:cs typeface="BIZ UDGothic"/>
                      </a:endParaRPr>
                    </a:p>
                  </a:txBody>
                  <a:tcPr marL="0" marR="0" marT="67310" marB="0">
                    <a:lnT w="9525">
                      <a:solidFill>
                        <a:srgbClr val="AEABAB"/>
                      </a:solidFill>
                      <a:prstDash val="sysDash"/>
                    </a:lnT>
                    <a:lnB w="9525">
                      <a:solidFill>
                        <a:srgbClr val="AEABAB"/>
                      </a:solidFill>
                      <a:prstDash val="sysDash"/>
                    </a:lnB>
                  </a:tcPr>
                </a:tc>
                <a:tc>
                  <a:txBody>
                    <a:bodyPr/>
                    <a:lstStyle/>
                    <a:p>
                      <a:pPr marL="153035" marR="113664" algn="just">
                        <a:lnSpc>
                          <a:spcPct val="120000"/>
                        </a:lnSpc>
                        <a:spcBef>
                          <a:spcPts val="335"/>
                        </a:spcBef>
                      </a:pPr>
                      <a:r>
                        <a:rPr sz="800" spc="-15" dirty="0">
                          <a:solidFill>
                            <a:srgbClr val="585858"/>
                          </a:solidFill>
                          <a:latin typeface="BIZ UDGothic"/>
                          <a:cs typeface="BIZ UDGothic"/>
                        </a:rPr>
                        <a:t>受益者を個別に特定し、受益の範囲内で負担を求める必要があ</a:t>
                      </a:r>
                      <a:r>
                        <a:rPr sz="800" spc="-50" dirty="0">
                          <a:solidFill>
                            <a:srgbClr val="585858"/>
                          </a:solidFill>
                          <a:latin typeface="BIZ UDGothic"/>
                          <a:cs typeface="BIZ UDGothic"/>
                        </a:rPr>
                        <a:t>る</a:t>
                      </a:r>
                      <a:endParaRPr sz="800">
                        <a:latin typeface="BIZ UDGothic"/>
                        <a:cs typeface="BIZ UDGothic"/>
                      </a:endParaRPr>
                    </a:p>
                  </a:txBody>
                  <a:tcPr marL="0" marR="0" marT="42545" marB="0">
                    <a:lnT w="9525">
                      <a:solidFill>
                        <a:srgbClr val="AEABAB"/>
                      </a:solidFill>
                      <a:prstDash val="sysDash"/>
                    </a:lnT>
                    <a:lnB w="9525">
                      <a:solidFill>
                        <a:srgbClr val="AEABAB"/>
                      </a:solidFill>
                      <a:prstDash val="sysDash"/>
                    </a:lnB>
                  </a:tcPr>
                </a:tc>
                <a:tc>
                  <a:txBody>
                    <a:bodyPr/>
                    <a:lstStyle/>
                    <a:p>
                      <a:pPr marL="121285" marR="205104">
                        <a:lnSpc>
                          <a:spcPct val="120000"/>
                        </a:lnSpc>
                        <a:spcBef>
                          <a:spcPts val="335"/>
                        </a:spcBef>
                      </a:pPr>
                      <a:r>
                        <a:rPr sz="800" spc="-15" dirty="0">
                          <a:solidFill>
                            <a:srgbClr val="585858"/>
                          </a:solidFill>
                          <a:latin typeface="BIZ UDGothic"/>
                          <a:cs typeface="BIZ UDGothic"/>
                        </a:rPr>
                        <a:t>役務提供先からの徴収となるため、</a:t>
                      </a:r>
                      <a:r>
                        <a:rPr sz="800" spc="-20" dirty="0">
                          <a:solidFill>
                            <a:srgbClr val="FF0000"/>
                          </a:solidFill>
                          <a:latin typeface="BIZ UDGothic"/>
                          <a:cs typeface="BIZ UDGothic"/>
                        </a:rPr>
                        <a:t>規模は限定的</a:t>
                      </a:r>
                      <a:endParaRPr sz="800">
                        <a:latin typeface="BIZ UDGothic"/>
                        <a:cs typeface="BIZ UDGothic"/>
                      </a:endParaRPr>
                    </a:p>
                  </a:txBody>
                  <a:tcPr marL="0" marR="0" marT="42545" marB="0">
                    <a:lnT w="9525">
                      <a:solidFill>
                        <a:srgbClr val="AEABAB"/>
                      </a:solidFill>
                      <a:prstDash val="sysDash"/>
                    </a:lnT>
                    <a:lnB w="9525">
                      <a:solidFill>
                        <a:srgbClr val="AEABAB"/>
                      </a:solidFill>
                      <a:prstDash val="sysDash"/>
                    </a:lnB>
                  </a:tcPr>
                </a:tc>
                <a:extLst>
                  <a:ext uri="{0D108BD9-81ED-4DB2-BD59-A6C34878D82A}">
                    <a16:rowId xmlns:a16="http://schemas.microsoft.com/office/drawing/2014/main" val="10004"/>
                  </a:ext>
                </a:extLst>
              </a:tr>
              <a:tr h="459105">
                <a:tc>
                  <a:txBody>
                    <a:bodyPr/>
                    <a:lstStyle/>
                    <a:p>
                      <a:pPr algn="ctr">
                        <a:lnSpc>
                          <a:spcPct val="100000"/>
                        </a:lnSpc>
                        <a:spcBef>
                          <a:spcPts val="1070"/>
                        </a:spcBef>
                      </a:pPr>
                      <a:r>
                        <a:rPr lang="ja-JP" altLang="en-US" sz="1400" spc="-35" dirty="0">
                          <a:solidFill>
                            <a:srgbClr val="585858"/>
                          </a:solidFill>
                          <a:latin typeface="BIZ UDGothic"/>
                          <a:cs typeface="BIZ UDGothic"/>
                        </a:rPr>
                        <a:t>寄附</a:t>
                      </a:r>
                      <a:r>
                        <a:rPr sz="1400" spc="-35" dirty="0">
                          <a:solidFill>
                            <a:srgbClr val="585858"/>
                          </a:solidFill>
                          <a:latin typeface="BIZ UDGothic"/>
                          <a:cs typeface="BIZ UDGothic"/>
                        </a:rPr>
                        <a:t>金</a:t>
                      </a:r>
                      <a:endParaRPr sz="1400" dirty="0">
                        <a:latin typeface="BIZ UDGothic"/>
                        <a:cs typeface="BIZ UDGothic"/>
                      </a:endParaRPr>
                    </a:p>
                  </a:txBody>
                  <a:tcPr marL="0" marR="0" marT="135890" marB="0">
                    <a:lnR w="19050">
                      <a:solidFill>
                        <a:srgbClr val="525252"/>
                      </a:solidFill>
                      <a:prstDash val="solid"/>
                    </a:lnR>
                    <a:lnT w="9525">
                      <a:solidFill>
                        <a:srgbClr val="AEABAB"/>
                      </a:solidFill>
                      <a:prstDash val="sysDash"/>
                    </a:lnT>
                    <a:lnB w="19050">
                      <a:solidFill>
                        <a:srgbClr val="585858"/>
                      </a:solidFill>
                      <a:prstDash val="solid"/>
                    </a:lnB>
                  </a:tcPr>
                </a:tc>
                <a:tc>
                  <a:txBody>
                    <a:bodyPr/>
                    <a:lstStyle/>
                    <a:p>
                      <a:pPr marL="116839">
                        <a:lnSpc>
                          <a:spcPct val="100000"/>
                        </a:lnSpc>
                        <a:spcBef>
                          <a:spcPts val="530"/>
                        </a:spcBef>
                      </a:pPr>
                      <a:r>
                        <a:rPr sz="800" spc="-15" dirty="0">
                          <a:solidFill>
                            <a:srgbClr val="585858"/>
                          </a:solidFill>
                          <a:latin typeface="BIZ UDGothic"/>
                          <a:cs typeface="BIZ UDGothic"/>
                        </a:rPr>
                        <a:t>無償で金銭その他の財産を供与するもの</a:t>
                      </a:r>
                      <a:endParaRPr sz="800">
                        <a:latin typeface="BIZ UDGothic"/>
                        <a:cs typeface="BIZ UDGothic"/>
                      </a:endParaRPr>
                    </a:p>
                  </a:txBody>
                  <a:tcPr marL="0" marR="0" marT="67310" marB="0">
                    <a:lnL w="19050">
                      <a:solidFill>
                        <a:srgbClr val="525252"/>
                      </a:solidFill>
                      <a:prstDash val="solid"/>
                    </a:lnL>
                    <a:lnT w="9525">
                      <a:solidFill>
                        <a:srgbClr val="AEABAB"/>
                      </a:solidFill>
                      <a:prstDash val="sysDash"/>
                    </a:lnT>
                    <a:lnB w="19050">
                      <a:solidFill>
                        <a:srgbClr val="585858"/>
                      </a:solidFill>
                      <a:prstDash val="solid"/>
                    </a:lnB>
                  </a:tcPr>
                </a:tc>
                <a:tc>
                  <a:txBody>
                    <a:bodyPr/>
                    <a:lstStyle/>
                    <a:p>
                      <a:pPr marL="132080" marR="145415">
                        <a:lnSpc>
                          <a:spcPct val="120200"/>
                        </a:lnSpc>
                        <a:spcBef>
                          <a:spcPts val="335"/>
                        </a:spcBef>
                      </a:pPr>
                      <a:r>
                        <a:rPr sz="800" spc="-10" dirty="0">
                          <a:solidFill>
                            <a:srgbClr val="585858"/>
                          </a:solidFill>
                          <a:latin typeface="BIZ UDGothic"/>
                          <a:cs typeface="BIZ UDGothic"/>
                        </a:rPr>
                        <a:t>善意や協力に基づくため、</a:t>
                      </a:r>
                      <a:r>
                        <a:rPr sz="800" spc="-20" dirty="0">
                          <a:solidFill>
                            <a:srgbClr val="FF0000"/>
                          </a:solidFill>
                          <a:latin typeface="BIZ UDGothic"/>
                          <a:cs typeface="BIZ UDGothic"/>
                        </a:rPr>
                        <a:t>安定的・継続的な確保が難しい</a:t>
                      </a:r>
                      <a:endParaRPr sz="800" dirty="0">
                        <a:latin typeface="BIZ UDGothic"/>
                        <a:cs typeface="BIZ UDGothic"/>
                      </a:endParaRPr>
                    </a:p>
                  </a:txBody>
                  <a:tcPr marL="0" marR="0" marT="42545" marB="0">
                    <a:lnT w="9525">
                      <a:solidFill>
                        <a:srgbClr val="AEABAB"/>
                      </a:solidFill>
                      <a:prstDash val="sysDash"/>
                    </a:lnT>
                    <a:lnB w="19050">
                      <a:solidFill>
                        <a:srgbClr val="585858"/>
                      </a:solidFill>
                      <a:prstDash val="solid"/>
                    </a:lnB>
                  </a:tcPr>
                </a:tc>
                <a:tc>
                  <a:txBody>
                    <a:bodyPr/>
                    <a:lstStyle/>
                    <a:p>
                      <a:pPr marL="153035" marR="113664">
                        <a:lnSpc>
                          <a:spcPct val="120200"/>
                        </a:lnSpc>
                        <a:spcBef>
                          <a:spcPts val="335"/>
                        </a:spcBef>
                      </a:pPr>
                      <a:r>
                        <a:rPr sz="800" spc="-10" dirty="0">
                          <a:solidFill>
                            <a:srgbClr val="585858"/>
                          </a:solidFill>
                          <a:latin typeface="BIZ UDGothic"/>
                          <a:cs typeface="BIZ UDGothic"/>
                        </a:rPr>
                        <a:t>善意や協力によるため、</a:t>
                      </a:r>
                      <a:r>
                        <a:rPr sz="800" spc="-25" dirty="0">
                          <a:solidFill>
                            <a:srgbClr val="FF0000"/>
                          </a:solidFill>
                          <a:latin typeface="BIZ UDGothic"/>
                          <a:cs typeface="BIZ UDGothic"/>
                        </a:rPr>
                        <a:t>受益者</a:t>
                      </a:r>
                      <a:r>
                        <a:rPr sz="800" spc="-15" dirty="0">
                          <a:solidFill>
                            <a:srgbClr val="FF0000"/>
                          </a:solidFill>
                          <a:latin typeface="BIZ UDGothic"/>
                          <a:cs typeface="BIZ UDGothic"/>
                        </a:rPr>
                        <a:t>が必ずしも負担する必要はない</a:t>
                      </a:r>
                      <a:endParaRPr sz="800">
                        <a:latin typeface="BIZ UDGothic"/>
                        <a:cs typeface="BIZ UDGothic"/>
                      </a:endParaRPr>
                    </a:p>
                  </a:txBody>
                  <a:tcPr marL="0" marR="0" marT="42545" marB="0">
                    <a:lnT w="9525">
                      <a:solidFill>
                        <a:srgbClr val="AEABAB"/>
                      </a:solidFill>
                      <a:prstDash val="sysDash"/>
                    </a:lnT>
                    <a:lnB w="19050">
                      <a:solidFill>
                        <a:srgbClr val="585858"/>
                      </a:solidFill>
                      <a:prstDash val="solid"/>
                    </a:lnB>
                  </a:tcPr>
                </a:tc>
                <a:tc>
                  <a:txBody>
                    <a:bodyPr/>
                    <a:lstStyle/>
                    <a:p>
                      <a:pPr marL="121285" marR="207010">
                        <a:lnSpc>
                          <a:spcPct val="120200"/>
                        </a:lnSpc>
                        <a:spcBef>
                          <a:spcPts val="335"/>
                        </a:spcBef>
                      </a:pPr>
                      <a:r>
                        <a:rPr sz="800" spc="-15" dirty="0">
                          <a:solidFill>
                            <a:srgbClr val="585858"/>
                          </a:solidFill>
                          <a:latin typeface="BIZ UDGothic"/>
                          <a:cs typeface="BIZ UDGothic"/>
                        </a:rPr>
                        <a:t>善意や協力によるため、</a:t>
                      </a:r>
                      <a:r>
                        <a:rPr sz="800" spc="-30" dirty="0">
                          <a:solidFill>
                            <a:srgbClr val="FF0000"/>
                          </a:solidFill>
                          <a:latin typeface="BIZ UDGothic"/>
                          <a:cs typeface="BIZ UDGothic"/>
                        </a:rPr>
                        <a:t>規模</a:t>
                      </a:r>
                      <a:r>
                        <a:rPr sz="800" spc="-15" dirty="0">
                          <a:solidFill>
                            <a:srgbClr val="FF0000"/>
                          </a:solidFill>
                          <a:latin typeface="BIZ UDGothic"/>
                          <a:cs typeface="BIZ UDGothic"/>
                        </a:rPr>
                        <a:t>の確保が想定できない</a:t>
                      </a:r>
                      <a:endParaRPr sz="800" dirty="0">
                        <a:latin typeface="BIZ UDGothic"/>
                        <a:cs typeface="BIZ UDGothic"/>
                      </a:endParaRPr>
                    </a:p>
                  </a:txBody>
                  <a:tcPr marL="0" marR="0" marT="42545" marB="0">
                    <a:lnT w="9525">
                      <a:solidFill>
                        <a:srgbClr val="AEABAB"/>
                      </a:solidFill>
                      <a:prstDash val="sysDash"/>
                    </a:lnT>
                    <a:lnB w="19050">
                      <a:solidFill>
                        <a:srgbClr val="585858"/>
                      </a:solidFill>
                      <a:prstDash val="solid"/>
                    </a:lnB>
                  </a:tcPr>
                </a:tc>
                <a:extLst>
                  <a:ext uri="{0D108BD9-81ED-4DB2-BD59-A6C34878D82A}">
                    <a16:rowId xmlns:a16="http://schemas.microsoft.com/office/drawing/2014/main" val="10005"/>
                  </a:ext>
                </a:extLst>
              </a:tr>
            </a:tbl>
          </a:graphicData>
        </a:graphic>
      </p:graphicFrame>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12700">
              <a:lnSpc>
                <a:spcPts val="1395"/>
              </a:lnSpc>
            </a:pPr>
            <a:fld id="{81D60167-4931-47E6-BA6A-407CBD079E47}" type="slidenum">
              <a:rPr spc="-25" dirty="0"/>
              <a:t>6</a:t>
            </a:fld>
            <a:endParaRPr spc="-25" dirty="0"/>
          </a:p>
        </p:txBody>
      </p:sp>
      <p:sp>
        <p:nvSpPr>
          <p:cNvPr id="11" name="object 2">
            <a:extLst>
              <a:ext uri="{FF2B5EF4-FFF2-40B4-BE49-F238E27FC236}">
                <a16:creationId xmlns:a16="http://schemas.microsoft.com/office/drawing/2014/main" id="{FA2C30A0-CE52-470F-AA21-47040838EA40}"/>
              </a:ext>
            </a:extLst>
          </p:cNvPr>
          <p:cNvSpPr txBox="1"/>
          <p:nvPr/>
        </p:nvSpPr>
        <p:spPr>
          <a:xfrm>
            <a:off x="6781800" y="104708"/>
            <a:ext cx="1320800" cy="151323"/>
          </a:xfrm>
          <a:prstGeom prst="rect">
            <a:avLst/>
          </a:prstGeom>
        </p:spPr>
        <p:txBody>
          <a:bodyPr vert="horz" wrap="square" lIns="0" tIns="12700" rIns="0" bIns="0" rtlCol="0">
            <a:spAutoFit/>
          </a:bodyPr>
          <a:lstStyle/>
          <a:p>
            <a:pPr marL="12700">
              <a:lnSpc>
                <a:spcPct val="100000"/>
              </a:lnSpc>
              <a:spcBef>
                <a:spcPts val="100"/>
              </a:spcBef>
            </a:pPr>
            <a:r>
              <a:rPr sz="900" dirty="0" err="1">
                <a:latin typeface="MS Mincho"/>
                <a:cs typeface="MS Mincho"/>
              </a:rPr>
              <a:t>令和</a:t>
            </a:r>
            <a:r>
              <a:rPr lang="ja-JP" altLang="en-US" sz="900" dirty="0">
                <a:latin typeface="MS Mincho"/>
                <a:cs typeface="MS Mincho"/>
              </a:rPr>
              <a:t>７</a:t>
            </a:r>
            <a:r>
              <a:rPr sz="900" dirty="0">
                <a:latin typeface="MS Mincho"/>
                <a:cs typeface="MS Mincho"/>
              </a:rPr>
              <a:t>年</a:t>
            </a:r>
            <a:r>
              <a:rPr lang="ja-JP" altLang="en-US" sz="900" dirty="0">
                <a:latin typeface="MS Mincho"/>
                <a:cs typeface="MS Mincho"/>
              </a:rPr>
              <a:t>１０</a:t>
            </a:r>
            <a:r>
              <a:rPr sz="900" dirty="0">
                <a:latin typeface="MS Mincho"/>
                <a:cs typeface="MS Mincho"/>
              </a:rPr>
              <a:t>月</a:t>
            </a:r>
            <a:r>
              <a:rPr lang="ja-JP" altLang="en-US" sz="900" dirty="0">
                <a:latin typeface="MS Mincho"/>
                <a:cs typeface="MS Mincho"/>
              </a:rPr>
              <a:t>３０</a:t>
            </a:r>
            <a:r>
              <a:rPr sz="900" spc="-50" dirty="0">
                <a:latin typeface="MS Mincho"/>
                <a:cs typeface="MS Mincho"/>
              </a:rPr>
              <a:t>日</a:t>
            </a:r>
            <a:endParaRPr sz="900" dirty="0">
              <a:latin typeface="MS Mincho"/>
              <a:cs typeface="MS Minch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05600" y="93471"/>
            <a:ext cx="2832989" cy="151323"/>
          </a:xfrm>
          <a:prstGeom prst="rect">
            <a:avLst/>
          </a:prstGeom>
        </p:spPr>
        <p:txBody>
          <a:bodyPr vert="horz" wrap="square" lIns="0" tIns="12700" rIns="0" bIns="0" rtlCol="0">
            <a:spAutoFit/>
          </a:bodyPr>
          <a:lstStyle/>
          <a:p>
            <a:pPr marL="12700">
              <a:lnSpc>
                <a:spcPct val="100000"/>
              </a:lnSpc>
              <a:spcBef>
                <a:spcPts val="100"/>
              </a:spcBef>
            </a:pPr>
            <a:r>
              <a:rPr sz="900" dirty="0" err="1">
                <a:latin typeface="MS Mincho"/>
                <a:cs typeface="MS Mincho"/>
              </a:rPr>
              <a:t>令和</a:t>
            </a:r>
            <a:r>
              <a:rPr lang="ja-JP" altLang="en-US" sz="900" dirty="0">
                <a:latin typeface="MS Mincho"/>
                <a:cs typeface="MS Mincho"/>
              </a:rPr>
              <a:t>７</a:t>
            </a:r>
            <a:r>
              <a:rPr sz="900" dirty="0">
                <a:latin typeface="MS Mincho"/>
                <a:cs typeface="MS Mincho"/>
              </a:rPr>
              <a:t>年</a:t>
            </a:r>
            <a:r>
              <a:rPr lang="ja-JP" altLang="en-US" sz="900" dirty="0">
                <a:latin typeface="MS Mincho"/>
                <a:cs typeface="MS Mincho"/>
              </a:rPr>
              <a:t>１０</a:t>
            </a:r>
            <a:r>
              <a:rPr sz="900" dirty="0">
                <a:latin typeface="MS Mincho"/>
                <a:cs typeface="MS Mincho"/>
              </a:rPr>
              <a:t>月</a:t>
            </a:r>
            <a:r>
              <a:rPr lang="ja-JP" altLang="en-US" sz="900" dirty="0">
                <a:latin typeface="MS Mincho"/>
                <a:cs typeface="MS Mincho"/>
              </a:rPr>
              <a:t>３０</a:t>
            </a:r>
            <a:r>
              <a:rPr sz="900" spc="10" dirty="0">
                <a:latin typeface="MS Mincho"/>
                <a:cs typeface="MS Mincho"/>
              </a:rPr>
              <a:t>日 第１回宿泊税検討委員会資料</a:t>
            </a:r>
            <a:endParaRPr sz="900" dirty="0">
              <a:latin typeface="MS Mincho"/>
              <a:cs typeface="MS Mincho"/>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45" dirty="0"/>
              <a:t>宿泊税検討経緯について</a:t>
            </a:r>
          </a:p>
        </p:txBody>
      </p:sp>
      <p:sp>
        <p:nvSpPr>
          <p:cNvPr id="4" name="object 4"/>
          <p:cNvSpPr txBox="1"/>
          <p:nvPr/>
        </p:nvSpPr>
        <p:spPr>
          <a:xfrm>
            <a:off x="425450" y="835660"/>
            <a:ext cx="8975090" cy="1514475"/>
          </a:xfrm>
          <a:prstGeom prst="rect">
            <a:avLst/>
          </a:prstGeom>
        </p:spPr>
        <p:txBody>
          <a:bodyPr vert="horz" wrap="square" lIns="0" tIns="160020" rIns="0" bIns="0" rtlCol="0">
            <a:spAutoFit/>
          </a:bodyPr>
          <a:lstStyle/>
          <a:p>
            <a:pPr marL="12700">
              <a:lnSpc>
                <a:spcPct val="100000"/>
              </a:lnSpc>
              <a:spcBef>
                <a:spcPts val="1260"/>
              </a:spcBef>
            </a:pPr>
            <a:r>
              <a:rPr sz="1800" dirty="0">
                <a:latin typeface="BIZ UDGothic"/>
                <a:cs typeface="BIZ UDGothic"/>
              </a:rPr>
              <a:t>(4)</a:t>
            </a:r>
            <a:r>
              <a:rPr sz="1800" spc="-10" dirty="0">
                <a:latin typeface="BIZ UDGothic"/>
                <a:cs typeface="BIZ UDGothic"/>
              </a:rPr>
              <a:t>財源の検討について</a:t>
            </a:r>
            <a:endParaRPr sz="1800" dirty="0">
              <a:latin typeface="BIZ UDGothic"/>
              <a:cs typeface="BIZ UDGothic"/>
            </a:endParaRPr>
          </a:p>
          <a:p>
            <a:pPr marL="203200">
              <a:lnSpc>
                <a:spcPct val="100000"/>
              </a:lnSpc>
              <a:spcBef>
                <a:spcPts val="969"/>
              </a:spcBef>
            </a:pPr>
            <a:r>
              <a:rPr sz="1500" spc="-5" dirty="0">
                <a:latin typeface="BIZ UDGothic"/>
                <a:cs typeface="BIZ UDGothic"/>
              </a:rPr>
              <a:t>②自主財源となる地方税の比較</a:t>
            </a:r>
            <a:endParaRPr sz="1500" dirty="0">
              <a:latin typeface="BIZ UDGothic"/>
              <a:cs typeface="BIZ UDGothic"/>
            </a:endParaRPr>
          </a:p>
          <a:p>
            <a:pPr marL="31750" marR="5080" indent="165100" algn="just">
              <a:lnSpc>
                <a:spcPct val="101000"/>
              </a:lnSpc>
              <a:spcBef>
                <a:spcPts val="900"/>
              </a:spcBef>
            </a:pPr>
            <a:r>
              <a:rPr sz="1300" b="0" spc="-15" dirty="0" err="1">
                <a:latin typeface="BIZ UDMincho Medium"/>
                <a:cs typeface="BIZ UDMincho Medium"/>
              </a:rPr>
              <a:t>新たな財源としての租税を検討する</a:t>
            </a:r>
            <a:r>
              <a:rPr lang="ja-JP" altLang="en-US" sz="1300" b="0" spc="-15" dirty="0" err="1">
                <a:latin typeface="BIZ UDMincho Medium"/>
                <a:cs typeface="BIZ UDMincho Medium"/>
              </a:rPr>
              <a:t>に</a:t>
            </a:r>
            <a:r>
              <a:rPr lang="ja-JP" altLang="en-US" sz="1300" spc="-15" dirty="0" err="1">
                <a:latin typeface="BIZ UDMincho Medium"/>
                <a:cs typeface="BIZ UDMincho Medium"/>
              </a:rPr>
              <a:t>あ</a:t>
            </a:r>
            <a:r>
              <a:rPr sz="1300" b="0" spc="-15" dirty="0">
                <a:latin typeface="BIZ UDMincho Medium"/>
                <a:cs typeface="BIZ UDMincho Medium"/>
              </a:rPr>
              <a:t>たり、観光振興といった特定の目的を実現するための財源となることから、地方税の中でも自治体が独自に設けることができ、受益に応じた負担を求める関係が明確である「法定外目的税」の創設、又は既存の法定目的税として「入湯税の超過課税」を検討。</a:t>
            </a:r>
            <a:endParaRPr sz="1300" dirty="0">
              <a:latin typeface="BIZ UDMincho Medium"/>
              <a:cs typeface="BIZ UDMincho Medium"/>
            </a:endParaRPr>
          </a:p>
        </p:txBody>
      </p:sp>
      <p:sp>
        <p:nvSpPr>
          <p:cNvPr id="5" name="object 5"/>
          <p:cNvSpPr/>
          <p:nvPr/>
        </p:nvSpPr>
        <p:spPr>
          <a:xfrm>
            <a:off x="2442464" y="2648457"/>
            <a:ext cx="0" cy="384810"/>
          </a:xfrm>
          <a:custGeom>
            <a:avLst/>
            <a:gdLst/>
            <a:ahLst/>
            <a:cxnLst/>
            <a:rect l="l" t="t" r="r" b="b"/>
            <a:pathLst>
              <a:path h="384810">
                <a:moveTo>
                  <a:pt x="0" y="0"/>
                </a:moveTo>
                <a:lnTo>
                  <a:pt x="0" y="384555"/>
                </a:lnTo>
              </a:path>
            </a:pathLst>
          </a:custGeom>
          <a:ln w="19050">
            <a:solidFill>
              <a:srgbClr val="525252"/>
            </a:solidFill>
          </a:ln>
        </p:spPr>
        <p:txBody>
          <a:bodyPr wrap="square" lIns="0" tIns="0" rIns="0" bIns="0" rtlCol="0"/>
          <a:lstStyle/>
          <a:p>
            <a:endParaRPr/>
          </a:p>
        </p:txBody>
      </p:sp>
      <p:graphicFrame>
        <p:nvGraphicFramePr>
          <p:cNvPr id="6" name="object 6"/>
          <p:cNvGraphicFramePr>
            <a:graphicFrameLocks noGrp="1"/>
          </p:cNvGraphicFramePr>
          <p:nvPr>
            <p:extLst>
              <p:ext uri="{D42A27DB-BD31-4B8C-83A1-F6EECF244321}">
                <p14:modId xmlns:p14="http://schemas.microsoft.com/office/powerpoint/2010/main" val="4153147540"/>
              </p:ext>
            </p:extLst>
          </p:nvPr>
        </p:nvGraphicFramePr>
        <p:xfrm>
          <a:off x="531329" y="2758557"/>
          <a:ext cx="8805545" cy="2442210"/>
        </p:xfrm>
        <a:graphic>
          <a:graphicData uri="http://schemas.openxmlformats.org/drawingml/2006/table">
            <a:tbl>
              <a:tblPr firstRow="1" bandRow="1">
                <a:tableStyleId>{2D5ABB26-0587-4C30-8999-92F81FD0307C}</a:tableStyleId>
              </a:tblPr>
              <a:tblGrid>
                <a:gridCol w="955675">
                  <a:extLst>
                    <a:ext uri="{9D8B030D-6E8A-4147-A177-3AD203B41FA5}">
                      <a16:colId xmlns:a16="http://schemas.microsoft.com/office/drawing/2014/main" val="20000"/>
                    </a:ext>
                  </a:extLst>
                </a:gridCol>
                <a:gridCol w="955675">
                  <a:extLst>
                    <a:ext uri="{9D8B030D-6E8A-4147-A177-3AD203B41FA5}">
                      <a16:colId xmlns:a16="http://schemas.microsoft.com/office/drawing/2014/main" val="20001"/>
                    </a:ext>
                  </a:extLst>
                </a:gridCol>
                <a:gridCol w="6894195">
                  <a:extLst>
                    <a:ext uri="{9D8B030D-6E8A-4147-A177-3AD203B41FA5}">
                      <a16:colId xmlns:a16="http://schemas.microsoft.com/office/drawing/2014/main" val="20002"/>
                    </a:ext>
                  </a:extLst>
                </a:gridCol>
              </a:tblGrid>
              <a:tr h="264795">
                <a:tc gridSpan="2">
                  <a:txBody>
                    <a:bodyPr/>
                    <a:lstStyle/>
                    <a:p>
                      <a:pPr algn="ctr">
                        <a:lnSpc>
                          <a:spcPts val="1510"/>
                        </a:lnSpc>
                        <a:tabLst>
                          <a:tab pos="354965" algn="l"/>
                        </a:tabLst>
                      </a:pPr>
                      <a:r>
                        <a:rPr sz="1400" spc="-50" dirty="0">
                          <a:solidFill>
                            <a:srgbClr val="585858"/>
                          </a:solidFill>
                          <a:latin typeface="BIZ UDGothic"/>
                          <a:cs typeface="BIZ UDGothic"/>
                        </a:rPr>
                        <a:t>種類</a:t>
                      </a:r>
                      <a:endParaRPr sz="1400">
                        <a:latin typeface="BIZ UDGothic"/>
                        <a:cs typeface="BIZ UDGothic"/>
                      </a:endParaRPr>
                    </a:p>
                  </a:txBody>
                  <a:tcPr marL="0" marR="0" marT="0" marB="0">
                    <a:lnB w="19050">
                      <a:solidFill>
                        <a:srgbClr val="525252"/>
                      </a:solidFill>
                      <a:prstDash val="solid"/>
                    </a:lnB>
                  </a:tcPr>
                </a:tc>
                <a:tc hMerge="1">
                  <a:txBody>
                    <a:bodyPr/>
                    <a:lstStyle/>
                    <a:p>
                      <a:endParaRPr/>
                    </a:p>
                  </a:txBody>
                  <a:tcPr marL="0" marR="0" marT="0" marB="0"/>
                </a:tc>
                <a:tc>
                  <a:txBody>
                    <a:bodyPr/>
                    <a:lstStyle/>
                    <a:p>
                      <a:pPr marL="635" algn="ctr">
                        <a:lnSpc>
                          <a:spcPts val="1445"/>
                        </a:lnSpc>
                      </a:pPr>
                      <a:r>
                        <a:rPr sz="1300" spc="-15" dirty="0">
                          <a:solidFill>
                            <a:srgbClr val="585858"/>
                          </a:solidFill>
                          <a:latin typeface="BIZ UDGothic"/>
                          <a:cs typeface="BIZ UDGothic"/>
                        </a:rPr>
                        <a:t>安定性・継続性・受益者負担など</a:t>
                      </a:r>
                      <a:endParaRPr sz="1300">
                        <a:latin typeface="BIZ UDGothic"/>
                        <a:cs typeface="BIZ UDGothic"/>
                      </a:endParaRPr>
                    </a:p>
                  </a:txBody>
                  <a:tcPr marL="0" marR="0" marT="0" marB="0">
                    <a:lnB w="19050">
                      <a:solidFill>
                        <a:srgbClr val="525252"/>
                      </a:solidFill>
                      <a:prstDash val="solid"/>
                    </a:lnB>
                  </a:tcPr>
                </a:tc>
                <a:extLst>
                  <a:ext uri="{0D108BD9-81ED-4DB2-BD59-A6C34878D82A}">
                    <a16:rowId xmlns:a16="http://schemas.microsoft.com/office/drawing/2014/main" val="10000"/>
                  </a:ext>
                </a:extLst>
              </a:tr>
              <a:tr h="766445">
                <a:tc rowSpan="2">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475"/>
                        </a:spcBef>
                      </a:pPr>
                      <a:endParaRPr sz="1400">
                        <a:latin typeface="Times New Roman"/>
                        <a:cs typeface="Times New Roman"/>
                      </a:endParaRPr>
                    </a:p>
                    <a:p>
                      <a:pPr marL="121920">
                        <a:lnSpc>
                          <a:spcPct val="100000"/>
                        </a:lnSpc>
                      </a:pPr>
                      <a:r>
                        <a:rPr sz="1400" spc="-30" dirty="0">
                          <a:solidFill>
                            <a:srgbClr val="585858"/>
                          </a:solidFill>
                          <a:latin typeface="BIZ UDGothic"/>
                          <a:cs typeface="BIZ UDGothic"/>
                        </a:rPr>
                        <a:t>法定外税</a:t>
                      </a:r>
                      <a:endParaRPr sz="1400">
                        <a:latin typeface="BIZ UDGothic"/>
                        <a:cs typeface="BIZ UDGothic"/>
                      </a:endParaRPr>
                    </a:p>
                  </a:txBody>
                  <a:tcPr marL="0" marR="0" marT="0" marB="0">
                    <a:lnT w="19050">
                      <a:solidFill>
                        <a:srgbClr val="525252"/>
                      </a:solidFill>
                      <a:prstDash val="solid"/>
                    </a:lnT>
                    <a:lnB w="9525">
                      <a:solidFill>
                        <a:srgbClr val="AEABAB"/>
                      </a:solidFill>
                      <a:prstDash val="sysDash"/>
                    </a:lnB>
                  </a:tcPr>
                </a:tc>
                <a:tc>
                  <a:txBody>
                    <a:bodyPr/>
                    <a:lstStyle/>
                    <a:p>
                      <a:pPr marL="210820" marR="203835">
                        <a:lnSpc>
                          <a:spcPct val="137900"/>
                        </a:lnSpc>
                        <a:spcBef>
                          <a:spcPts val="480"/>
                        </a:spcBef>
                      </a:pPr>
                      <a:r>
                        <a:rPr sz="1400" spc="-35" dirty="0">
                          <a:solidFill>
                            <a:srgbClr val="585858"/>
                          </a:solidFill>
                          <a:latin typeface="BIZ UDGothic"/>
                          <a:cs typeface="BIZ UDGothic"/>
                        </a:rPr>
                        <a:t>法定外普通税</a:t>
                      </a:r>
                      <a:endParaRPr sz="1400">
                        <a:latin typeface="BIZ UDGothic"/>
                        <a:cs typeface="BIZ UDGothic"/>
                      </a:endParaRPr>
                    </a:p>
                  </a:txBody>
                  <a:tcPr marL="0" marR="0" marT="60960" marB="0">
                    <a:lnR w="19050">
                      <a:solidFill>
                        <a:srgbClr val="585858"/>
                      </a:solidFill>
                      <a:prstDash val="solid"/>
                    </a:lnR>
                    <a:lnT w="19050">
                      <a:solidFill>
                        <a:srgbClr val="525252"/>
                      </a:solidFill>
                      <a:prstDash val="solid"/>
                    </a:lnT>
                    <a:lnB w="9525">
                      <a:solidFill>
                        <a:srgbClr val="AEABAB"/>
                      </a:solidFill>
                      <a:prstDash val="sysDash"/>
                    </a:lnB>
                  </a:tcPr>
                </a:tc>
                <a:tc>
                  <a:txBody>
                    <a:bodyPr/>
                    <a:lstStyle/>
                    <a:p>
                      <a:pPr marL="116839">
                        <a:lnSpc>
                          <a:spcPct val="100000"/>
                        </a:lnSpc>
                        <a:spcBef>
                          <a:spcPts val="550"/>
                        </a:spcBef>
                      </a:pPr>
                      <a:r>
                        <a:rPr sz="1100" spc="-25" dirty="0">
                          <a:solidFill>
                            <a:srgbClr val="585858"/>
                          </a:solidFill>
                          <a:latin typeface="BIZ UDGothic"/>
                          <a:cs typeface="BIZ UDGothic"/>
                        </a:rPr>
                        <a:t>・安定的、継続的な確保が可能</a:t>
                      </a:r>
                      <a:endParaRPr sz="1100" dirty="0">
                        <a:latin typeface="BIZ UDGothic"/>
                        <a:cs typeface="BIZ UDGothic"/>
                      </a:endParaRPr>
                    </a:p>
                    <a:p>
                      <a:pPr marL="116839">
                        <a:lnSpc>
                          <a:spcPct val="100000"/>
                        </a:lnSpc>
                        <a:spcBef>
                          <a:spcPts val="565"/>
                        </a:spcBef>
                      </a:pPr>
                      <a:r>
                        <a:rPr sz="1100" spc="-25" dirty="0">
                          <a:solidFill>
                            <a:srgbClr val="585858"/>
                          </a:solidFill>
                          <a:latin typeface="BIZ UDGothic"/>
                          <a:cs typeface="BIZ UDGothic"/>
                        </a:rPr>
                        <a:t>・目的税に比べ、受益と負担の関連性が低い</a:t>
                      </a:r>
                      <a:endParaRPr sz="1100" dirty="0">
                        <a:latin typeface="BIZ UDGothic"/>
                        <a:cs typeface="BIZ UDGothic"/>
                      </a:endParaRPr>
                    </a:p>
                    <a:p>
                      <a:pPr marL="116839">
                        <a:lnSpc>
                          <a:spcPct val="100000"/>
                        </a:lnSpc>
                        <a:spcBef>
                          <a:spcPts val="565"/>
                        </a:spcBef>
                      </a:pPr>
                      <a:r>
                        <a:rPr sz="1100" spc="-20" dirty="0">
                          <a:solidFill>
                            <a:srgbClr val="585858"/>
                          </a:solidFill>
                          <a:latin typeface="BIZ UDGothic"/>
                          <a:cs typeface="BIZ UDGothic"/>
                        </a:rPr>
                        <a:t>・</a:t>
                      </a:r>
                      <a:r>
                        <a:rPr sz="1100" spc="-25" dirty="0">
                          <a:solidFill>
                            <a:srgbClr val="FF0000"/>
                          </a:solidFill>
                          <a:latin typeface="BIZ UDGothic"/>
                          <a:cs typeface="BIZ UDGothic"/>
                        </a:rPr>
                        <a:t>収納した税は一般財源に充当されるため、目的税に比べ、特定の財政需要を満たすことが難しい</a:t>
                      </a:r>
                      <a:endParaRPr sz="1100" dirty="0">
                        <a:latin typeface="BIZ UDGothic"/>
                        <a:cs typeface="BIZ UDGothic"/>
                      </a:endParaRPr>
                    </a:p>
                  </a:txBody>
                  <a:tcPr marL="0" marR="0" marT="69850" marB="0">
                    <a:lnL w="19050">
                      <a:solidFill>
                        <a:srgbClr val="585858"/>
                      </a:solidFill>
                      <a:prstDash val="solid"/>
                    </a:lnL>
                    <a:lnT w="19050">
                      <a:solidFill>
                        <a:srgbClr val="525252"/>
                      </a:solidFill>
                      <a:prstDash val="solid"/>
                    </a:lnT>
                    <a:lnB w="9525">
                      <a:solidFill>
                        <a:srgbClr val="AEABAB"/>
                      </a:solidFill>
                      <a:prstDash val="sysDash"/>
                    </a:lnB>
                  </a:tcPr>
                </a:tc>
                <a:extLst>
                  <a:ext uri="{0D108BD9-81ED-4DB2-BD59-A6C34878D82A}">
                    <a16:rowId xmlns:a16="http://schemas.microsoft.com/office/drawing/2014/main" val="10001"/>
                  </a:ext>
                </a:extLst>
              </a:tr>
              <a:tr h="768985">
                <a:tc vMerge="1">
                  <a:txBody>
                    <a:bodyPr/>
                    <a:lstStyle/>
                    <a:p>
                      <a:endParaRPr/>
                    </a:p>
                  </a:txBody>
                  <a:tcPr marL="0" marR="0" marT="0" marB="0">
                    <a:lnT w="19050">
                      <a:solidFill>
                        <a:srgbClr val="525252"/>
                      </a:solidFill>
                      <a:prstDash val="solid"/>
                    </a:lnT>
                    <a:lnB w="9525">
                      <a:solidFill>
                        <a:srgbClr val="AEABAB"/>
                      </a:solidFill>
                      <a:prstDash val="sysDash"/>
                    </a:lnB>
                  </a:tcPr>
                </a:tc>
                <a:tc>
                  <a:txBody>
                    <a:bodyPr/>
                    <a:lstStyle/>
                    <a:p>
                      <a:pPr marL="229870" marR="220979">
                        <a:lnSpc>
                          <a:spcPct val="139200"/>
                        </a:lnSpc>
                        <a:spcBef>
                          <a:spcPts val="645"/>
                        </a:spcBef>
                      </a:pPr>
                      <a:r>
                        <a:rPr sz="1300" spc="-20" dirty="0">
                          <a:solidFill>
                            <a:srgbClr val="585858"/>
                          </a:solidFill>
                          <a:latin typeface="BIZ UDGothic"/>
                          <a:cs typeface="BIZ UDGothic"/>
                        </a:rPr>
                        <a:t>法定外目的税</a:t>
                      </a:r>
                      <a:endParaRPr sz="1300">
                        <a:latin typeface="BIZ UDGothic"/>
                        <a:cs typeface="BIZ UDGothic"/>
                      </a:endParaRPr>
                    </a:p>
                  </a:txBody>
                  <a:tcPr marL="0" marR="0" marT="81915" marB="0">
                    <a:lnR w="19050">
                      <a:solidFill>
                        <a:srgbClr val="525252"/>
                      </a:solidFill>
                      <a:prstDash val="solid"/>
                    </a:lnR>
                    <a:lnT w="9525">
                      <a:solidFill>
                        <a:srgbClr val="AEABAB"/>
                      </a:solidFill>
                      <a:prstDash val="sysDash"/>
                    </a:lnT>
                    <a:lnB w="9525">
                      <a:solidFill>
                        <a:srgbClr val="AEABAB"/>
                      </a:solidFill>
                      <a:prstDash val="sysDash"/>
                    </a:lnB>
                  </a:tcPr>
                </a:tc>
                <a:tc>
                  <a:txBody>
                    <a:bodyPr/>
                    <a:lstStyle/>
                    <a:p>
                      <a:pPr marL="116839">
                        <a:lnSpc>
                          <a:spcPct val="100000"/>
                        </a:lnSpc>
                        <a:spcBef>
                          <a:spcPts val="550"/>
                        </a:spcBef>
                      </a:pPr>
                      <a:r>
                        <a:rPr sz="1100" spc="-25" dirty="0">
                          <a:solidFill>
                            <a:srgbClr val="585858"/>
                          </a:solidFill>
                          <a:latin typeface="BIZ UDGothic"/>
                          <a:cs typeface="BIZ UDGothic"/>
                        </a:rPr>
                        <a:t>・安定的、継続的な確保が可能</a:t>
                      </a:r>
                      <a:endParaRPr sz="1100">
                        <a:latin typeface="BIZ UDGothic"/>
                        <a:cs typeface="BIZ UDGothic"/>
                      </a:endParaRPr>
                    </a:p>
                    <a:p>
                      <a:pPr marL="116839">
                        <a:lnSpc>
                          <a:spcPct val="100000"/>
                        </a:lnSpc>
                        <a:spcBef>
                          <a:spcPts val="565"/>
                        </a:spcBef>
                      </a:pPr>
                      <a:r>
                        <a:rPr sz="1100" spc="-25" dirty="0">
                          <a:solidFill>
                            <a:srgbClr val="585858"/>
                          </a:solidFill>
                          <a:latin typeface="BIZ UDGothic"/>
                          <a:cs typeface="BIZ UDGothic"/>
                        </a:rPr>
                        <a:t>・受益と負担の関連性が明確である</a:t>
                      </a:r>
                      <a:endParaRPr sz="1100">
                        <a:latin typeface="BIZ UDGothic"/>
                        <a:cs typeface="BIZ UDGothic"/>
                      </a:endParaRPr>
                    </a:p>
                    <a:p>
                      <a:pPr marL="116839">
                        <a:lnSpc>
                          <a:spcPct val="100000"/>
                        </a:lnSpc>
                        <a:spcBef>
                          <a:spcPts val="565"/>
                        </a:spcBef>
                      </a:pPr>
                      <a:r>
                        <a:rPr sz="1100" spc="-20" dirty="0">
                          <a:solidFill>
                            <a:srgbClr val="585858"/>
                          </a:solidFill>
                          <a:latin typeface="BIZ UDGothic"/>
                          <a:cs typeface="BIZ UDGothic"/>
                        </a:rPr>
                        <a:t>・</a:t>
                      </a:r>
                      <a:r>
                        <a:rPr sz="1100" b="1" spc="-25" dirty="0">
                          <a:latin typeface="BIZ UDGothic"/>
                          <a:cs typeface="BIZ UDGothic"/>
                        </a:rPr>
                        <a:t>必要な財政需要の規模に応じて、財源確保のための制度設計が可能となる</a:t>
                      </a:r>
                      <a:endParaRPr sz="1100">
                        <a:latin typeface="BIZ UDGothic"/>
                        <a:cs typeface="BIZ UDGothic"/>
                      </a:endParaRPr>
                    </a:p>
                  </a:txBody>
                  <a:tcPr marL="0" marR="0" marT="69850" marB="0">
                    <a:lnL w="19050">
                      <a:solidFill>
                        <a:srgbClr val="525252"/>
                      </a:solidFill>
                      <a:prstDash val="solid"/>
                    </a:lnL>
                    <a:lnT w="9525">
                      <a:solidFill>
                        <a:srgbClr val="AEABAB"/>
                      </a:solidFill>
                      <a:prstDash val="sysDash"/>
                    </a:lnT>
                    <a:lnB w="9525">
                      <a:solidFill>
                        <a:srgbClr val="AEABAB"/>
                      </a:solidFill>
                      <a:prstDash val="sysDash"/>
                    </a:lnB>
                  </a:tcPr>
                </a:tc>
                <a:extLst>
                  <a:ext uri="{0D108BD9-81ED-4DB2-BD59-A6C34878D82A}">
                    <a16:rowId xmlns:a16="http://schemas.microsoft.com/office/drawing/2014/main" val="10002"/>
                  </a:ext>
                </a:extLst>
              </a:tr>
              <a:tr h="641985">
                <a:tc gridSpan="2">
                  <a:txBody>
                    <a:bodyPr/>
                    <a:lstStyle/>
                    <a:p>
                      <a:pPr>
                        <a:lnSpc>
                          <a:spcPct val="100000"/>
                        </a:lnSpc>
                        <a:spcBef>
                          <a:spcPts val="180"/>
                        </a:spcBef>
                      </a:pPr>
                      <a:endParaRPr lang="ja-JP" altLang="en-US" sz="1400" dirty="0">
                        <a:latin typeface="Times New Roman"/>
                        <a:cs typeface="Times New Roman"/>
                      </a:endParaRPr>
                    </a:p>
                    <a:p>
                      <a:pPr marL="599440">
                        <a:lnSpc>
                          <a:spcPct val="100000"/>
                        </a:lnSpc>
                      </a:pPr>
                      <a:r>
                        <a:rPr lang="ja-JP" altLang="en-US" sz="1400" spc="-30" dirty="0">
                          <a:solidFill>
                            <a:srgbClr val="585858"/>
                          </a:solidFill>
                          <a:latin typeface="BIZ UDGothic" panose="020B0400000000000000" pitchFamily="49" charset="-128"/>
                          <a:ea typeface="BIZ UDGothic" panose="020B0400000000000000" pitchFamily="49" charset="-128"/>
                          <a:cs typeface="BIZ UDGothic"/>
                        </a:rPr>
                        <a:t>超過課税</a:t>
                      </a:r>
                      <a:endParaRPr lang="ja-JP" altLang="en-US" sz="1400" dirty="0">
                        <a:latin typeface="BIZ UDGothic" panose="020B0400000000000000" pitchFamily="49" charset="-128"/>
                        <a:ea typeface="BIZ UDGothic" panose="020B0400000000000000" pitchFamily="49" charset="-128"/>
                        <a:cs typeface="BIZ UDGothic"/>
                      </a:endParaRPr>
                    </a:p>
                  </a:txBody>
                  <a:tcPr marL="0" marR="0" marT="22860" marB="0">
                    <a:lnR w="19050">
                      <a:solidFill>
                        <a:srgbClr val="525252"/>
                      </a:solidFill>
                      <a:prstDash val="solid"/>
                    </a:lnR>
                    <a:lnT w="9525">
                      <a:solidFill>
                        <a:srgbClr val="AEABAB"/>
                      </a:solidFill>
                      <a:prstDash val="sysDash"/>
                    </a:lnT>
                    <a:lnB w="19050">
                      <a:solidFill>
                        <a:srgbClr val="585858"/>
                      </a:solidFill>
                      <a:prstDash val="solid"/>
                    </a:lnB>
                  </a:tcPr>
                </a:tc>
                <a:tc hMerge="1">
                  <a:txBody>
                    <a:bodyPr/>
                    <a:lstStyle/>
                    <a:p>
                      <a:endParaRPr/>
                    </a:p>
                  </a:txBody>
                  <a:tcPr marL="0" marR="0" marT="0" marB="0"/>
                </a:tc>
                <a:tc>
                  <a:txBody>
                    <a:bodyPr/>
                    <a:lstStyle/>
                    <a:p>
                      <a:pPr marL="116839">
                        <a:lnSpc>
                          <a:spcPct val="100000"/>
                        </a:lnSpc>
                        <a:spcBef>
                          <a:spcPts val="550"/>
                        </a:spcBef>
                      </a:pPr>
                      <a:r>
                        <a:rPr sz="1100" spc="-25" dirty="0">
                          <a:solidFill>
                            <a:srgbClr val="585858"/>
                          </a:solidFill>
                          <a:latin typeface="BIZ UDGothic"/>
                          <a:cs typeface="BIZ UDGothic"/>
                        </a:rPr>
                        <a:t>・安定的、継続的な確保が可能</a:t>
                      </a:r>
                      <a:endParaRPr sz="1100" dirty="0">
                        <a:latin typeface="BIZ UDGothic"/>
                        <a:cs typeface="BIZ UDGothic"/>
                      </a:endParaRPr>
                    </a:p>
                    <a:p>
                      <a:pPr marL="116839">
                        <a:lnSpc>
                          <a:spcPct val="100000"/>
                        </a:lnSpc>
                        <a:spcBef>
                          <a:spcPts val="565"/>
                        </a:spcBef>
                      </a:pPr>
                      <a:r>
                        <a:rPr sz="1100" spc="-20" dirty="0">
                          <a:solidFill>
                            <a:srgbClr val="585858"/>
                          </a:solidFill>
                          <a:latin typeface="BIZ UDGothic"/>
                          <a:cs typeface="BIZ UDGothic"/>
                        </a:rPr>
                        <a:t>・</a:t>
                      </a:r>
                      <a:r>
                        <a:rPr sz="1100" b="1" spc="-25" dirty="0">
                          <a:latin typeface="BIZ UDGothic"/>
                          <a:cs typeface="BIZ UDGothic"/>
                        </a:rPr>
                        <a:t>当町では入湯税が候補となる</a:t>
                      </a:r>
                      <a:endParaRPr sz="1100" dirty="0">
                        <a:latin typeface="BIZ UDGothic"/>
                        <a:cs typeface="BIZ UDGothic"/>
                      </a:endParaRPr>
                    </a:p>
                  </a:txBody>
                  <a:tcPr marL="0" marR="0" marT="69850" marB="0">
                    <a:lnL w="19050">
                      <a:solidFill>
                        <a:srgbClr val="525252"/>
                      </a:solidFill>
                      <a:prstDash val="solid"/>
                    </a:lnL>
                    <a:lnT w="9525">
                      <a:solidFill>
                        <a:srgbClr val="AEABAB"/>
                      </a:solidFill>
                      <a:prstDash val="sysDash"/>
                    </a:lnT>
                    <a:lnB w="19050">
                      <a:solidFill>
                        <a:srgbClr val="585858"/>
                      </a:solidFill>
                      <a:prstDash val="solid"/>
                    </a:lnB>
                  </a:tcPr>
                </a:tc>
                <a:extLst>
                  <a:ext uri="{0D108BD9-81ED-4DB2-BD59-A6C34878D82A}">
                    <a16:rowId xmlns:a16="http://schemas.microsoft.com/office/drawing/2014/main" val="10003"/>
                  </a:ext>
                </a:extLst>
              </a:tr>
            </a:tbl>
          </a:graphicData>
        </a:graphic>
      </p:graphicFrame>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2700">
              <a:lnSpc>
                <a:spcPts val="1395"/>
              </a:lnSpc>
            </a:pPr>
            <a:fld id="{81D60167-4931-47E6-BA6A-407CBD079E47}" type="slidenum">
              <a:rPr spc="-25" dirty="0"/>
              <a:t>7</a:t>
            </a:fld>
            <a:endParaRPr spc="-25"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629400" y="93471"/>
            <a:ext cx="2909189" cy="151323"/>
          </a:xfrm>
          <a:prstGeom prst="rect">
            <a:avLst/>
          </a:prstGeom>
        </p:spPr>
        <p:txBody>
          <a:bodyPr vert="horz" wrap="square" lIns="0" tIns="12700" rIns="0" bIns="0" rtlCol="0">
            <a:spAutoFit/>
          </a:bodyPr>
          <a:lstStyle/>
          <a:p>
            <a:pPr marL="12700">
              <a:lnSpc>
                <a:spcPct val="100000"/>
              </a:lnSpc>
              <a:spcBef>
                <a:spcPts val="100"/>
              </a:spcBef>
            </a:pPr>
            <a:r>
              <a:rPr sz="900" dirty="0" err="1">
                <a:latin typeface="MS Mincho"/>
                <a:cs typeface="MS Mincho"/>
              </a:rPr>
              <a:t>令和</a:t>
            </a:r>
            <a:r>
              <a:rPr lang="ja-JP" altLang="en-US" sz="900" dirty="0">
                <a:latin typeface="MS Mincho"/>
                <a:cs typeface="MS Mincho"/>
              </a:rPr>
              <a:t>７</a:t>
            </a:r>
            <a:r>
              <a:rPr sz="900" dirty="0">
                <a:latin typeface="MS Mincho"/>
                <a:cs typeface="MS Mincho"/>
              </a:rPr>
              <a:t>年</a:t>
            </a:r>
            <a:r>
              <a:rPr lang="ja-JP" altLang="en-US" sz="900" dirty="0">
                <a:latin typeface="MS Mincho"/>
                <a:cs typeface="MS Mincho"/>
              </a:rPr>
              <a:t>１０</a:t>
            </a:r>
            <a:r>
              <a:rPr sz="900" dirty="0">
                <a:latin typeface="MS Mincho"/>
                <a:cs typeface="MS Mincho"/>
              </a:rPr>
              <a:t>月</a:t>
            </a:r>
            <a:r>
              <a:rPr lang="ja-JP" altLang="en-US" sz="900" dirty="0">
                <a:latin typeface="MS Mincho"/>
                <a:cs typeface="MS Mincho"/>
              </a:rPr>
              <a:t>３０</a:t>
            </a:r>
            <a:r>
              <a:rPr sz="900" spc="10" dirty="0">
                <a:latin typeface="MS Mincho"/>
                <a:cs typeface="MS Mincho"/>
              </a:rPr>
              <a:t>日 第１回宿泊税検討委員会資料</a:t>
            </a:r>
            <a:endParaRPr sz="900" dirty="0">
              <a:latin typeface="MS Mincho"/>
              <a:cs typeface="MS Mincho"/>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45" dirty="0"/>
              <a:t>宿泊税検討経緯について</a:t>
            </a:r>
          </a:p>
        </p:txBody>
      </p:sp>
      <p:sp>
        <p:nvSpPr>
          <p:cNvPr id="4" name="object 4"/>
          <p:cNvSpPr txBox="1"/>
          <p:nvPr/>
        </p:nvSpPr>
        <p:spPr>
          <a:xfrm>
            <a:off x="8907018" y="1023365"/>
            <a:ext cx="736600" cy="147320"/>
          </a:xfrm>
          <a:prstGeom prst="rect">
            <a:avLst/>
          </a:prstGeom>
        </p:spPr>
        <p:txBody>
          <a:bodyPr vert="horz" wrap="square" lIns="0" tIns="12065" rIns="0" bIns="0" rtlCol="0">
            <a:spAutoFit/>
          </a:bodyPr>
          <a:lstStyle/>
          <a:p>
            <a:pPr marL="12700">
              <a:lnSpc>
                <a:spcPct val="100000"/>
              </a:lnSpc>
              <a:spcBef>
                <a:spcPts val="95"/>
              </a:spcBef>
            </a:pPr>
            <a:r>
              <a:rPr sz="800" spc="-10" dirty="0">
                <a:latin typeface="BIZ UDGothic"/>
                <a:cs typeface="BIZ UDGothic"/>
              </a:rPr>
              <a:t>出典：総務省</a:t>
            </a:r>
            <a:r>
              <a:rPr sz="800" spc="-25" dirty="0">
                <a:latin typeface="BIZ UDGothic"/>
                <a:cs typeface="BIZ UDGothic"/>
              </a:rPr>
              <a:t>HP</a:t>
            </a:r>
            <a:endParaRPr sz="800">
              <a:latin typeface="BIZ UDGothic"/>
              <a:cs typeface="BIZ UDGothic"/>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2700">
              <a:lnSpc>
                <a:spcPts val="1395"/>
              </a:lnSpc>
            </a:pPr>
            <a:fld id="{81D60167-4931-47E6-BA6A-407CBD079E47}" type="slidenum">
              <a:rPr spc="-25" dirty="0"/>
              <a:t>8</a:t>
            </a:fld>
            <a:endParaRPr spc="-25" dirty="0"/>
          </a:p>
        </p:txBody>
      </p:sp>
      <p:pic>
        <p:nvPicPr>
          <p:cNvPr id="11" name="図 10">
            <a:extLst>
              <a:ext uri="{FF2B5EF4-FFF2-40B4-BE49-F238E27FC236}">
                <a16:creationId xmlns:a16="http://schemas.microsoft.com/office/drawing/2014/main" id="{FC00D396-92C1-4B4F-B855-9118100678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131" y="1038463"/>
            <a:ext cx="8079641" cy="57002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81800" y="93471"/>
            <a:ext cx="2756789" cy="151323"/>
          </a:xfrm>
          <a:prstGeom prst="rect">
            <a:avLst/>
          </a:prstGeom>
        </p:spPr>
        <p:txBody>
          <a:bodyPr vert="horz" wrap="square" lIns="0" tIns="12700" rIns="0" bIns="0" rtlCol="0">
            <a:spAutoFit/>
          </a:bodyPr>
          <a:lstStyle/>
          <a:p>
            <a:pPr marL="12700">
              <a:lnSpc>
                <a:spcPct val="100000"/>
              </a:lnSpc>
              <a:spcBef>
                <a:spcPts val="100"/>
              </a:spcBef>
            </a:pPr>
            <a:r>
              <a:rPr sz="900" dirty="0" err="1">
                <a:latin typeface="MS Mincho"/>
                <a:cs typeface="MS Mincho"/>
              </a:rPr>
              <a:t>令和</a:t>
            </a:r>
            <a:r>
              <a:rPr lang="ja-JP" altLang="en-US" sz="900" dirty="0">
                <a:latin typeface="MS Mincho"/>
                <a:cs typeface="MS Mincho"/>
              </a:rPr>
              <a:t>７</a:t>
            </a:r>
            <a:r>
              <a:rPr sz="900" dirty="0">
                <a:latin typeface="MS Mincho"/>
                <a:cs typeface="MS Mincho"/>
              </a:rPr>
              <a:t>年</a:t>
            </a:r>
            <a:r>
              <a:rPr lang="ja-JP" altLang="en-US" sz="900" dirty="0">
                <a:latin typeface="MS Mincho"/>
                <a:cs typeface="MS Mincho"/>
              </a:rPr>
              <a:t>１０</a:t>
            </a:r>
            <a:r>
              <a:rPr sz="900" dirty="0">
                <a:latin typeface="MS Mincho"/>
                <a:cs typeface="MS Mincho"/>
              </a:rPr>
              <a:t>月</a:t>
            </a:r>
            <a:r>
              <a:rPr lang="ja-JP" altLang="en-US" sz="900" dirty="0">
                <a:latin typeface="MS Mincho"/>
                <a:cs typeface="MS Mincho"/>
              </a:rPr>
              <a:t>３０</a:t>
            </a:r>
            <a:r>
              <a:rPr sz="900" spc="10" dirty="0">
                <a:latin typeface="MS Mincho"/>
                <a:cs typeface="MS Mincho"/>
              </a:rPr>
              <a:t>日 第１回宿泊税検討委員会資料</a:t>
            </a:r>
            <a:endParaRPr sz="900" dirty="0">
              <a:latin typeface="MS Mincho"/>
              <a:cs typeface="MS Mincho"/>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45" dirty="0"/>
              <a:t>宿泊税検討経緯について</a:t>
            </a:r>
          </a:p>
        </p:txBody>
      </p:sp>
      <p:sp>
        <p:nvSpPr>
          <p:cNvPr id="4" name="object 4"/>
          <p:cNvSpPr txBox="1"/>
          <p:nvPr/>
        </p:nvSpPr>
        <p:spPr>
          <a:xfrm>
            <a:off x="425450" y="835660"/>
            <a:ext cx="8975090" cy="1514475"/>
          </a:xfrm>
          <a:prstGeom prst="rect">
            <a:avLst/>
          </a:prstGeom>
        </p:spPr>
        <p:txBody>
          <a:bodyPr vert="horz" wrap="square" lIns="0" tIns="160020" rIns="0" bIns="0" rtlCol="0">
            <a:spAutoFit/>
          </a:bodyPr>
          <a:lstStyle/>
          <a:p>
            <a:pPr marL="12700">
              <a:lnSpc>
                <a:spcPct val="100000"/>
              </a:lnSpc>
              <a:spcBef>
                <a:spcPts val="1260"/>
              </a:spcBef>
            </a:pPr>
            <a:r>
              <a:rPr sz="1800" dirty="0">
                <a:latin typeface="BIZ UDGothic"/>
                <a:cs typeface="BIZ UDGothic"/>
              </a:rPr>
              <a:t>(4)</a:t>
            </a:r>
            <a:r>
              <a:rPr sz="1800" spc="-10" dirty="0">
                <a:latin typeface="BIZ UDGothic"/>
                <a:cs typeface="BIZ UDGothic"/>
              </a:rPr>
              <a:t>財源の検討について</a:t>
            </a:r>
            <a:endParaRPr sz="1800" dirty="0">
              <a:latin typeface="BIZ UDGothic"/>
              <a:cs typeface="BIZ UDGothic"/>
            </a:endParaRPr>
          </a:p>
          <a:p>
            <a:pPr marL="203200">
              <a:lnSpc>
                <a:spcPct val="100000"/>
              </a:lnSpc>
              <a:spcBef>
                <a:spcPts val="969"/>
              </a:spcBef>
            </a:pPr>
            <a:r>
              <a:rPr sz="1500" spc="-5" dirty="0">
                <a:latin typeface="BIZ UDGothic"/>
                <a:cs typeface="BIZ UDGothic"/>
              </a:rPr>
              <a:t>③法定外目的税の検討</a:t>
            </a:r>
            <a:endParaRPr sz="1500" dirty="0">
              <a:latin typeface="BIZ UDGothic"/>
              <a:cs typeface="BIZ UDGothic"/>
            </a:endParaRPr>
          </a:p>
          <a:p>
            <a:pPr marL="31750" marR="5080" indent="165100" algn="just">
              <a:lnSpc>
                <a:spcPct val="100000"/>
              </a:lnSpc>
              <a:spcBef>
                <a:spcPts val="944"/>
              </a:spcBef>
            </a:pPr>
            <a:r>
              <a:rPr sz="1300" b="0" spc="-15" dirty="0">
                <a:latin typeface="BIZ UDMincho Medium"/>
                <a:cs typeface="BIZ UDMincho Medium"/>
              </a:rPr>
              <a:t>法定外目的税の検討に当たっては、観光振興を目的とした税とすることや、受益者負担の観点から、観光客の観光活動を課税対象として比較・検討。町民負担を求めない新たな税制度としては、観光活動のうち、把握の容易性や行政コストが低い「宿泊税」が最も適していると考えられる。</a:t>
            </a:r>
            <a:endParaRPr sz="1300" dirty="0">
              <a:latin typeface="BIZ UDMincho Medium"/>
              <a:cs typeface="BIZ UDMincho Medium"/>
            </a:endParaRPr>
          </a:p>
        </p:txBody>
      </p:sp>
      <p:sp>
        <p:nvSpPr>
          <p:cNvPr id="5" name="object 5"/>
          <p:cNvSpPr/>
          <p:nvPr/>
        </p:nvSpPr>
        <p:spPr>
          <a:xfrm>
            <a:off x="2016886" y="2659252"/>
            <a:ext cx="0" cy="394335"/>
          </a:xfrm>
          <a:custGeom>
            <a:avLst/>
            <a:gdLst/>
            <a:ahLst/>
            <a:cxnLst/>
            <a:rect l="l" t="t" r="r" b="b"/>
            <a:pathLst>
              <a:path h="394335">
                <a:moveTo>
                  <a:pt x="0" y="0"/>
                </a:moveTo>
                <a:lnTo>
                  <a:pt x="0" y="393954"/>
                </a:lnTo>
              </a:path>
            </a:pathLst>
          </a:custGeom>
          <a:ln w="19050">
            <a:solidFill>
              <a:srgbClr val="525252"/>
            </a:solidFill>
          </a:ln>
        </p:spPr>
        <p:txBody>
          <a:bodyPr wrap="square" lIns="0" tIns="0" rIns="0" bIns="0" rtlCol="0"/>
          <a:lstStyle/>
          <a:p>
            <a:endParaRPr/>
          </a:p>
        </p:txBody>
      </p:sp>
      <p:graphicFrame>
        <p:nvGraphicFramePr>
          <p:cNvPr id="6" name="object 6"/>
          <p:cNvGraphicFramePr>
            <a:graphicFrameLocks noGrp="1"/>
          </p:cNvGraphicFramePr>
          <p:nvPr>
            <p:extLst>
              <p:ext uri="{D42A27DB-BD31-4B8C-83A1-F6EECF244321}">
                <p14:modId xmlns:p14="http://schemas.microsoft.com/office/powerpoint/2010/main" val="3425152466"/>
              </p:ext>
            </p:extLst>
          </p:nvPr>
        </p:nvGraphicFramePr>
        <p:xfrm>
          <a:off x="488569" y="2774051"/>
          <a:ext cx="8799195" cy="3169920"/>
        </p:xfrm>
        <a:graphic>
          <a:graphicData uri="http://schemas.openxmlformats.org/drawingml/2006/table">
            <a:tbl>
              <a:tblPr firstRow="1" bandRow="1">
                <a:tableStyleId>{2D5ABB26-0587-4C30-8999-92F81FD0307C}</a:tableStyleId>
              </a:tblPr>
              <a:tblGrid>
                <a:gridCol w="1528445">
                  <a:extLst>
                    <a:ext uri="{9D8B030D-6E8A-4147-A177-3AD203B41FA5}">
                      <a16:colId xmlns:a16="http://schemas.microsoft.com/office/drawing/2014/main" val="20000"/>
                    </a:ext>
                  </a:extLst>
                </a:gridCol>
                <a:gridCol w="2319655">
                  <a:extLst>
                    <a:ext uri="{9D8B030D-6E8A-4147-A177-3AD203B41FA5}">
                      <a16:colId xmlns:a16="http://schemas.microsoft.com/office/drawing/2014/main" val="20001"/>
                    </a:ext>
                  </a:extLst>
                </a:gridCol>
                <a:gridCol w="2499995">
                  <a:extLst>
                    <a:ext uri="{9D8B030D-6E8A-4147-A177-3AD203B41FA5}">
                      <a16:colId xmlns:a16="http://schemas.microsoft.com/office/drawing/2014/main" val="20002"/>
                    </a:ext>
                  </a:extLst>
                </a:gridCol>
                <a:gridCol w="2451100">
                  <a:extLst>
                    <a:ext uri="{9D8B030D-6E8A-4147-A177-3AD203B41FA5}">
                      <a16:colId xmlns:a16="http://schemas.microsoft.com/office/drawing/2014/main" val="20003"/>
                    </a:ext>
                  </a:extLst>
                </a:gridCol>
              </a:tblGrid>
              <a:tr h="269240">
                <a:tc>
                  <a:txBody>
                    <a:bodyPr/>
                    <a:lstStyle/>
                    <a:p>
                      <a:pPr algn="ctr">
                        <a:lnSpc>
                          <a:spcPts val="1510"/>
                        </a:lnSpc>
                      </a:pPr>
                      <a:r>
                        <a:rPr sz="1400" spc="-30" dirty="0">
                          <a:solidFill>
                            <a:srgbClr val="585858"/>
                          </a:solidFill>
                          <a:latin typeface="BIZ UDGothic"/>
                          <a:cs typeface="BIZ UDGothic"/>
                        </a:rPr>
                        <a:t>観光活動</a:t>
                      </a:r>
                      <a:endParaRPr sz="1400">
                        <a:latin typeface="BIZ UDGothic"/>
                        <a:cs typeface="BIZ UDGothic"/>
                      </a:endParaRPr>
                    </a:p>
                  </a:txBody>
                  <a:tcPr marL="0" marR="0" marT="0" marB="0">
                    <a:lnB w="19050">
                      <a:solidFill>
                        <a:srgbClr val="525252"/>
                      </a:solidFill>
                      <a:prstDash val="solid"/>
                    </a:lnB>
                  </a:tcPr>
                </a:tc>
                <a:tc>
                  <a:txBody>
                    <a:bodyPr/>
                    <a:lstStyle/>
                    <a:p>
                      <a:pPr marL="855980">
                        <a:lnSpc>
                          <a:spcPts val="1510"/>
                        </a:lnSpc>
                      </a:pPr>
                      <a:r>
                        <a:rPr sz="1400" spc="-30" dirty="0">
                          <a:solidFill>
                            <a:srgbClr val="585858"/>
                          </a:solidFill>
                          <a:latin typeface="BIZ UDGothic"/>
                          <a:cs typeface="BIZ UDGothic"/>
                        </a:rPr>
                        <a:t>課税対象</a:t>
                      </a:r>
                      <a:endParaRPr sz="1400">
                        <a:latin typeface="BIZ UDGothic"/>
                        <a:cs typeface="BIZ UDGothic"/>
                      </a:endParaRPr>
                    </a:p>
                  </a:txBody>
                  <a:tcPr marL="0" marR="0" marT="0" marB="0">
                    <a:lnB w="19050">
                      <a:solidFill>
                        <a:srgbClr val="525252"/>
                      </a:solidFill>
                      <a:prstDash val="solid"/>
                    </a:lnB>
                  </a:tcPr>
                </a:tc>
                <a:tc>
                  <a:txBody>
                    <a:bodyPr/>
                    <a:lstStyle/>
                    <a:p>
                      <a:pPr marL="902335">
                        <a:lnSpc>
                          <a:spcPts val="1445"/>
                        </a:lnSpc>
                      </a:pPr>
                      <a:r>
                        <a:rPr sz="1300" spc="-15" dirty="0" err="1">
                          <a:solidFill>
                            <a:srgbClr val="585858"/>
                          </a:solidFill>
                          <a:latin typeface="BIZ UDGothic"/>
                          <a:cs typeface="BIZ UDGothic"/>
                        </a:rPr>
                        <a:t>対象の</a:t>
                      </a:r>
                      <a:r>
                        <a:rPr lang="ja-JP" altLang="en-US" sz="1300" spc="-15" dirty="0">
                          <a:solidFill>
                            <a:srgbClr val="585858"/>
                          </a:solidFill>
                          <a:latin typeface="BIZ UDGothic" panose="020B0400000000000000" pitchFamily="49" charset="-128"/>
                          <a:ea typeface="BIZ UDGothic" panose="020B0400000000000000" pitchFamily="49" charset="-128"/>
                          <a:cs typeface="BIZ UDGothic"/>
                        </a:rPr>
                        <a:t>捕捉</a:t>
                      </a:r>
                      <a:endParaRPr sz="1300" dirty="0">
                        <a:latin typeface="BIZ UDGothic" panose="020B0400000000000000" pitchFamily="49" charset="-128"/>
                        <a:ea typeface="BIZ UDGothic" panose="020B0400000000000000" pitchFamily="49" charset="-128"/>
                        <a:cs typeface="BIZ UDGothic"/>
                      </a:endParaRPr>
                    </a:p>
                  </a:txBody>
                  <a:tcPr marL="0" marR="0" marT="0" marB="0">
                    <a:lnB w="19050">
                      <a:solidFill>
                        <a:srgbClr val="525252"/>
                      </a:solidFill>
                      <a:prstDash val="solid"/>
                    </a:lnB>
                  </a:tcPr>
                </a:tc>
                <a:tc>
                  <a:txBody>
                    <a:bodyPr/>
                    <a:lstStyle/>
                    <a:p>
                      <a:pPr marL="826135">
                        <a:lnSpc>
                          <a:spcPts val="1445"/>
                        </a:lnSpc>
                      </a:pPr>
                      <a:r>
                        <a:rPr sz="1300" spc="-15" dirty="0">
                          <a:solidFill>
                            <a:srgbClr val="585858"/>
                          </a:solidFill>
                          <a:latin typeface="BIZ UDGothic"/>
                          <a:cs typeface="BIZ UDGothic"/>
                        </a:rPr>
                        <a:t>徴収コスト</a:t>
                      </a:r>
                      <a:endParaRPr sz="1300">
                        <a:latin typeface="BIZ UDGothic"/>
                        <a:cs typeface="BIZ UDGothic"/>
                      </a:endParaRPr>
                    </a:p>
                  </a:txBody>
                  <a:tcPr marL="0" marR="0" marT="0" marB="0">
                    <a:lnB w="19050">
                      <a:solidFill>
                        <a:srgbClr val="525252"/>
                      </a:solidFill>
                      <a:prstDash val="solid"/>
                    </a:lnB>
                  </a:tcPr>
                </a:tc>
                <a:extLst>
                  <a:ext uri="{0D108BD9-81ED-4DB2-BD59-A6C34878D82A}">
                    <a16:rowId xmlns:a16="http://schemas.microsoft.com/office/drawing/2014/main" val="10000"/>
                  </a:ext>
                </a:extLst>
              </a:tr>
              <a:tr h="532130">
                <a:tc>
                  <a:txBody>
                    <a:bodyPr/>
                    <a:lstStyle/>
                    <a:p>
                      <a:pPr>
                        <a:lnSpc>
                          <a:spcPct val="100000"/>
                        </a:lnSpc>
                        <a:spcBef>
                          <a:spcPts val="80"/>
                        </a:spcBef>
                      </a:pPr>
                      <a:endParaRPr sz="1200">
                        <a:latin typeface="Times New Roman"/>
                        <a:cs typeface="Times New Roman"/>
                      </a:endParaRPr>
                    </a:p>
                    <a:p>
                      <a:pPr algn="ctr">
                        <a:lnSpc>
                          <a:spcPct val="100000"/>
                        </a:lnSpc>
                      </a:pPr>
                      <a:r>
                        <a:rPr sz="1200" spc="-25" dirty="0">
                          <a:solidFill>
                            <a:srgbClr val="585858"/>
                          </a:solidFill>
                          <a:latin typeface="BIZ UDGothic"/>
                          <a:cs typeface="BIZ UDGothic"/>
                        </a:rPr>
                        <a:t>入域</a:t>
                      </a:r>
                      <a:endParaRPr sz="1200">
                        <a:latin typeface="BIZ UDGothic"/>
                        <a:cs typeface="BIZ UDGothic"/>
                      </a:endParaRPr>
                    </a:p>
                  </a:txBody>
                  <a:tcPr marL="0" marR="0" marT="10160" marB="0">
                    <a:lnR w="19050">
                      <a:solidFill>
                        <a:srgbClr val="585858"/>
                      </a:solidFill>
                      <a:prstDash val="solid"/>
                    </a:lnR>
                    <a:lnT w="19050">
                      <a:solidFill>
                        <a:srgbClr val="525252"/>
                      </a:solidFill>
                      <a:prstDash val="solid"/>
                    </a:lnT>
                    <a:lnB w="9525">
                      <a:solidFill>
                        <a:srgbClr val="585858"/>
                      </a:solidFill>
                      <a:prstDash val="sysDash"/>
                    </a:lnB>
                  </a:tcPr>
                </a:tc>
                <a:tc>
                  <a:txBody>
                    <a:bodyPr/>
                    <a:lstStyle/>
                    <a:p>
                      <a:pPr marL="116839">
                        <a:lnSpc>
                          <a:spcPct val="100000"/>
                        </a:lnSpc>
                        <a:spcBef>
                          <a:spcPts val="560"/>
                        </a:spcBef>
                      </a:pPr>
                      <a:r>
                        <a:rPr sz="1200" spc="-10" dirty="0">
                          <a:solidFill>
                            <a:srgbClr val="585858"/>
                          </a:solidFill>
                          <a:latin typeface="BIZ UDGothic"/>
                          <a:cs typeface="BIZ UDGothic"/>
                        </a:rPr>
                        <a:t>町内への入域</a:t>
                      </a:r>
                      <a:endParaRPr sz="1200">
                        <a:latin typeface="BIZ UDGothic"/>
                        <a:cs typeface="BIZ UDGothic"/>
                      </a:endParaRPr>
                    </a:p>
                  </a:txBody>
                  <a:tcPr marL="0" marR="0" marT="71120" marB="0">
                    <a:lnL w="19050">
                      <a:solidFill>
                        <a:srgbClr val="585858"/>
                      </a:solidFill>
                      <a:prstDash val="solid"/>
                    </a:lnL>
                    <a:lnT w="19050">
                      <a:solidFill>
                        <a:srgbClr val="525252"/>
                      </a:solidFill>
                      <a:prstDash val="solid"/>
                    </a:lnT>
                    <a:lnB w="9525">
                      <a:solidFill>
                        <a:srgbClr val="585858"/>
                      </a:solidFill>
                      <a:prstDash val="sysDash"/>
                    </a:lnB>
                  </a:tcPr>
                </a:tc>
                <a:tc>
                  <a:txBody>
                    <a:bodyPr/>
                    <a:lstStyle/>
                    <a:p>
                      <a:pPr marL="220979" marR="137160">
                        <a:lnSpc>
                          <a:spcPct val="120000"/>
                        </a:lnSpc>
                        <a:spcBef>
                          <a:spcPts val="270"/>
                        </a:spcBef>
                      </a:pPr>
                      <a:r>
                        <a:rPr sz="1200" spc="-5" dirty="0" err="1">
                          <a:solidFill>
                            <a:srgbClr val="585858"/>
                          </a:solidFill>
                          <a:latin typeface="BIZ UDGothic"/>
                          <a:cs typeface="BIZ UDGothic"/>
                        </a:rPr>
                        <a:t>鉄道</a:t>
                      </a:r>
                      <a:r>
                        <a:rPr lang="ja-JP" altLang="en-US" sz="1200" spc="-5" dirty="0">
                          <a:solidFill>
                            <a:srgbClr val="585858"/>
                          </a:solidFill>
                          <a:latin typeface="BIZ UDGothic"/>
                          <a:cs typeface="BIZ UDGothic"/>
                        </a:rPr>
                        <a:t>・</a:t>
                      </a:r>
                      <a:r>
                        <a:rPr sz="1200" spc="-5" dirty="0" err="1">
                          <a:solidFill>
                            <a:srgbClr val="585858"/>
                          </a:solidFill>
                          <a:latin typeface="BIZ UDGothic"/>
                          <a:cs typeface="BIZ UDGothic"/>
                        </a:rPr>
                        <a:t>バスでの入域は</a:t>
                      </a:r>
                      <a:r>
                        <a:rPr kumimoji="0" lang="ja-JP" altLang="en-US" sz="1300" b="0" i="0" u="none" strike="noStrike" kern="0" cap="none" spc="-15" normalizeH="0" baseline="0" noProof="0" dirty="0">
                          <a:ln>
                            <a:noFill/>
                          </a:ln>
                          <a:solidFill>
                            <a:srgbClr val="585858"/>
                          </a:solidFill>
                          <a:effectLst/>
                          <a:uLnTx/>
                          <a:uFillTx/>
                          <a:latin typeface="BIZ UDGothic" panose="020B0400000000000000" pitchFamily="49" charset="-128"/>
                          <a:ea typeface="BIZ UDGothic" panose="020B0400000000000000" pitchFamily="49" charset="-128"/>
                          <a:cs typeface="BIZ UDGothic"/>
                        </a:rPr>
                        <a:t>捕捉</a:t>
                      </a:r>
                      <a:r>
                        <a:rPr sz="1200" spc="-5" dirty="0" err="1">
                          <a:solidFill>
                            <a:srgbClr val="585858"/>
                          </a:solidFill>
                          <a:latin typeface="BIZ UDGothic"/>
                          <a:cs typeface="BIZ UDGothic"/>
                        </a:rPr>
                        <a:t>可能だが、車での入域の</a:t>
                      </a:r>
                      <a:r>
                        <a:rPr lang="ja-JP" altLang="en-US" sz="1200" spc="-15" dirty="0">
                          <a:solidFill>
                            <a:srgbClr val="585858"/>
                          </a:solidFill>
                          <a:latin typeface="BIZ UDGothic" panose="020B0400000000000000" pitchFamily="49" charset="-128"/>
                          <a:ea typeface="BIZ UDGothic" panose="020B0400000000000000" pitchFamily="49" charset="-128"/>
                          <a:cs typeface="BIZ UDGothic"/>
                        </a:rPr>
                        <a:t>捕捉</a:t>
                      </a:r>
                      <a:r>
                        <a:rPr sz="1200" spc="-5" dirty="0" err="1">
                          <a:solidFill>
                            <a:srgbClr val="585858"/>
                          </a:solidFill>
                          <a:latin typeface="BIZ UDGothic"/>
                          <a:cs typeface="BIZ UDGothic"/>
                        </a:rPr>
                        <a:t>は困難</a:t>
                      </a:r>
                      <a:endParaRPr sz="1200" dirty="0">
                        <a:latin typeface="BIZ UDGothic"/>
                        <a:cs typeface="BIZ UDGothic"/>
                      </a:endParaRPr>
                    </a:p>
                  </a:txBody>
                  <a:tcPr marL="0" marR="0" marT="34290" marB="0">
                    <a:lnT w="19050">
                      <a:solidFill>
                        <a:srgbClr val="525252"/>
                      </a:solidFill>
                      <a:prstDash val="solid"/>
                    </a:lnT>
                    <a:lnB w="9525">
                      <a:solidFill>
                        <a:srgbClr val="585858"/>
                      </a:solidFill>
                      <a:prstDash val="sysDash"/>
                    </a:lnB>
                  </a:tcPr>
                </a:tc>
                <a:tc>
                  <a:txBody>
                    <a:bodyPr/>
                    <a:lstStyle/>
                    <a:p>
                      <a:pPr marL="144780" marR="164465">
                        <a:lnSpc>
                          <a:spcPct val="120000"/>
                        </a:lnSpc>
                        <a:spcBef>
                          <a:spcPts val="270"/>
                        </a:spcBef>
                      </a:pPr>
                      <a:r>
                        <a:rPr sz="1200" spc="-5" dirty="0">
                          <a:solidFill>
                            <a:srgbClr val="585858"/>
                          </a:solidFill>
                          <a:latin typeface="BIZ UDGothic"/>
                          <a:cs typeface="BIZ UDGothic"/>
                        </a:rPr>
                        <a:t>入域行為の把握や徴税にコスト</a:t>
                      </a:r>
                      <a:r>
                        <a:rPr sz="1200" spc="-15" dirty="0">
                          <a:solidFill>
                            <a:srgbClr val="585858"/>
                          </a:solidFill>
                          <a:latin typeface="BIZ UDGothic"/>
                          <a:cs typeface="BIZ UDGothic"/>
                        </a:rPr>
                        <a:t>がかかる</a:t>
                      </a:r>
                      <a:endParaRPr sz="1200">
                        <a:latin typeface="BIZ UDGothic"/>
                        <a:cs typeface="BIZ UDGothic"/>
                      </a:endParaRPr>
                    </a:p>
                  </a:txBody>
                  <a:tcPr marL="0" marR="0" marT="34290" marB="0">
                    <a:lnT w="19050">
                      <a:solidFill>
                        <a:srgbClr val="525252"/>
                      </a:solidFill>
                      <a:prstDash val="solid"/>
                    </a:lnT>
                    <a:lnB w="9525">
                      <a:solidFill>
                        <a:srgbClr val="585858"/>
                      </a:solidFill>
                      <a:prstDash val="sysDash"/>
                    </a:lnB>
                  </a:tcPr>
                </a:tc>
                <a:extLst>
                  <a:ext uri="{0D108BD9-81ED-4DB2-BD59-A6C34878D82A}">
                    <a16:rowId xmlns:a16="http://schemas.microsoft.com/office/drawing/2014/main" val="10001"/>
                  </a:ext>
                </a:extLst>
              </a:tr>
              <a:tr h="532765">
                <a:tc>
                  <a:txBody>
                    <a:bodyPr/>
                    <a:lstStyle/>
                    <a:p>
                      <a:pPr>
                        <a:lnSpc>
                          <a:spcPct val="100000"/>
                        </a:lnSpc>
                        <a:spcBef>
                          <a:spcPts val="80"/>
                        </a:spcBef>
                      </a:pPr>
                      <a:endParaRPr sz="1200">
                        <a:latin typeface="Times New Roman"/>
                        <a:cs typeface="Times New Roman"/>
                      </a:endParaRPr>
                    </a:p>
                    <a:p>
                      <a:pPr algn="ctr">
                        <a:lnSpc>
                          <a:spcPct val="100000"/>
                        </a:lnSpc>
                        <a:spcBef>
                          <a:spcPts val="5"/>
                        </a:spcBef>
                      </a:pPr>
                      <a:r>
                        <a:rPr sz="1200" spc="-15" dirty="0">
                          <a:solidFill>
                            <a:srgbClr val="585858"/>
                          </a:solidFill>
                          <a:latin typeface="BIZ UDGothic"/>
                          <a:cs typeface="BIZ UDGothic"/>
                        </a:rPr>
                        <a:t>交通利用</a:t>
                      </a:r>
                      <a:endParaRPr sz="1200">
                        <a:latin typeface="BIZ UDGothic"/>
                        <a:cs typeface="BIZ UDGothic"/>
                      </a:endParaRPr>
                    </a:p>
                  </a:txBody>
                  <a:tcPr marL="0" marR="0" marT="10160" marB="0">
                    <a:lnR w="19050">
                      <a:solidFill>
                        <a:srgbClr val="525252"/>
                      </a:solidFill>
                      <a:prstDash val="solid"/>
                    </a:lnR>
                    <a:lnT w="9525">
                      <a:solidFill>
                        <a:srgbClr val="585858"/>
                      </a:solidFill>
                      <a:prstDash val="sysDash"/>
                    </a:lnT>
                    <a:lnB w="9525">
                      <a:solidFill>
                        <a:srgbClr val="585858"/>
                      </a:solidFill>
                      <a:prstDash val="sysDash"/>
                    </a:lnB>
                  </a:tcPr>
                </a:tc>
                <a:tc>
                  <a:txBody>
                    <a:bodyPr/>
                    <a:lstStyle/>
                    <a:p>
                      <a:pPr marL="116839">
                        <a:lnSpc>
                          <a:spcPct val="100000"/>
                        </a:lnSpc>
                        <a:spcBef>
                          <a:spcPts val="560"/>
                        </a:spcBef>
                      </a:pPr>
                      <a:r>
                        <a:rPr sz="1200" spc="-10" dirty="0">
                          <a:solidFill>
                            <a:srgbClr val="585858"/>
                          </a:solidFill>
                          <a:latin typeface="BIZ UDGothic"/>
                          <a:cs typeface="BIZ UDGothic"/>
                        </a:rPr>
                        <a:t>町内交通機関の利用</a:t>
                      </a:r>
                      <a:endParaRPr sz="1200">
                        <a:latin typeface="BIZ UDGothic"/>
                        <a:cs typeface="BIZ UDGothic"/>
                      </a:endParaRPr>
                    </a:p>
                  </a:txBody>
                  <a:tcPr marL="0" marR="0" marT="71120" marB="0">
                    <a:lnL w="19050">
                      <a:solidFill>
                        <a:srgbClr val="525252"/>
                      </a:solidFill>
                      <a:prstDash val="solid"/>
                    </a:lnL>
                    <a:lnT w="9525">
                      <a:solidFill>
                        <a:srgbClr val="585858"/>
                      </a:solidFill>
                      <a:prstDash val="sysDash"/>
                    </a:lnT>
                    <a:lnB w="9525">
                      <a:solidFill>
                        <a:srgbClr val="585858"/>
                      </a:solidFill>
                      <a:prstDash val="sysDash"/>
                    </a:lnB>
                  </a:tcPr>
                </a:tc>
                <a:tc>
                  <a:txBody>
                    <a:bodyPr/>
                    <a:lstStyle/>
                    <a:p>
                      <a:pPr marL="220979">
                        <a:lnSpc>
                          <a:spcPct val="100000"/>
                        </a:lnSpc>
                        <a:spcBef>
                          <a:spcPts val="560"/>
                        </a:spcBef>
                      </a:pPr>
                      <a:r>
                        <a:rPr sz="1200" spc="-5" dirty="0">
                          <a:solidFill>
                            <a:srgbClr val="585858"/>
                          </a:solidFill>
                          <a:latin typeface="BIZ UDGothic"/>
                          <a:cs typeface="BIZ UDGothic"/>
                        </a:rPr>
                        <a:t>町民と観光客との区別が不可</a:t>
                      </a:r>
                      <a:endParaRPr sz="1200" dirty="0">
                        <a:latin typeface="BIZ UDGothic"/>
                        <a:cs typeface="BIZ UDGothic"/>
                      </a:endParaRPr>
                    </a:p>
                  </a:txBody>
                  <a:tcPr marL="0" marR="0" marT="71120" marB="0">
                    <a:lnT w="9525">
                      <a:solidFill>
                        <a:srgbClr val="585858"/>
                      </a:solidFill>
                      <a:prstDash val="sysDash"/>
                    </a:lnT>
                    <a:lnB w="9525">
                      <a:solidFill>
                        <a:srgbClr val="585858"/>
                      </a:solidFill>
                      <a:prstDash val="sysDash"/>
                    </a:lnB>
                  </a:tcPr>
                </a:tc>
                <a:tc>
                  <a:txBody>
                    <a:bodyPr/>
                    <a:lstStyle/>
                    <a:p>
                      <a:pPr marL="144780" marR="164465">
                        <a:lnSpc>
                          <a:spcPct val="120000"/>
                        </a:lnSpc>
                        <a:spcBef>
                          <a:spcPts val="270"/>
                        </a:spcBef>
                      </a:pPr>
                      <a:r>
                        <a:rPr sz="1200" spc="-5" dirty="0">
                          <a:solidFill>
                            <a:srgbClr val="585858"/>
                          </a:solidFill>
                          <a:latin typeface="BIZ UDGothic"/>
                          <a:cs typeface="BIZ UDGothic"/>
                        </a:rPr>
                        <a:t>関係機関が多く、徴税コストが</a:t>
                      </a:r>
                      <a:r>
                        <a:rPr sz="1200" spc="-20" dirty="0">
                          <a:solidFill>
                            <a:srgbClr val="585858"/>
                          </a:solidFill>
                          <a:latin typeface="BIZ UDGothic"/>
                          <a:cs typeface="BIZ UDGothic"/>
                        </a:rPr>
                        <a:t>かかる</a:t>
                      </a:r>
                      <a:endParaRPr sz="1200">
                        <a:latin typeface="BIZ UDGothic"/>
                        <a:cs typeface="BIZ UDGothic"/>
                      </a:endParaRPr>
                    </a:p>
                  </a:txBody>
                  <a:tcPr marL="0" marR="0" marT="34290" marB="0">
                    <a:lnT w="9525">
                      <a:solidFill>
                        <a:srgbClr val="585858"/>
                      </a:solidFill>
                      <a:prstDash val="sysDash"/>
                    </a:lnT>
                    <a:lnB w="9525">
                      <a:solidFill>
                        <a:srgbClr val="585858"/>
                      </a:solidFill>
                      <a:prstDash val="sysDash"/>
                    </a:lnB>
                  </a:tcPr>
                </a:tc>
                <a:extLst>
                  <a:ext uri="{0D108BD9-81ED-4DB2-BD59-A6C34878D82A}">
                    <a16:rowId xmlns:a16="http://schemas.microsoft.com/office/drawing/2014/main" val="10002"/>
                  </a:ext>
                </a:extLst>
              </a:tr>
              <a:tr h="532765">
                <a:tc>
                  <a:txBody>
                    <a:bodyPr/>
                    <a:lstStyle/>
                    <a:p>
                      <a:pPr>
                        <a:lnSpc>
                          <a:spcPct val="100000"/>
                        </a:lnSpc>
                        <a:spcBef>
                          <a:spcPts val="80"/>
                        </a:spcBef>
                      </a:pPr>
                      <a:endParaRPr sz="1200">
                        <a:latin typeface="Times New Roman"/>
                        <a:cs typeface="Times New Roman"/>
                      </a:endParaRPr>
                    </a:p>
                    <a:p>
                      <a:pPr algn="ctr">
                        <a:lnSpc>
                          <a:spcPct val="100000"/>
                        </a:lnSpc>
                        <a:spcBef>
                          <a:spcPts val="5"/>
                        </a:spcBef>
                      </a:pPr>
                      <a:r>
                        <a:rPr sz="1200" spc="-25" dirty="0">
                          <a:solidFill>
                            <a:srgbClr val="585858"/>
                          </a:solidFill>
                          <a:latin typeface="BIZ UDGothic"/>
                          <a:cs typeface="BIZ UDGothic"/>
                        </a:rPr>
                        <a:t>飲食</a:t>
                      </a:r>
                      <a:endParaRPr sz="1200">
                        <a:latin typeface="BIZ UDGothic"/>
                        <a:cs typeface="BIZ UDGothic"/>
                      </a:endParaRPr>
                    </a:p>
                  </a:txBody>
                  <a:tcPr marL="0" marR="0" marT="10160" marB="0">
                    <a:lnR w="19050">
                      <a:solidFill>
                        <a:srgbClr val="525252"/>
                      </a:solidFill>
                      <a:prstDash val="solid"/>
                    </a:lnR>
                    <a:lnT w="9525">
                      <a:solidFill>
                        <a:srgbClr val="585858"/>
                      </a:solidFill>
                      <a:prstDash val="sysDash"/>
                    </a:lnT>
                    <a:lnB w="9525">
                      <a:solidFill>
                        <a:srgbClr val="585858"/>
                      </a:solidFill>
                      <a:prstDash val="sysDash"/>
                    </a:lnB>
                  </a:tcPr>
                </a:tc>
                <a:tc>
                  <a:txBody>
                    <a:bodyPr/>
                    <a:lstStyle/>
                    <a:p>
                      <a:pPr marL="116839">
                        <a:lnSpc>
                          <a:spcPct val="100000"/>
                        </a:lnSpc>
                        <a:spcBef>
                          <a:spcPts val="560"/>
                        </a:spcBef>
                      </a:pPr>
                      <a:r>
                        <a:rPr sz="1200" spc="-15" dirty="0">
                          <a:solidFill>
                            <a:srgbClr val="585858"/>
                          </a:solidFill>
                          <a:latin typeface="BIZ UDGothic"/>
                          <a:cs typeface="BIZ UDGothic"/>
                        </a:rPr>
                        <a:t>飲食店等での飲食行為</a:t>
                      </a:r>
                      <a:endParaRPr sz="1200">
                        <a:latin typeface="BIZ UDGothic"/>
                        <a:cs typeface="BIZ UDGothic"/>
                      </a:endParaRPr>
                    </a:p>
                  </a:txBody>
                  <a:tcPr marL="0" marR="0" marT="71120" marB="0">
                    <a:lnL w="19050">
                      <a:solidFill>
                        <a:srgbClr val="525252"/>
                      </a:solidFill>
                      <a:prstDash val="solid"/>
                    </a:lnL>
                    <a:lnT w="9525">
                      <a:solidFill>
                        <a:srgbClr val="585858"/>
                      </a:solidFill>
                      <a:prstDash val="sysDash"/>
                    </a:lnT>
                    <a:lnB w="9525">
                      <a:solidFill>
                        <a:srgbClr val="585858"/>
                      </a:solidFill>
                      <a:prstDash val="sysDash"/>
                    </a:lnB>
                  </a:tcPr>
                </a:tc>
                <a:tc>
                  <a:txBody>
                    <a:bodyPr/>
                    <a:lstStyle/>
                    <a:p>
                      <a:pPr marL="220979">
                        <a:lnSpc>
                          <a:spcPct val="100000"/>
                        </a:lnSpc>
                        <a:spcBef>
                          <a:spcPts val="560"/>
                        </a:spcBef>
                      </a:pPr>
                      <a:r>
                        <a:rPr sz="1200" spc="-15" dirty="0">
                          <a:solidFill>
                            <a:srgbClr val="585858"/>
                          </a:solidFill>
                          <a:latin typeface="BIZ UDGothic"/>
                          <a:cs typeface="BIZ UDGothic"/>
                        </a:rPr>
                        <a:t>町民と観光客との区別が不可</a:t>
                      </a:r>
                      <a:endParaRPr sz="1200" dirty="0">
                        <a:latin typeface="BIZ UDGothic"/>
                        <a:cs typeface="BIZ UDGothic"/>
                      </a:endParaRPr>
                    </a:p>
                  </a:txBody>
                  <a:tcPr marL="0" marR="0" marT="71120" marB="0">
                    <a:lnT w="9525">
                      <a:solidFill>
                        <a:srgbClr val="585858"/>
                      </a:solidFill>
                      <a:prstDash val="sysDash"/>
                    </a:lnT>
                    <a:lnB w="9525">
                      <a:solidFill>
                        <a:srgbClr val="585858"/>
                      </a:solidFill>
                      <a:prstDash val="sysDash"/>
                    </a:lnB>
                  </a:tcPr>
                </a:tc>
                <a:tc>
                  <a:txBody>
                    <a:bodyPr/>
                    <a:lstStyle/>
                    <a:p>
                      <a:pPr marL="144780">
                        <a:lnSpc>
                          <a:spcPct val="100000"/>
                        </a:lnSpc>
                        <a:spcBef>
                          <a:spcPts val="560"/>
                        </a:spcBef>
                      </a:pPr>
                      <a:r>
                        <a:rPr sz="1200" spc="-15" dirty="0">
                          <a:solidFill>
                            <a:srgbClr val="585858"/>
                          </a:solidFill>
                          <a:latin typeface="BIZ UDGothic"/>
                          <a:cs typeface="BIZ UDGothic"/>
                        </a:rPr>
                        <a:t>飲食店等の数が多く、飲食の都</a:t>
                      </a:r>
                      <a:endParaRPr sz="1200">
                        <a:latin typeface="BIZ UDGothic"/>
                        <a:cs typeface="BIZ UDGothic"/>
                      </a:endParaRPr>
                    </a:p>
                    <a:p>
                      <a:pPr marL="144780">
                        <a:lnSpc>
                          <a:spcPct val="100000"/>
                        </a:lnSpc>
                        <a:spcBef>
                          <a:spcPts val="290"/>
                        </a:spcBef>
                      </a:pPr>
                      <a:r>
                        <a:rPr sz="1200" spc="-5" dirty="0">
                          <a:solidFill>
                            <a:srgbClr val="585858"/>
                          </a:solidFill>
                          <a:latin typeface="BIZ UDGothic"/>
                          <a:cs typeface="BIZ UDGothic"/>
                        </a:rPr>
                        <a:t>度徴税するにはコストがかかる</a:t>
                      </a:r>
                      <a:endParaRPr sz="1200">
                        <a:latin typeface="BIZ UDGothic"/>
                        <a:cs typeface="BIZ UDGothic"/>
                      </a:endParaRPr>
                    </a:p>
                  </a:txBody>
                  <a:tcPr marL="0" marR="0" marT="71120" marB="0">
                    <a:lnT w="9525">
                      <a:solidFill>
                        <a:srgbClr val="585858"/>
                      </a:solidFill>
                      <a:prstDash val="sysDash"/>
                    </a:lnT>
                    <a:lnB w="9525">
                      <a:solidFill>
                        <a:srgbClr val="585858"/>
                      </a:solidFill>
                      <a:prstDash val="sysDash"/>
                    </a:lnB>
                  </a:tcPr>
                </a:tc>
                <a:extLst>
                  <a:ext uri="{0D108BD9-81ED-4DB2-BD59-A6C34878D82A}">
                    <a16:rowId xmlns:a16="http://schemas.microsoft.com/office/drawing/2014/main" val="10003"/>
                  </a:ext>
                </a:extLst>
              </a:tr>
              <a:tr h="560705">
                <a:tc>
                  <a:txBody>
                    <a:bodyPr/>
                    <a:lstStyle/>
                    <a:p>
                      <a:pPr>
                        <a:lnSpc>
                          <a:spcPct val="100000"/>
                        </a:lnSpc>
                        <a:spcBef>
                          <a:spcPts val="195"/>
                        </a:spcBef>
                      </a:pPr>
                      <a:endParaRPr sz="1200">
                        <a:latin typeface="Times New Roman"/>
                        <a:cs typeface="Times New Roman"/>
                      </a:endParaRPr>
                    </a:p>
                    <a:p>
                      <a:pPr algn="ctr">
                        <a:lnSpc>
                          <a:spcPct val="100000"/>
                        </a:lnSpc>
                      </a:pPr>
                      <a:r>
                        <a:rPr sz="1200" b="1" spc="-20" dirty="0">
                          <a:latin typeface="BIZ UDGothic"/>
                          <a:cs typeface="BIZ UDGothic"/>
                        </a:rPr>
                        <a:t>宿泊行為</a:t>
                      </a:r>
                      <a:endParaRPr sz="1200">
                        <a:latin typeface="BIZ UDGothic"/>
                        <a:cs typeface="BIZ UDGothic"/>
                      </a:endParaRPr>
                    </a:p>
                  </a:txBody>
                  <a:tcPr marL="0" marR="0" marT="24765" marB="0">
                    <a:lnR w="19050">
                      <a:solidFill>
                        <a:srgbClr val="525252"/>
                      </a:solidFill>
                      <a:prstDash val="solid"/>
                    </a:lnR>
                    <a:lnT w="9525">
                      <a:solidFill>
                        <a:srgbClr val="585858"/>
                      </a:solidFill>
                      <a:prstDash val="sysDash"/>
                    </a:lnT>
                    <a:lnB w="9525">
                      <a:solidFill>
                        <a:srgbClr val="585858"/>
                      </a:solidFill>
                      <a:prstDash val="sysDash"/>
                    </a:lnB>
                    <a:solidFill>
                      <a:srgbClr val="DEEBF7"/>
                    </a:solidFill>
                  </a:tcPr>
                </a:tc>
                <a:tc>
                  <a:txBody>
                    <a:bodyPr/>
                    <a:lstStyle/>
                    <a:p>
                      <a:pPr marL="116839">
                        <a:lnSpc>
                          <a:spcPct val="100000"/>
                        </a:lnSpc>
                        <a:spcBef>
                          <a:spcPts val="560"/>
                        </a:spcBef>
                      </a:pPr>
                      <a:r>
                        <a:rPr sz="1200" b="1" spc="-5" dirty="0">
                          <a:latin typeface="BIZ UDGothic"/>
                          <a:cs typeface="BIZ UDGothic"/>
                        </a:rPr>
                        <a:t>宿泊施設への宿泊行為</a:t>
                      </a:r>
                      <a:endParaRPr sz="1200">
                        <a:latin typeface="BIZ UDGothic"/>
                        <a:cs typeface="BIZ UDGothic"/>
                      </a:endParaRPr>
                    </a:p>
                  </a:txBody>
                  <a:tcPr marL="0" marR="0" marT="71120" marB="0">
                    <a:lnL w="19050">
                      <a:solidFill>
                        <a:srgbClr val="525252"/>
                      </a:solidFill>
                      <a:prstDash val="solid"/>
                    </a:lnL>
                    <a:lnT w="9525">
                      <a:solidFill>
                        <a:srgbClr val="585858"/>
                      </a:solidFill>
                      <a:prstDash val="sysDash"/>
                    </a:lnT>
                    <a:lnB w="9525">
                      <a:solidFill>
                        <a:srgbClr val="585858"/>
                      </a:solidFill>
                      <a:prstDash val="sysDash"/>
                    </a:lnB>
                    <a:solidFill>
                      <a:srgbClr val="DEEBF7"/>
                    </a:solidFill>
                  </a:tcPr>
                </a:tc>
                <a:tc>
                  <a:txBody>
                    <a:bodyPr/>
                    <a:lstStyle/>
                    <a:p>
                      <a:pPr marL="220979">
                        <a:lnSpc>
                          <a:spcPct val="100000"/>
                        </a:lnSpc>
                        <a:spcBef>
                          <a:spcPts val="560"/>
                        </a:spcBef>
                      </a:pPr>
                      <a:r>
                        <a:rPr lang="ja-JP" altLang="en-US" sz="1200" b="1" spc="-15" dirty="0">
                          <a:solidFill>
                            <a:srgbClr val="585858"/>
                          </a:solidFill>
                          <a:latin typeface="BIZ UDGothic" panose="020B0400000000000000" pitchFamily="49" charset="-128"/>
                          <a:ea typeface="BIZ UDGothic" panose="020B0400000000000000" pitchFamily="49" charset="-128"/>
                          <a:cs typeface="BIZ UDGothic"/>
                        </a:rPr>
                        <a:t>捕捉</a:t>
                      </a:r>
                      <a:r>
                        <a:rPr sz="1200" b="1" spc="-10" dirty="0" err="1">
                          <a:latin typeface="BIZ UDGothic"/>
                          <a:cs typeface="BIZ UDGothic"/>
                        </a:rPr>
                        <a:t>が容易</a:t>
                      </a:r>
                      <a:endParaRPr sz="1200" b="1" dirty="0">
                        <a:latin typeface="BIZ UDGothic"/>
                        <a:cs typeface="BIZ UDGothic"/>
                      </a:endParaRPr>
                    </a:p>
                    <a:p>
                      <a:pPr marL="220979">
                        <a:lnSpc>
                          <a:spcPct val="100000"/>
                        </a:lnSpc>
                        <a:spcBef>
                          <a:spcPts val="590"/>
                        </a:spcBef>
                      </a:pPr>
                      <a:r>
                        <a:rPr sz="1200" b="1" spc="-5" dirty="0">
                          <a:latin typeface="BIZ UDGothic"/>
                          <a:cs typeface="BIZ UDGothic"/>
                        </a:rPr>
                        <a:t>町民利用は比較的少ない</a:t>
                      </a:r>
                      <a:endParaRPr sz="1200" dirty="0">
                        <a:latin typeface="BIZ UDGothic"/>
                        <a:cs typeface="BIZ UDGothic"/>
                      </a:endParaRPr>
                    </a:p>
                  </a:txBody>
                  <a:tcPr marL="0" marR="0" marT="71120" marB="0">
                    <a:lnT w="9525">
                      <a:solidFill>
                        <a:srgbClr val="585858"/>
                      </a:solidFill>
                      <a:prstDash val="sysDash"/>
                    </a:lnT>
                    <a:lnB w="9525">
                      <a:solidFill>
                        <a:srgbClr val="585858"/>
                      </a:solidFill>
                      <a:prstDash val="sysDash"/>
                    </a:lnB>
                    <a:solidFill>
                      <a:srgbClr val="DEEBF7"/>
                    </a:solidFill>
                  </a:tcPr>
                </a:tc>
                <a:tc>
                  <a:txBody>
                    <a:bodyPr/>
                    <a:lstStyle/>
                    <a:p>
                      <a:pPr marL="144780" marR="164465">
                        <a:lnSpc>
                          <a:spcPct val="120100"/>
                        </a:lnSpc>
                        <a:spcBef>
                          <a:spcPts val="270"/>
                        </a:spcBef>
                      </a:pPr>
                      <a:r>
                        <a:rPr sz="1200" b="1" spc="-5" dirty="0">
                          <a:latin typeface="BIZ UDGothic"/>
                          <a:cs typeface="BIZ UDGothic"/>
                        </a:rPr>
                        <a:t>施設数が少なく、既存の入湯税徴収スキームを参照しやすい</a:t>
                      </a:r>
                      <a:endParaRPr sz="1200">
                        <a:latin typeface="BIZ UDGothic"/>
                        <a:cs typeface="BIZ UDGothic"/>
                      </a:endParaRPr>
                    </a:p>
                  </a:txBody>
                  <a:tcPr marL="0" marR="0" marT="34290" marB="0">
                    <a:lnT w="9525">
                      <a:solidFill>
                        <a:srgbClr val="585858"/>
                      </a:solidFill>
                      <a:prstDash val="sysDash"/>
                    </a:lnT>
                    <a:lnB w="9525">
                      <a:solidFill>
                        <a:srgbClr val="585858"/>
                      </a:solidFill>
                      <a:prstDash val="sysDash"/>
                    </a:lnB>
                    <a:solidFill>
                      <a:srgbClr val="DEEBF7"/>
                    </a:solidFill>
                  </a:tcPr>
                </a:tc>
                <a:extLst>
                  <a:ext uri="{0D108BD9-81ED-4DB2-BD59-A6C34878D82A}">
                    <a16:rowId xmlns:a16="http://schemas.microsoft.com/office/drawing/2014/main" val="10004"/>
                  </a:ext>
                </a:extLst>
              </a:tr>
              <a:tr h="742315">
                <a:tc>
                  <a:txBody>
                    <a:bodyPr/>
                    <a:lstStyle/>
                    <a:p>
                      <a:pPr>
                        <a:lnSpc>
                          <a:spcPct val="100000"/>
                        </a:lnSpc>
                        <a:spcBef>
                          <a:spcPts val="910"/>
                        </a:spcBef>
                      </a:pPr>
                      <a:endParaRPr sz="1200">
                        <a:latin typeface="Times New Roman"/>
                        <a:cs typeface="Times New Roman"/>
                      </a:endParaRPr>
                    </a:p>
                    <a:p>
                      <a:pPr marL="1270" algn="ctr">
                        <a:lnSpc>
                          <a:spcPct val="100000"/>
                        </a:lnSpc>
                      </a:pPr>
                      <a:r>
                        <a:rPr sz="1200" spc="-10" dirty="0">
                          <a:solidFill>
                            <a:srgbClr val="585858"/>
                          </a:solidFill>
                          <a:latin typeface="BIZ UDGothic"/>
                          <a:cs typeface="BIZ UDGothic"/>
                        </a:rPr>
                        <a:t>お土産等購入</a:t>
                      </a:r>
                      <a:endParaRPr sz="1200">
                        <a:latin typeface="BIZ UDGothic"/>
                        <a:cs typeface="BIZ UDGothic"/>
                      </a:endParaRPr>
                    </a:p>
                  </a:txBody>
                  <a:tcPr marL="0" marR="0" marT="115570" marB="0">
                    <a:lnR w="19050">
                      <a:solidFill>
                        <a:srgbClr val="525252"/>
                      </a:solidFill>
                      <a:prstDash val="solid"/>
                    </a:lnR>
                    <a:lnT w="9525">
                      <a:solidFill>
                        <a:srgbClr val="585858"/>
                      </a:solidFill>
                      <a:prstDash val="sysDash"/>
                    </a:lnT>
                    <a:lnB w="19050">
                      <a:solidFill>
                        <a:srgbClr val="585858"/>
                      </a:solidFill>
                      <a:prstDash val="solid"/>
                    </a:lnB>
                  </a:tcPr>
                </a:tc>
                <a:tc>
                  <a:txBody>
                    <a:bodyPr/>
                    <a:lstStyle/>
                    <a:p>
                      <a:pPr marL="116839">
                        <a:lnSpc>
                          <a:spcPct val="100000"/>
                        </a:lnSpc>
                        <a:spcBef>
                          <a:spcPts val="560"/>
                        </a:spcBef>
                      </a:pPr>
                      <a:r>
                        <a:rPr sz="1200" spc="-5" dirty="0">
                          <a:solidFill>
                            <a:srgbClr val="585858"/>
                          </a:solidFill>
                          <a:latin typeface="BIZ UDGothic"/>
                          <a:cs typeface="BIZ UDGothic"/>
                        </a:rPr>
                        <a:t>お土産店等での物品購入行為</a:t>
                      </a:r>
                      <a:endParaRPr sz="1200">
                        <a:latin typeface="BIZ UDGothic"/>
                        <a:cs typeface="BIZ UDGothic"/>
                      </a:endParaRPr>
                    </a:p>
                  </a:txBody>
                  <a:tcPr marL="0" marR="0" marT="71120" marB="0">
                    <a:lnL w="19050">
                      <a:solidFill>
                        <a:srgbClr val="525252"/>
                      </a:solidFill>
                      <a:prstDash val="solid"/>
                    </a:lnL>
                    <a:lnT w="9525">
                      <a:solidFill>
                        <a:srgbClr val="585858"/>
                      </a:solidFill>
                      <a:prstDash val="sysDash"/>
                    </a:lnT>
                    <a:lnB w="19050">
                      <a:solidFill>
                        <a:srgbClr val="585858"/>
                      </a:solidFill>
                      <a:prstDash val="solid"/>
                    </a:lnB>
                  </a:tcPr>
                </a:tc>
                <a:tc>
                  <a:txBody>
                    <a:bodyPr/>
                    <a:lstStyle/>
                    <a:p>
                      <a:pPr marL="220979">
                        <a:lnSpc>
                          <a:spcPct val="100000"/>
                        </a:lnSpc>
                        <a:spcBef>
                          <a:spcPts val="560"/>
                        </a:spcBef>
                      </a:pPr>
                      <a:r>
                        <a:rPr sz="1200" spc="-5" dirty="0">
                          <a:solidFill>
                            <a:srgbClr val="585858"/>
                          </a:solidFill>
                          <a:latin typeface="BIZ UDGothic"/>
                          <a:cs typeface="BIZ UDGothic"/>
                        </a:rPr>
                        <a:t>町民と観光客の区別が不可</a:t>
                      </a:r>
                      <a:endParaRPr sz="1200">
                        <a:latin typeface="BIZ UDGothic"/>
                        <a:cs typeface="BIZ UDGothic"/>
                      </a:endParaRPr>
                    </a:p>
                  </a:txBody>
                  <a:tcPr marL="0" marR="0" marT="71120" marB="0">
                    <a:lnT w="9525">
                      <a:solidFill>
                        <a:srgbClr val="585858"/>
                      </a:solidFill>
                      <a:prstDash val="sysDash"/>
                    </a:lnT>
                    <a:lnB w="19050">
                      <a:solidFill>
                        <a:srgbClr val="585858"/>
                      </a:solidFill>
                      <a:prstDash val="solid"/>
                    </a:lnB>
                  </a:tcPr>
                </a:tc>
                <a:tc>
                  <a:txBody>
                    <a:bodyPr/>
                    <a:lstStyle/>
                    <a:p>
                      <a:pPr marL="144780" marR="164465" algn="just">
                        <a:lnSpc>
                          <a:spcPct val="120000"/>
                        </a:lnSpc>
                        <a:spcBef>
                          <a:spcPts val="275"/>
                        </a:spcBef>
                      </a:pPr>
                      <a:r>
                        <a:rPr sz="1200" spc="-5" dirty="0">
                          <a:solidFill>
                            <a:srgbClr val="585858"/>
                          </a:solidFill>
                          <a:latin typeface="BIZ UDGothic"/>
                          <a:cs typeface="BIZ UDGothic"/>
                        </a:rPr>
                        <a:t>お土産店等の数が多く、購入の都度徴税するのにはコストがか</a:t>
                      </a:r>
                      <a:r>
                        <a:rPr sz="1200" spc="-25" dirty="0">
                          <a:solidFill>
                            <a:srgbClr val="585858"/>
                          </a:solidFill>
                          <a:latin typeface="BIZ UDGothic"/>
                          <a:cs typeface="BIZ UDGothic"/>
                        </a:rPr>
                        <a:t>かる</a:t>
                      </a:r>
                      <a:endParaRPr sz="1200" dirty="0">
                        <a:latin typeface="BIZ UDGothic"/>
                        <a:cs typeface="BIZ UDGothic"/>
                      </a:endParaRPr>
                    </a:p>
                  </a:txBody>
                  <a:tcPr marL="0" marR="0" marT="34925" marB="0">
                    <a:lnT w="9525">
                      <a:solidFill>
                        <a:srgbClr val="585858"/>
                      </a:solidFill>
                      <a:prstDash val="sysDash"/>
                    </a:lnT>
                    <a:lnB w="19050">
                      <a:solidFill>
                        <a:srgbClr val="585858"/>
                      </a:solidFill>
                      <a:prstDash val="solid"/>
                    </a:lnB>
                  </a:tcPr>
                </a:tc>
                <a:extLst>
                  <a:ext uri="{0D108BD9-81ED-4DB2-BD59-A6C34878D82A}">
                    <a16:rowId xmlns:a16="http://schemas.microsoft.com/office/drawing/2014/main" val="10005"/>
                  </a:ext>
                </a:extLst>
              </a:tr>
            </a:tbl>
          </a:graphicData>
        </a:graphic>
      </p:graphicFrame>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2700">
              <a:lnSpc>
                <a:spcPts val="1395"/>
              </a:lnSpc>
            </a:pPr>
            <a:fld id="{81D60167-4931-47E6-BA6A-407CBD079E47}" type="slidenum">
              <a:rPr spc="-25" dirty="0"/>
              <a:t>9</a:t>
            </a:fld>
            <a:endParaRPr spc="-25"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436</TotalTime>
  <Words>1349</Words>
  <Application>Microsoft Office PowerPoint</Application>
  <PresentationFormat>A4 210 x 297 mm</PresentationFormat>
  <Paragraphs>169</Paragraphs>
  <Slides>11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11</vt:i4>
      </vt:variant>
    </vt:vector>
  </HeadingPairs>
  <TitlesOfParts>
    <vt:vector size="19" baseType="lpstr">
      <vt:lpstr>BIZ UDGothic</vt:lpstr>
      <vt:lpstr>BIZ UDMincho Medium</vt:lpstr>
      <vt:lpstr>ＭＳ Ｐゴシック</vt:lpstr>
      <vt:lpstr>MS Mincho</vt:lpstr>
      <vt:lpstr>Yu Gothic</vt:lpstr>
      <vt:lpstr>Calibri</vt:lpstr>
      <vt:lpstr>Times New Roman</vt:lpstr>
      <vt:lpstr>Office Theme</vt:lpstr>
      <vt:lpstr>資料№１</vt:lpstr>
      <vt:lpstr>宿泊税検討経緯について</vt:lpstr>
      <vt:lpstr>宿泊税検討経緯について</vt:lpstr>
      <vt:lpstr>宿泊税検討経緯について</vt:lpstr>
      <vt:lpstr>宿泊税検討経緯について</vt:lpstr>
      <vt:lpstr>宿泊税検討経緯について</vt:lpstr>
      <vt:lpstr>宿泊税検討経緯について</vt:lpstr>
      <vt:lpstr>宿泊税検討経緯について</vt:lpstr>
      <vt:lpstr>宿泊税検討経緯について</vt:lpstr>
      <vt:lpstr>宿泊税検討経緯について</vt:lpstr>
      <vt:lpstr>宿泊税検討経緯について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山﨑正和</dc:creator>
  <cp:lastModifiedBy>Administrator</cp:lastModifiedBy>
  <cp:revision>57</cp:revision>
  <cp:lastPrinted>2025-10-17T07:07:43Z</cp:lastPrinted>
  <dcterms:created xsi:type="dcterms:W3CDTF">2025-09-08T04:50:21Z</dcterms:created>
  <dcterms:modified xsi:type="dcterms:W3CDTF">2025-10-17T07:09:10Z</dcterms:modified>
</cp:coreProperties>
</file>